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60" r:id="rId3"/>
    <p:sldId id="268" r:id="rId4"/>
    <p:sldId id="270" r:id="rId5"/>
    <p:sldId id="269" r:id="rId6"/>
    <p:sldId id="264" r:id="rId7"/>
    <p:sldId id="265" r:id="rId8"/>
    <p:sldId id="266" r:id="rId9"/>
    <p:sldId id="267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758E"/>
    <a:srgbClr val="5129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50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222D69-815F-4B30-BE90-A7C2F34265DE}" type="datetimeFigureOut">
              <a:rPr lang="fr-BE" smtClean="0"/>
              <a:pPr/>
              <a:t>10-10-16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B226F3-64EC-4934-8D2E-6ACE86C7E392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597644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DD61C3-1366-4042-8042-FB3578E602D4}" type="datetimeFigureOut">
              <a:rPr lang="fr-BE" smtClean="0"/>
              <a:pPr/>
              <a:t>10-10-16</a:t>
            </a:fld>
            <a:endParaRPr lang="fr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A3EDA-0E73-4193-8691-8812B2BEF2D0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0305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ver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991" y="6021288"/>
            <a:ext cx="1086743" cy="59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1600" y="4150801"/>
            <a:ext cx="3676134" cy="574343"/>
          </a:xfrm>
        </p:spPr>
        <p:txBody>
          <a:bodyPr lIns="0" tIns="0" rIns="0" bIns="0" anchor="t">
            <a:normAutofit/>
          </a:bodyPr>
          <a:lstStyle>
            <a:lvl1pPr algn="l">
              <a:defRPr sz="1800" b="1" cap="all">
                <a:solidFill>
                  <a:srgbClr val="20758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fr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1600" y="5040000"/>
            <a:ext cx="3676134" cy="648072"/>
          </a:xfr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1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6519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15616" y="980728"/>
            <a:ext cx="7571184" cy="868958"/>
          </a:xfrm>
        </p:spPr>
        <p:txBody>
          <a:bodyPr/>
          <a:lstStyle>
            <a:lvl1pPr algn="l">
              <a:defRPr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TITLE</a:t>
            </a:r>
            <a:endParaRPr lang="fr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2348881"/>
            <a:ext cx="7571184" cy="3456384"/>
          </a:xfrm>
        </p:spPr>
        <p:txBody>
          <a:bodyPr/>
          <a:lstStyle>
            <a:lvl1pPr marL="342900" indent="-342900">
              <a:buClr>
                <a:schemeClr val="tx1">
                  <a:lumMod val="65000"/>
                  <a:lumOff val="35000"/>
                </a:schemeClr>
              </a:buClr>
              <a:buFont typeface="Wingdings" pitchFamily="2" charset="2"/>
              <a:buChar char="§"/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buClr>
                <a:schemeClr val="tx1">
                  <a:lumMod val="65000"/>
                  <a:lumOff val="35000"/>
                </a:schemeClr>
              </a:buClr>
              <a:buFont typeface="Wingdings" pitchFamily="2" charset="2"/>
              <a:buChar char="§"/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buClr>
                <a:schemeClr val="tx1">
                  <a:lumMod val="65000"/>
                  <a:lumOff val="35000"/>
                </a:schemeClr>
              </a:buClr>
              <a:buFont typeface="Wingdings" pitchFamily="2" charset="2"/>
              <a:buChar char="§"/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buClr>
                <a:schemeClr val="tx1">
                  <a:lumMod val="65000"/>
                  <a:lumOff val="35000"/>
                </a:schemeClr>
              </a:buClr>
              <a:buFont typeface="Wingdings" pitchFamily="2" charset="2"/>
              <a:buChar char="§"/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buClr>
                <a:schemeClr val="tx1">
                  <a:lumMod val="65000"/>
                  <a:lumOff val="35000"/>
                </a:schemeClr>
              </a:buClr>
              <a:buFont typeface="Wingdings" pitchFamily="2" charset="2"/>
              <a:buChar char="§"/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B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592" y="6309320"/>
            <a:ext cx="2133600" cy="365125"/>
          </a:xfrm>
        </p:spPr>
        <p:txBody>
          <a:bodyPr/>
          <a:lstStyle/>
          <a:p>
            <a:fld id="{43D25F8A-4208-47DC-ADB3-90171447AEC0}" type="datetime1">
              <a:rPr lang="fr-BE" smtClean="0"/>
              <a:pPr/>
              <a:t>10-10-16</a:t>
            </a:fld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90528" y="6412904"/>
            <a:ext cx="405408" cy="365125"/>
          </a:xfrm>
        </p:spPr>
        <p:txBody>
          <a:bodyPr/>
          <a:lstStyle>
            <a:lvl1pPr>
              <a:defRPr sz="1400" b="1">
                <a:solidFill>
                  <a:srgbClr val="51293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BE25294C-5904-474C-9D62-634D2A688032}" type="slidenum">
              <a:rPr lang="fr-BE" smtClean="0"/>
              <a:pPr/>
              <a:t>‹#›</a:t>
            </a:fld>
            <a:endParaRPr lang="fr-BE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" cy="6886352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6453336"/>
            <a:ext cx="3563888" cy="288032"/>
          </a:xfrm>
          <a:prstGeom prst="rect">
            <a:avLst/>
          </a:prstGeom>
          <a:solidFill>
            <a:srgbClr val="5129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>
              <a:solidFill>
                <a:srgbClr val="C0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6495724"/>
            <a:ext cx="2376264" cy="234280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149648" y="6474365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WWW.SPIRE2030.EU</a:t>
            </a:r>
            <a:endParaRPr lang="fr-BE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37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15616" y="980728"/>
            <a:ext cx="7571184" cy="868958"/>
          </a:xfrm>
        </p:spPr>
        <p:txBody>
          <a:bodyPr/>
          <a:lstStyle>
            <a:lvl1pPr algn="l">
              <a:defRPr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TITLE</a:t>
            </a:r>
            <a:endParaRPr lang="fr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2348881"/>
            <a:ext cx="7571184" cy="3456384"/>
          </a:xfrm>
        </p:spPr>
        <p:txBody>
          <a:bodyPr/>
          <a:lstStyle>
            <a:lvl1pPr marL="514350" indent="-514350">
              <a:buClr>
                <a:schemeClr val="tx1">
                  <a:lumMod val="65000"/>
                  <a:lumOff val="35000"/>
                </a:schemeClr>
              </a:buClr>
              <a:buFont typeface="+mj-lt"/>
              <a:buAutoNum type="arabicPeriod"/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971550" indent="-514350">
              <a:buClr>
                <a:schemeClr val="tx1">
                  <a:lumMod val="65000"/>
                  <a:lumOff val="35000"/>
                </a:schemeClr>
              </a:buClr>
              <a:buFont typeface="+mj-lt"/>
              <a:buAutoNum type="arabicPeriod"/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1371600" indent="-457200">
              <a:buClr>
                <a:schemeClr val="tx1">
                  <a:lumMod val="65000"/>
                  <a:lumOff val="35000"/>
                </a:schemeClr>
              </a:buClr>
              <a:buFont typeface="+mj-lt"/>
              <a:buAutoNum type="arabicPeriod"/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 marL="1828800" indent="-457200">
              <a:buClr>
                <a:schemeClr val="tx1">
                  <a:lumMod val="65000"/>
                  <a:lumOff val="35000"/>
                </a:schemeClr>
              </a:buClr>
              <a:buFont typeface="+mj-lt"/>
              <a:buAutoNum type="arabicPeriod"/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 marL="2286000" indent="-457200">
              <a:buClr>
                <a:schemeClr val="tx1">
                  <a:lumMod val="65000"/>
                  <a:lumOff val="35000"/>
                </a:schemeClr>
              </a:buClr>
              <a:buFont typeface="+mj-lt"/>
              <a:buAutoNum type="arabicPeriod"/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B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592" y="6309320"/>
            <a:ext cx="2133600" cy="365125"/>
          </a:xfrm>
        </p:spPr>
        <p:txBody>
          <a:bodyPr/>
          <a:lstStyle/>
          <a:p>
            <a:fld id="{3E08218C-308B-4352-A951-DBE19FD87DDC}" type="datetime1">
              <a:rPr lang="fr-BE" smtClean="0"/>
              <a:pPr/>
              <a:t>10-10-16</a:t>
            </a:fld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90528" y="6412904"/>
            <a:ext cx="405408" cy="365125"/>
          </a:xfrm>
        </p:spPr>
        <p:txBody>
          <a:bodyPr/>
          <a:lstStyle>
            <a:lvl1pPr>
              <a:defRPr sz="1400" b="1">
                <a:solidFill>
                  <a:srgbClr val="51293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BE25294C-5904-474C-9D62-634D2A688032}" type="slidenum">
              <a:rPr lang="fr-BE" smtClean="0"/>
              <a:pPr/>
              <a:t>‹#›</a:t>
            </a:fld>
            <a:endParaRPr lang="fr-BE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" cy="6886352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6453336"/>
            <a:ext cx="3563888" cy="288032"/>
          </a:xfrm>
          <a:prstGeom prst="rect">
            <a:avLst/>
          </a:prstGeom>
          <a:solidFill>
            <a:srgbClr val="5129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149648" y="6474365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WWW.SPIRE2030.EU</a:t>
            </a:r>
            <a:endParaRPr lang="fr-BE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6495724"/>
            <a:ext cx="2376264" cy="234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309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fr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2C3AA-A220-49A0-B24F-87F64D95F2E7}" type="datetime1">
              <a:rPr lang="fr-BE" smtClean="0"/>
              <a:pPr/>
              <a:t>10-10-16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294C-5904-474C-9D62-634D2A688032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565742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2FC0D-2297-4D03-B47D-43C6369A8F42}" type="datetime1">
              <a:rPr lang="fr-BE" smtClean="0"/>
              <a:pPr/>
              <a:t>10-10-16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294C-5904-474C-9D62-634D2A688032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49288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0FD1C-E1BA-43F4-B820-22A8AB974351}" type="datetime1">
              <a:rPr lang="fr-BE" smtClean="0"/>
              <a:pPr/>
              <a:t>10-10-16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294C-5904-474C-9D62-634D2A688032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8295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E5758-A0EC-417A-A7B1-FEAAF4FF90B6}" type="datetime1">
              <a:rPr lang="fr-BE" smtClean="0"/>
              <a:pPr/>
              <a:t>10-10-16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294C-5904-474C-9D62-634D2A688032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58911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8B470-16A8-4FB1-BE1A-964A30E8A3BD}" type="datetime1">
              <a:rPr lang="fr-BE" smtClean="0"/>
              <a:pPr/>
              <a:t>10-10-16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294C-5904-474C-9D62-634D2A688032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87698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6FD3F-5B97-48B2-8300-EB5B4F7732D1}" type="datetime1">
              <a:rPr lang="fr-BE" smtClean="0"/>
              <a:pPr/>
              <a:t>10-10-16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294C-5904-474C-9D62-634D2A688032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31835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2003F-4683-46BA-B9D6-B792DC8F06AB}" type="datetime1">
              <a:rPr lang="fr-BE" smtClean="0"/>
              <a:pPr/>
              <a:t>10-10-16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294C-5904-474C-9D62-634D2A688032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45315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04AC-E48E-4699-8557-DCAE1A5713EB}" type="datetime1">
              <a:rPr lang="fr-BE" smtClean="0"/>
              <a:pPr/>
              <a:t>10-10-16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294C-5904-474C-9D62-634D2A688032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211431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60449-3A22-49D9-9C42-B1A871B3F552}" type="datetime1">
              <a:rPr lang="fr-BE" smtClean="0"/>
              <a:pPr/>
              <a:t>10-10-16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294C-5904-474C-9D62-634D2A688032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7819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F6EC7-7576-4963-9807-CAE32BCBDE05}" type="datetime1">
              <a:rPr lang="fr-BE" smtClean="0"/>
              <a:pPr/>
              <a:t>10-10-16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25294C-5904-474C-9D62-634D2A688032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64980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076056" y="1988840"/>
            <a:ext cx="37444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n-US" sz="2800" b="1" dirty="0"/>
              <a:t>Horizon2020 Information Days on Public-Private </a:t>
            </a:r>
            <a:r>
              <a:rPr lang="en-US" sz="2800" b="1" dirty="0" smtClean="0"/>
              <a:t>Partnerships</a:t>
            </a:r>
          </a:p>
          <a:p>
            <a:pPr algn="r" fontAlgn="base"/>
            <a:endParaRPr lang="en-US" sz="2800" b="1" dirty="0"/>
          </a:p>
          <a:p>
            <a:pPr algn="r"/>
            <a:r>
              <a:rPr lang="en-US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Brokerage event</a:t>
            </a:r>
          </a:p>
          <a:p>
            <a:pPr algn="r"/>
            <a:r>
              <a:rPr lang="en-US" sz="2000" b="1" smtClean="0">
                <a:latin typeface="Calibri" panose="020F0502020204030204" pitchFamily="34" charset="0"/>
                <a:cs typeface="Calibri" panose="020F0502020204030204" pitchFamily="34" charset="0"/>
              </a:rPr>
              <a:t>14 October 2016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5229200"/>
            <a:ext cx="7056784" cy="1152128"/>
          </a:xfrm>
        </p:spPr>
        <p:txBody>
          <a:bodyPr>
            <a:normAutofit fontScale="90000"/>
          </a:bodyPr>
          <a:lstStyle/>
          <a:p>
            <a:r>
              <a:rPr lang="tr-TR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EE17 - </a:t>
            </a: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Valor</a:t>
            </a:r>
            <a:r>
              <a:rPr lang="tr-T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</a:t>
            </a:r>
            <a:r>
              <a:rPr lang="tr-T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waste heat </a:t>
            </a:r>
            <a:r>
              <a:rPr lang="tr-T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 </a:t>
            </a:r>
            <a:r>
              <a:rPr lang="tr-TR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4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ndustr</a:t>
            </a:r>
            <a:r>
              <a:rPr lang="tr-T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systems (SPIRE PPP)</a:t>
            </a:r>
            <a:r>
              <a:rPr lang="en-GB" sz="2400" dirty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GB" sz="2400" dirty="0">
                <a:solidFill>
                  <a:schemeClr val="tx1"/>
                </a:solidFill>
                <a:cs typeface="Arial" pitchFamily="34" charset="0"/>
              </a:rPr>
            </a:br>
            <a:r>
              <a:rPr lang="tr-TR" sz="2400" b="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EMRE YÖNTEM</a:t>
            </a:r>
            <a:r>
              <a:rPr lang="en-US" sz="24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24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tr-TR" sz="2400" b="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EMRE.YONTEM@EKODENGE.COM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90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294C-5904-474C-9D62-634D2A688032}" type="slidenum">
              <a:rPr lang="fr-BE" smtClean="0"/>
              <a:pPr/>
              <a:t>2</a:t>
            </a:fld>
            <a:endParaRPr lang="fr-BE" dirty="0"/>
          </a:p>
        </p:txBody>
      </p:sp>
      <p:sp>
        <p:nvSpPr>
          <p:cNvPr id="9" name="TextBox 8"/>
          <p:cNvSpPr txBox="1"/>
          <p:nvPr/>
        </p:nvSpPr>
        <p:spPr>
          <a:xfrm>
            <a:off x="539552" y="1072652"/>
            <a:ext cx="8424936" cy="543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ts val="600"/>
              </a:spcBef>
              <a:spcAft>
                <a:spcPts val="600"/>
              </a:spcAft>
            </a:pPr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Ekodenge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is a 20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year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old SME, located in a Hacettepe University Technopark in Ankara, Turkey</a:t>
            </a:r>
          </a:p>
          <a:p>
            <a:pPr fontAlgn="base">
              <a:spcBef>
                <a:spcPts val="600"/>
              </a:spcBef>
              <a:spcAft>
                <a:spcPts val="600"/>
              </a:spcAft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Around 25 full time interdiciplinary experts, most with academic degrees and strong sectoral background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>
              <a:spcBef>
                <a:spcPts val="600"/>
              </a:spcBef>
              <a:spcAft>
                <a:spcPts val="600"/>
              </a:spcAft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Has expertise in various international consultancy and technical assistance </a:t>
            </a:r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projects</a:t>
            </a:r>
          </a:p>
          <a:p>
            <a:pPr fontAlgn="base">
              <a:spcBef>
                <a:spcPts val="600"/>
              </a:spcBef>
              <a:spcAft>
                <a:spcPts val="600"/>
              </a:spcAft>
            </a:pPr>
            <a:endParaRPr lang="tr-T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>
              <a:spcBef>
                <a:spcPts val="600"/>
              </a:spcBef>
              <a:spcAft>
                <a:spcPts val="600"/>
              </a:spcAft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>
              <a:spcBef>
                <a:spcPts val="600"/>
              </a:spcBef>
              <a:spcAft>
                <a:spcPts val="600"/>
              </a:spcAft>
            </a:pPr>
            <a:endParaRPr lang="tr-T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>
              <a:spcBef>
                <a:spcPts val="600"/>
              </a:spcBef>
              <a:spcAft>
                <a:spcPts val="600"/>
              </a:spcAft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>
              <a:spcBef>
                <a:spcPts val="600"/>
              </a:spcBef>
              <a:spcAft>
                <a:spcPts val="600"/>
              </a:spcAft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3 FP7 Project references and 4 ongoing H2020 Projects</a:t>
            </a:r>
          </a:p>
          <a:p>
            <a:pPr fontAlgn="base">
              <a:spcBef>
                <a:spcPts val="600"/>
              </a:spcBef>
              <a:spcAft>
                <a:spcPts val="600"/>
              </a:spcAft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EU LIFE, CIP ECO-INNOVATION, Europeaid, WorldBank, UNDP Project coordination expertise</a:t>
            </a:r>
          </a:p>
          <a:p>
            <a:pPr fontAlgn="base">
              <a:spcBef>
                <a:spcPts val="600"/>
              </a:spcBef>
              <a:spcAft>
                <a:spcPts val="600"/>
              </a:spcAft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Over 40 international Project references</a:t>
            </a:r>
          </a:p>
          <a:p>
            <a:endParaRPr lang="fr-B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 descr="Ekodenge A.Ş.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93297"/>
            <a:ext cx="3524965" cy="103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C:\Users\Seda\Desktop\ekodenge_sunum\jpg-en\company-profile4.jpg"/>
          <p:cNvPicPr>
            <a:picLocks noChangeAspect="1" noChangeArrowheads="1"/>
          </p:cNvPicPr>
          <p:nvPr/>
        </p:nvPicPr>
        <p:blipFill>
          <a:blip r:embed="rId3" cstate="print"/>
          <a:srcRect l="49699" t="55180" r="9495" b="5635"/>
          <a:stretch>
            <a:fillRect/>
          </a:stretch>
        </p:blipFill>
        <p:spPr bwMode="auto">
          <a:xfrm>
            <a:off x="2447041" y="2852936"/>
            <a:ext cx="1368152" cy="1641782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3923928" y="2852936"/>
            <a:ext cx="5400600" cy="15696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1600" dirty="0" smtClean="0">
                <a:solidFill>
                  <a:srgbClr val="78A22F"/>
                </a:solidFill>
              </a:rPr>
              <a:t>Environmental Consulting and Engineering</a:t>
            </a:r>
          </a:p>
          <a:p>
            <a:r>
              <a:rPr lang="tr-TR" sz="1600" dirty="0" smtClean="0">
                <a:solidFill>
                  <a:srgbClr val="78A22F"/>
                </a:solidFill>
              </a:rPr>
              <a:t>Sustainability Engineering and Consultancy</a:t>
            </a:r>
          </a:p>
          <a:p>
            <a:r>
              <a:rPr lang="tr-TR" sz="1600" dirty="0" err="1" smtClean="0"/>
              <a:t>Sustainable</a:t>
            </a:r>
            <a:r>
              <a:rPr lang="tr-TR" sz="1600" dirty="0" smtClean="0"/>
              <a:t> </a:t>
            </a:r>
            <a:r>
              <a:rPr lang="tr-TR" sz="1600" dirty="0" err="1" smtClean="0"/>
              <a:t>Architecture</a:t>
            </a:r>
            <a:r>
              <a:rPr lang="tr-TR" sz="1600" dirty="0" smtClean="0"/>
              <a:t> and Design</a:t>
            </a:r>
          </a:p>
          <a:p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</a:rPr>
              <a:t>Energy Solutions </a:t>
            </a:r>
            <a:r>
              <a:rPr lang="tr-TR" sz="1600" dirty="0" smtClean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GB" sz="1600" dirty="0" err="1" smtClean="0">
                <a:solidFill>
                  <a:schemeClr val="accent6">
                    <a:lumMod val="75000"/>
                  </a:schemeClr>
                </a:solidFill>
              </a:rPr>
              <a:t>nd</a:t>
            </a:r>
            <a:r>
              <a:rPr lang="tr-TR" sz="1600" dirty="0" smtClean="0">
                <a:solidFill>
                  <a:schemeClr val="accent6">
                    <a:lumMod val="75000"/>
                  </a:schemeClr>
                </a:solidFill>
              </a:rPr>
              <a:t> E</a:t>
            </a:r>
            <a:r>
              <a:rPr lang="en-GB" sz="1600" dirty="0" err="1" smtClean="0">
                <a:solidFill>
                  <a:schemeClr val="accent6">
                    <a:lumMod val="75000"/>
                  </a:schemeClr>
                </a:solidFill>
              </a:rPr>
              <a:t>fficiency</a:t>
            </a:r>
            <a:endParaRPr lang="tr-TR" sz="16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tr-TR" sz="1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Environmental</a:t>
            </a:r>
            <a:r>
              <a:rPr lang="tr-TR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sz="1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Information</a:t>
            </a:r>
            <a:r>
              <a:rPr lang="tr-TR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Systems</a:t>
            </a:r>
          </a:p>
          <a:p>
            <a:r>
              <a:rPr lang="tr-TR" sz="1600" dirty="0" err="1" smtClean="0">
                <a:solidFill>
                  <a:schemeClr val="bg1">
                    <a:lumMod val="65000"/>
                  </a:schemeClr>
                </a:solidFill>
              </a:rPr>
              <a:t>Industrial</a:t>
            </a:r>
            <a:r>
              <a:rPr lang="tr-TR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tr-TR" sz="1600" dirty="0" err="1" smtClean="0">
                <a:solidFill>
                  <a:schemeClr val="bg1">
                    <a:lumMod val="65000"/>
                  </a:schemeClr>
                </a:solidFill>
              </a:rPr>
              <a:t>Consultancy</a:t>
            </a:r>
            <a:endParaRPr lang="tr-TR" sz="16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0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10" y="1052736"/>
            <a:ext cx="8043890" cy="4752529"/>
          </a:xfrm>
        </p:spPr>
        <p:txBody>
          <a:bodyPr>
            <a:normAutofit lnSpcReduction="10000"/>
          </a:bodyPr>
          <a:lstStyle/>
          <a:p>
            <a:pPr fontAlgn="base">
              <a:spcBef>
                <a:spcPts val="600"/>
              </a:spcBef>
              <a:spcAft>
                <a:spcPts val="600"/>
              </a:spcAft>
              <a:buNone/>
            </a:pPr>
            <a:r>
              <a:rPr lang="tr-TR" sz="1800" dirty="0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Horizon Fields of Interest Include:</a:t>
            </a:r>
          </a:p>
          <a:p>
            <a:pPr fontAlgn="base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tr-TR" sz="1800" dirty="0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Smart cities and communities: Data Analytics, Modelling and Climate Action Plans</a:t>
            </a:r>
          </a:p>
          <a:p>
            <a:pPr fontAlgn="base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tr-TR" sz="1800" dirty="0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Circular Economy &amp; Industrial Symbiosis: Resource Efficiency and process optimisation for industrial and urban systems</a:t>
            </a:r>
          </a:p>
          <a:p>
            <a:pPr fontAlgn="base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tr-TR" sz="1800" dirty="0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Sustainable Buildings: Design, Energy Management </a:t>
            </a:r>
            <a:endParaRPr lang="tr-TR" sz="1800" dirty="0" smtClean="0">
              <a:solidFill>
                <a:schemeClr val="tx1"/>
              </a:solidFill>
              <a:latin typeface="Calibri" pitchFamily="34" charset="0"/>
              <a:ea typeface="Arial Unicode MS" pitchFamily="34" charset="-128"/>
              <a:cs typeface="Arial Unicode MS" pitchFamily="34" charset="-128"/>
            </a:endParaRPr>
          </a:p>
          <a:p>
            <a:pPr lvl="0" fontAlgn="base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endParaRPr lang="tr-TR" sz="1800" dirty="0" smtClean="0">
              <a:solidFill>
                <a:schemeClr val="tx1"/>
              </a:solidFill>
              <a:latin typeface="Calibri" pitchFamily="34" charset="0"/>
              <a:ea typeface="Arial Unicode MS" pitchFamily="34" charset="-128"/>
              <a:cs typeface="Arial Unicode MS" pitchFamily="34" charset="-128"/>
            </a:endParaRPr>
          </a:p>
          <a:p>
            <a:pPr lvl="0" fontAlgn="base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None/>
            </a:pPr>
            <a:r>
              <a:rPr lang="tr-TR" sz="1800" dirty="0" smtClean="0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2017 Horizon 2020 Calls of Interest are:</a:t>
            </a:r>
          </a:p>
          <a:p>
            <a:pPr marL="514350" lvl="1" fontAlgn="base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Arial" pitchFamily="34" charset="0"/>
              <a:buChar char="•"/>
            </a:pPr>
            <a:r>
              <a:rPr lang="tr-TR" sz="1800" dirty="0" smtClean="0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EE17</a:t>
            </a:r>
          </a:p>
          <a:p>
            <a:pPr marL="514350" lvl="1" fontAlgn="base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Arial" pitchFamily="34" charset="0"/>
              <a:buChar char="•"/>
            </a:pPr>
            <a:r>
              <a:rPr lang="tr-TR" sz="1800" dirty="0" smtClean="0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CIRC1, CIRC2</a:t>
            </a:r>
          </a:p>
          <a:p>
            <a:pPr marL="514350" lvl="1" fontAlgn="base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Arial" pitchFamily="34" charset="0"/>
              <a:buChar char="•"/>
            </a:pPr>
            <a:r>
              <a:rPr lang="tr-TR" sz="1800" dirty="0" smtClean="0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SCC, SC5</a:t>
            </a:r>
          </a:p>
          <a:p>
            <a:pPr marL="514350" lvl="1" fontAlgn="base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Arial" pitchFamily="34" charset="0"/>
              <a:buChar char="•"/>
            </a:pPr>
            <a:r>
              <a:rPr lang="tr-TR" sz="1800" dirty="0" smtClean="0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Relevant EE, EEB Topics</a:t>
            </a:r>
          </a:p>
          <a:p>
            <a:pPr lvl="1" fontAlgn="base">
              <a:spcBef>
                <a:spcPts val="600"/>
              </a:spcBef>
              <a:spcAft>
                <a:spcPts val="600"/>
              </a:spcAft>
              <a:buNone/>
            </a:pPr>
            <a:endParaRPr lang="tr-TR" sz="1800" dirty="0" smtClean="0">
              <a:solidFill>
                <a:schemeClr val="tx1"/>
              </a:solidFill>
              <a:latin typeface="Calibri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294C-5904-474C-9D62-634D2A688032}" type="slidenum">
              <a:rPr lang="fr-BE" smtClean="0"/>
              <a:pPr/>
              <a:t>3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668617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294C-5904-474C-9D62-634D2A688032}" type="slidenum">
              <a:rPr lang="fr-BE" smtClean="0"/>
              <a:pPr/>
              <a:t>4</a:t>
            </a:fld>
            <a:endParaRPr lang="fr-BE" dirty="0"/>
          </a:p>
        </p:txBody>
      </p:sp>
      <p:sp>
        <p:nvSpPr>
          <p:cNvPr id="5" name="TextBox 4"/>
          <p:cNvSpPr txBox="1"/>
          <p:nvPr/>
        </p:nvSpPr>
        <p:spPr>
          <a:xfrm>
            <a:off x="428596" y="1928802"/>
            <a:ext cx="828680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fontAlgn="base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tr-TR" dirty="0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Ekodenge has been working on Industrial Symbiosis oriented data management and decision spport systems</a:t>
            </a:r>
          </a:p>
          <a:p>
            <a:pPr marL="342900" lvl="0" indent="-342900" fontAlgn="base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tr-TR" dirty="0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FISSAC Project, (Horizon 2020, 2014 ENV-Waste 1, Industrial Symbiosis Call) ICT platfrom is being delivered by Ekodenge </a:t>
            </a:r>
          </a:p>
          <a:p>
            <a:pPr marL="342900" lvl="0" indent="-342900" fontAlgn="base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tr-TR" dirty="0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The team is looking for utilisation and enhancement of the </a:t>
            </a:r>
            <a:r>
              <a:rPr lang="tr-TR" dirty="0" smtClean="0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decision </a:t>
            </a:r>
            <a:r>
              <a:rPr lang="tr-TR" dirty="0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making capacity to deliver consultancy services in th EU ang Global </a:t>
            </a:r>
            <a:r>
              <a:rPr lang="tr-TR" dirty="0" smtClean="0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Market</a:t>
            </a:r>
            <a:endParaRPr lang="tr-TR" dirty="0">
              <a:latin typeface="Calibri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27584" y="332656"/>
            <a:ext cx="7571184" cy="15961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51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PROJECT IDEA</a:t>
            </a:r>
            <a:endParaRPr lang="tr-TR" sz="5100" dirty="0" smtClean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tr-TR" sz="5100" dirty="0" smtClean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tr-TR" sz="36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EE17 - </a:t>
            </a:r>
            <a:r>
              <a:rPr lang="en-US" sz="36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Valorisation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waste heat in industrial systems (SPIRE PPP)</a:t>
            </a:r>
          </a:p>
        </p:txBody>
      </p:sp>
    </p:spTree>
    <p:extLst>
      <p:ext uri="{BB962C8B-B14F-4D97-AF65-F5344CB8AC3E}">
        <p14:creationId xmlns:p14="http://schemas.microsoft.com/office/powerpoint/2010/main" val="411713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2285992"/>
            <a:ext cx="8186766" cy="3519273"/>
          </a:xfrm>
        </p:spPr>
        <p:txBody>
          <a:bodyPr>
            <a:normAutofit/>
          </a:bodyPr>
          <a:lstStyle/>
          <a:p>
            <a:pPr>
              <a:buNone/>
              <a:tabLst>
                <a:tab pos="361950" algn="l"/>
              </a:tabLst>
            </a:pPr>
            <a:r>
              <a:rPr lang="en-GB" sz="1800" dirty="0" smtClean="0">
                <a:solidFill>
                  <a:schemeClr val="tx1"/>
                </a:solidFill>
                <a:latin typeface="Calibri" pitchFamily="34" charset="0"/>
              </a:rPr>
              <a:t>Objectives:</a:t>
            </a:r>
            <a:endParaRPr lang="tr-TR" sz="1800" dirty="0" smtClean="0">
              <a:solidFill>
                <a:schemeClr val="tx1"/>
              </a:solidFill>
              <a:latin typeface="Calibri" pitchFamily="34" charset="0"/>
            </a:endParaRPr>
          </a:p>
          <a:p>
            <a:pPr>
              <a:buClr>
                <a:srgbClr val="FF0000"/>
              </a:buClr>
              <a:buFont typeface="Arial" pitchFamily="34" charset="0"/>
              <a:buChar char="•"/>
              <a:tabLst>
                <a:tab pos="361950" algn="l"/>
              </a:tabLst>
            </a:pPr>
            <a:r>
              <a:rPr lang="tr-TR" sz="1800" dirty="0" smtClean="0">
                <a:solidFill>
                  <a:schemeClr val="tx1"/>
                </a:solidFill>
                <a:latin typeface="Calibri" pitchFamily="34" charset="0"/>
              </a:rPr>
              <a:t>I</a:t>
            </a:r>
            <a:r>
              <a:rPr lang="en-GB" sz="1800" dirty="0" err="1">
                <a:solidFill>
                  <a:schemeClr val="tx1"/>
                </a:solidFill>
                <a:latin typeface="Calibri" pitchFamily="34" charset="0"/>
              </a:rPr>
              <a:t>mprove</a:t>
            </a:r>
            <a:r>
              <a:rPr lang="en-GB" sz="1800" dirty="0">
                <a:solidFill>
                  <a:schemeClr val="tx1"/>
                </a:solidFill>
                <a:latin typeface="Calibri" pitchFamily="34" charset="0"/>
              </a:rPr>
              <a:t> the energy efficiency of large industrial systems by designing economic industrial solutions based on innovative </a:t>
            </a:r>
            <a:r>
              <a:rPr lang="tr-TR" sz="1800" dirty="0">
                <a:solidFill>
                  <a:schemeClr val="tx1"/>
                </a:solidFill>
                <a:latin typeface="Calibri" pitchFamily="34" charset="0"/>
              </a:rPr>
              <a:t>solutions </a:t>
            </a:r>
            <a:endParaRPr lang="tr-TR" sz="1800" dirty="0" smtClean="0">
              <a:solidFill>
                <a:schemeClr val="tx1"/>
              </a:solidFill>
              <a:latin typeface="Calibri" pitchFamily="34" charset="0"/>
            </a:endParaRPr>
          </a:p>
          <a:p>
            <a:pPr>
              <a:buClr>
                <a:srgbClr val="FF0000"/>
              </a:buClr>
              <a:buFont typeface="Arial" pitchFamily="34" charset="0"/>
              <a:buChar char="•"/>
              <a:tabLst>
                <a:tab pos="361950" algn="l"/>
              </a:tabLst>
            </a:pPr>
            <a:r>
              <a:rPr lang="tr-TR" sz="1800" dirty="0" smtClean="0">
                <a:solidFill>
                  <a:schemeClr val="tx1"/>
                </a:solidFill>
                <a:latin typeface="Calibri" pitchFamily="34" charset="0"/>
              </a:rPr>
              <a:t>E</a:t>
            </a:r>
            <a:r>
              <a:rPr lang="en-GB" sz="1800" dirty="0" err="1">
                <a:solidFill>
                  <a:schemeClr val="tx1"/>
                </a:solidFill>
                <a:latin typeface="Calibri" pitchFamily="34" charset="0"/>
              </a:rPr>
              <a:t>nergy</a:t>
            </a:r>
            <a:r>
              <a:rPr lang="en-GB" sz="1800" dirty="0">
                <a:solidFill>
                  <a:schemeClr val="tx1"/>
                </a:solidFill>
                <a:latin typeface="Calibri" pitchFamily="34" charset="0"/>
              </a:rPr>
              <a:t> symbiosis between industries or plants inside industrial parks for the valorisation of waste and residual </a:t>
            </a:r>
            <a:r>
              <a:rPr lang="en-GB" sz="1800" dirty="0" smtClean="0">
                <a:solidFill>
                  <a:schemeClr val="tx1"/>
                </a:solidFill>
                <a:latin typeface="Calibri" pitchFamily="34" charset="0"/>
              </a:rPr>
              <a:t>heat</a:t>
            </a:r>
            <a:endParaRPr lang="tr-TR" sz="1800" dirty="0" smtClean="0">
              <a:solidFill>
                <a:schemeClr val="tx1"/>
              </a:solidFill>
              <a:latin typeface="Calibri" pitchFamily="34" charset="0"/>
            </a:endParaRPr>
          </a:p>
          <a:p>
            <a:pPr>
              <a:buClr>
                <a:srgbClr val="FF0000"/>
              </a:buClr>
              <a:buFont typeface="Arial" pitchFamily="34" charset="0"/>
              <a:buChar char="•"/>
              <a:tabLst>
                <a:tab pos="361950" algn="l"/>
              </a:tabLst>
            </a:pPr>
            <a:r>
              <a:rPr lang="en-GB" sz="1800" dirty="0" smtClean="0">
                <a:solidFill>
                  <a:schemeClr val="tx1"/>
                </a:solidFill>
                <a:latin typeface="Calibri" pitchFamily="34" charset="0"/>
              </a:rPr>
              <a:t>To </a:t>
            </a:r>
            <a:r>
              <a:rPr lang="en-GB" sz="1800" dirty="0">
                <a:solidFill>
                  <a:schemeClr val="tx1"/>
                </a:solidFill>
                <a:latin typeface="Calibri" pitchFamily="34" charset="0"/>
              </a:rPr>
              <a:t>determine and demonstrate innovative storage technologies and strategies to harmonize energy use</a:t>
            </a:r>
          </a:p>
          <a:p>
            <a:pPr>
              <a:buFont typeface="Wingdings" pitchFamily="2" charset="2"/>
              <a:buNone/>
              <a:tabLst>
                <a:tab pos="361950" algn="l"/>
              </a:tabLst>
            </a:pP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294C-5904-474C-9D62-634D2A688032}" type="slidenum">
              <a:rPr lang="fr-BE" smtClean="0"/>
              <a:pPr/>
              <a:t>5</a:t>
            </a:fld>
            <a:endParaRPr lang="fr-BE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27584" y="332656"/>
            <a:ext cx="7571184" cy="15961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51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PROJECT IDEA</a:t>
            </a:r>
            <a:endParaRPr lang="tr-TR" sz="5100" dirty="0" smtClean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tr-TR" sz="5100" dirty="0" smtClean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tr-TR" sz="36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EE17 - </a:t>
            </a:r>
            <a:r>
              <a:rPr lang="en-US" sz="36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Valorisation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waste heat in industrial systems (SPIRE PPP)</a:t>
            </a:r>
          </a:p>
        </p:txBody>
      </p:sp>
    </p:spTree>
    <p:extLst>
      <p:ext uri="{BB962C8B-B14F-4D97-AF65-F5344CB8AC3E}">
        <p14:creationId xmlns:p14="http://schemas.microsoft.com/office/powerpoint/2010/main" val="101518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571184" cy="86895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EXPECTED IMPACT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294C-5904-474C-9D62-634D2A688032}" type="slidenum">
              <a:rPr lang="fr-BE" smtClean="0"/>
              <a:pPr/>
              <a:t>6</a:t>
            </a:fld>
            <a:endParaRPr lang="fr-BE" dirty="0"/>
          </a:p>
        </p:txBody>
      </p:sp>
      <p:sp>
        <p:nvSpPr>
          <p:cNvPr id="5" name="TextBox 4"/>
          <p:cNvSpPr txBox="1"/>
          <p:nvPr/>
        </p:nvSpPr>
        <p:spPr>
          <a:xfrm>
            <a:off x="571472" y="1785926"/>
            <a:ext cx="72408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tabLst>
                <a:tab pos="361950" algn="l"/>
              </a:tabLst>
            </a:pP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Expected results</a:t>
            </a:r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GB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1" indent="-285750" algn="just"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Recovery of waste/residual heat</a:t>
            </a:r>
            <a:endParaRPr lang="tr-T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1" indent="-285750" algn="just"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Measureable substantial primary energy savings</a:t>
            </a:r>
          </a:p>
          <a:p>
            <a:pPr marL="285750" lvl="1" indent="-285750" algn="just"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Cost-saving optimizations of energy and resources supply and demand</a:t>
            </a:r>
            <a:endParaRPr lang="tr-T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BE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571184" cy="86895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rgbClr val="20758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EXISTING PROJECT CONSORTIUM</a:t>
            </a:r>
            <a:endParaRPr lang="en-US" sz="3600" dirty="0">
              <a:solidFill>
                <a:srgbClr val="20758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294C-5904-474C-9D62-634D2A688032}" type="slidenum">
              <a:rPr lang="fr-BE" smtClean="0"/>
              <a:pPr/>
              <a:t>7</a:t>
            </a:fld>
            <a:endParaRPr lang="fr-BE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196439"/>
              </p:ext>
            </p:extLst>
          </p:nvPr>
        </p:nvGraphicFramePr>
        <p:xfrm>
          <a:off x="457201" y="1236745"/>
          <a:ext cx="8686799" cy="4832899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506730"/>
                <a:gridCol w="2388870"/>
                <a:gridCol w="796290"/>
                <a:gridCol w="1158240"/>
                <a:gridCol w="3836669"/>
              </a:tblGrid>
              <a:tr h="551185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No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Partner Name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Type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Country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Role in the Project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</a:tr>
              <a:tr h="533400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01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Ekodenge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SME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TR</a:t>
                      </a: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 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Coordinator</a:t>
                      </a: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, Energy Management </a:t>
                      </a:r>
                      <a:r>
                        <a:rPr kumimoji="0" lang="tr-TR" sz="1800" b="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System</a:t>
                      </a: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 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</a:tr>
              <a:tr h="500259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02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Research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Institute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RND 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SP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Decision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algotihms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and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heat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solutions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</a:tr>
              <a:tr h="500259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 </a:t>
                      </a: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03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Industrial</a:t>
                      </a: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 Park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 </a:t>
                      </a: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IND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SP</a:t>
                      </a: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 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Demo site</a:t>
                      </a: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 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</a:tr>
              <a:tr h="500259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04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Research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Institute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RND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GER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Business </a:t>
                      </a: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models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</a:tr>
              <a:tr h="500259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05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Others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..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</a:tr>
              <a:tr h="500259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06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</a:tr>
              <a:tr h="500259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 </a:t>
                      </a: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07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 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 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 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 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</a:tr>
              <a:tr h="500259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 </a:t>
                      </a: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08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 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 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 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 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571184" cy="868958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rgbClr val="20758E"/>
                </a:solidFill>
              </a:rPr>
              <a:t>LOOKING FOR PARTNERS</a:t>
            </a:r>
            <a:endParaRPr lang="en-US" sz="3200" dirty="0">
              <a:solidFill>
                <a:srgbClr val="20758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294C-5904-474C-9D62-634D2A688032}" type="slidenum">
              <a:rPr lang="fr-BE" smtClean="0"/>
              <a:pPr/>
              <a:t>8</a:t>
            </a:fld>
            <a:endParaRPr lang="fr-BE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355034"/>
              </p:ext>
            </p:extLst>
          </p:nvPr>
        </p:nvGraphicFramePr>
        <p:xfrm>
          <a:off x="457199" y="1173446"/>
          <a:ext cx="8686801" cy="5207226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506731"/>
                <a:gridCol w="2130333"/>
                <a:gridCol w="765267"/>
                <a:gridCol w="1158240"/>
                <a:gridCol w="4126230"/>
              </a:tblGrid>
              <a:tr h="5334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No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u="none" strike="noStrike" cap="none" normalizeH="0" baseline="0" noProof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Expertise</a:t>
                      </a:r>
                      <a:endParaRPr kumimoji="0" lang="en-US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Type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Country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Role in the project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</a:tr>
              <a:tr h="519891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01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Industrial</a:t>
                      </a: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 Networks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 </a:t>
                      </a: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IND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 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Heat</a:t>
                      </a: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tr-TR" sz="1800" b="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symbiosis</a:t>
                      </a: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 network </a:t>
                      </a:r>
                      <a:r>
                        <a:rPr kumimoji="0" lang="tr-TR" sz="1800" b="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demo</a:t>
                      </a: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 site</a:t>
                      </a: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 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/>
                </a:tc>
              </a:tr>
              <a:tr h="519891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02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IT/Energy </a:t>
                      </a:r>
                      <a:r>
                        <a:rPr kumimoji="0" lang="tr-TR" sz="1800" b="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Expert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 </a:t>
                      </a: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SME 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 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Energy </a:t>
                      </a:r>
                      <a:r>
                        <a:rPr kumimoji="0" lang="tr-TR" sz="1800" b="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related</a:t>
                      </a: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 Business </a:t>
                      </a:r>
                      <a:r>
                        <a:rPr kumimoji="0" lang="tr-TR" sz="1800" b="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intelligence</a:t>
                      </a: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 / IOT </a:t>
                      </a:r>
                      <a:r>
                        <a:rPr kumimoji="0" lang="tr-TR" sz="1800" b="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solutions</a:t>
                      </a: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 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/>
                </a:tc>
              </a:tr>
              <a:tr h="519891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 </a:t>
                      </a: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03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Technology</a:t>
                      </a: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 Provider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 </a:t>
                      </a: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IND/</a:t>
                      </a:r>
                    </a:p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SME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 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 </a:t>
                      </a: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Energy Storage / Conversion Technologies</a:t>
                      </a:r>
                    </a:p>
                    <a:p>
                      <a:pPr marL="3429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(@TRL 5-6)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/>
                </a:tc>
              </a:tr>
              <a:tr h="519891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04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/>
                </a:tc>
              </a:tr>
              <a:tr h="519891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05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/>
                </a:tc>
              </a:tr>
              <a:tr h="519891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06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/>
                </a:tc>
              </a:tr>
              <a:tr h="519891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 </a:t>
                      </a: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07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/>
                </a:tc>
              </a:tr>
              <a:tr h="519891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 </a:t>
                      </a: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08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 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 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 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Arial" pitchFamily="34" charset="0"/>
                        </a:rPr>
                        <a:t> 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anchor="b"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571184" cy="86895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rgbClr val="20758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CONTACT DETAILS</a:t>
            </a:r>
            <a:endParaRPr lang="en-US" sz="3600" dirty="0">
              <a:solidFill>
                <a:srgbClr val="20758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294C-5904-474C-9D62-634D2A688032}" type="slidenum">
              <a:rPr lang="fr-BE" smtClean="0"/>
              <a:pPr/>
              <a:t>9</a:t>
            </a:fld>
            <a:endParaRPr lang="fr-BE" dirty="0"/>
          </a:p>
        </p:txBody>
      </p:sp>
      <p:sp>
        <p:nvSpPr>
          <p:cNvPr id="6" name="Title 1"/>
          <p:cNvSpPr>
            <a:spLocks noGrp="1"/>
          </p:cNvSpPr>
          <p:nvPr/>
        </p:nvSpPr>
        <p:spPr>
          <a:xfrm>
            <a:off x="0" y="1638300"/>
            <a:ext cx="9144000" cy="35814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400" b="1" noProof="0" dirty="0" smtClean="0">
                <a:latin typeface="Calibri" pitchFamily="34" charset="0"/>
                <a:cs typeface="Arial" pitchFamily="34" charset="0"/>
              </a:rPr>
              <a:t>Emre Yöntem</a:t>
            </a:r>
          </a:p>
          <a:p>
            <a:r>
              <a:rPr lang="en-GB" sz="2400" b="1" u="sng" noProof="0" dirty="0" smtClean="0">
                <a:latin typeface="Calibri" pitchFamily="34" charset="0"/>
                <a:cs typeface="Arial" pitchFamily="34" charset="0"/>
              </a:rPr>
              <a:t/>
            </a:r>
            <a:br>
              <a:rPr lang="en-GB" sz="2400" b="1" u="sng" noProof="0" dirty="0" smtClean="0">
                <a:latin typeface="Calibri" pitchFamily="34" charset="0"/>
                <a:cs typeface="Arial" pitchFamily="34" charset="0"/>
              </a:rPr>
            </a:br>
            <a:r>
              <a:rPr lang="tr-TR" sz="2000" noProof="0" dirty="0" smtClean="0">
                <a:latin typeface="Calibri" pitchFamily="34" charset="0"/>
                <a:cs typeface="Arial" pitchFamily="34" charset="0"/>
              </a:rPr>
              <a:t>Ekodenge AŞ, </a:t>
            </a:r>
            <a:r>
              <a:rPr lang="tr-TR" sz="2000" dirty="0" smtClean="0">
                <a:latin typeface="Calibri" pitchFamily="34" charset="0"/>
                <a:cs typeface="Arial" pitchFamily="34" charset="0"/>
              </a:rPr>
              <a:t>Turkey</a:t>
            </a:r>
            <a:r>
              <a:rPr lang="en-GB" sz="2000" noProof="0" dirty="0" smtClean="0">
                <a:latin typeface="Calibri" pitchFamily="34" charset="0"/>
                <a:cs typeface="Arial" pitchFamily="34" charset="0"/>
              </a:rPr>
              <a:t/>
            </a:r>
            <a:br>
              <a:rPr lang="en-GB" sz="2000" noProof="0" dirty="0" smtClean="0">
                <a:latin typeface="Calibri" pitchFamily="34" charset="0"/>
                <a:cs typeface="Arial" pitchFamily="34" charset="0"/>
              </a:rPr>
            </a:br>
            <a:r>
              <a:rPr lang="tr-TR" sz="2000" noProof="0" dirty="0" err="1" smtClean="0">
                <a:latin typeface="Calibri" pitchFamily="34" charset="0"/>
                <a:cs typeface="Arial" pitchFamily="34" charset="0"/>
              </a:rPr>
              <a:t>Research</a:t>
            </a:r>
            <a:r>
              <a:rPr lang="tr-TR" sz="2000" noProof="0" dirty="0" smtClean="0">
                <a:latin typeface="Calibri" pitchFamily="34" charset="0"/>
                <a:cs typeface="Arial" pitchFamily="34" charset="0"/>
              </a:rPr>
              <a:t> </a:t>
            </a:r>
            <a:r>
              <a:rPr lang="tr-TR" sz="2000" noProof="0" dirty="0" err="1" smtClean="0">
                <a:latin typeface="Calibri" pitchFamily="34" charset="0"/>
                <a:cs typeface="Arial" pitchFamily="34" charset="0"/>
              </a:rPr>
              <a:t>Group</a:t>
            </a:r>
            <a:r>
              <a:rPr lang="en-GB" sz="2000" noProof="0" dirty="0" smtClean="0">
                <a:latin typeface="Calibri" pitchFamily="34" charset="0"/>
                <a:cs typeface="Arial" pitchFamily="34" charset="0"/>
              </a:rPr>
              <a:t/>
            </a:r>
            <a:br>
              <a:rPr lang="en-GB" sz="2000" noProof="0" dirty="0" smtClean="0">
                <a:latin typeface="Calibri" pitchFamily="34" charset="0"/>
                <a:cs typeface="Arial" pitchFamily="34" charset="0"/>
              </a:rPr>
            </a:br>
            <a:endParaRPr lang="tr-TR" sz="2000" dirty="0" smtClean="0">
              <a:latin typeface="Calibri" pitchFamily="34" charset="0"/>
              <a:cs typeface="Arial" pitchFamily="34" charset="0"/>
            </a:endParaRPr>
          </a:p>
          <a:p>
            <a:r>
              <a:rPr lang="tr-TR" sz="1600" noProof="0" dirty="0" smtClean="0">
                <a:latin typeface="Calibri" pitchFamily="34" charset="0"/>
                <a:cs typeface="Arial" pitchFamily="34" charset="0"/>
              </a:rPr>
              <a:t>+90 312 299 25 55</a:t>
            </a:r>
            <a:r>
              <a:rPr lang="en-GB" sz="1600" noProof="0" dirty="0" smtClean="0">
                <a:latin typeface="Calibri" pitchFamily="34" charset="0"/>
                <a:cs typeface="Arial" pitchFamily="34" charset="0"/>
              </a:rPr>
              <a:t/>
            </a:r>
            <a:br>
              <a:rPr lang="en-GB" sz="1600" noProof="0" dirty="0" smtClean="0">
                <a:latin typeface="Calibri" pitchFamily="34" charset="0"/>
                <a:cs typeface="Arial" pitchFamily="34" charset="0"/>
              </a:rPr>
            </a:br>
            <a:r>
              <a:rPr lang="tr-TR" sz="1600" noProof="0" dirty="0" smtClean="0">
                <a:latin typeface="Calibri" pitchFamily="34" charset="0"/>
                <a:cs typeface="Arial" pitchFamily="34" charset="0"/>
              </a:rPr>
              <a:t>emre.yontem@ekodeng.com</a:t>
            </a:r>
            <a:r>
              <a:rPr lang="en-GB" sz="1600" noProof="0" dirty="0" smtClean="0">
                <a:latin typeface="Calibri" pitchFamily="34" charset="0"/>
                <a:cs typeface="Arial" pitchFamily="34" charset="0"/>
              </a:rPr>
              <a:t/>
            </a:r>
            <a:br>
              <a:rPr lang="en-GB" sz="1600" noProof="0" dirty="0" smtClean="0">
                <a:latin typeface="Calibri" pitchFamily="34" charset="0"/>
                <a:cs typeface="Arial" pitchFamily="34" charset="0"/>
              </a:rPr>
            </a:br>
            <a:r>
              <a:rPr lang="tr-TR" sz="1600" noProof="0" dirty="0" smtClean="0">
                <a:latin typeface="Calibri" pitchFamily="34" charset="0"/>
                <a:cs typeface="Arial" pitchFamily="34" charset="0"/>
              </a:rPr>
              <a:t>www.ekodenge.com</a:t>
            </a:r>
            <a:endParaRPr lang="en-GB" sz="3200" noProof="0" dirty="0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PIR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444</Words>
  <Application>Microsoft Office PowerPoint</Application>
  <PresentationFormat>On-screen Show (4:3)</PresentationFormat>
  <Paragraphs>133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 Unicode MS</vt:lpstr>
      <vt:lpstr>Arial</vt:lpstr>
      <vt:lpstr>Calibri</vt:lpstr>
      <vt:lpstr>Wingdings</vt:lpstr>
      <vt:lpstr>Office Theme</vt:lpstr>
      <vt:lpstr>EE17 - ValorIsatIon of waste heat In IndustrIal systems (SPIRE PPP) EMRE YÖNTEM EMRE.YONTEM@EKODENGE.COM</vt:lpstr>
      <vt:lpstr>PowerPoint Presentation</vt:lpstr>
      <vt:lpstr>PowerPoint Presentation</vt:lpstr>
      <vt:lpstr>PowerPoint Presentation</vt:lpstr>
      <vt:lpstr>PowerPoint Presentation</vt:lpstr>
      <vt:lpstr>EXPECTED IMPACT</vt:lpstr>
      <vt:lpstr>EXISTING PROJECT CONSORTIUM</vt:lpstr>
      <vt:lpstr>LOOKING FOR PARTNERS</vt:lpstr>
      <vt:lpstr>CONTACT DETAILS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Nicolas</dc:creator>
  <cp:lastModifiedBy>Emre Yöntem</cp:lastModifiedBy>
  <cp:revision>29</cp:revision>
  <dcterms:created xsi:type="dcterms:W3CDTF">2012-06-12T15:29:10Z</dcterms:created>
  <dcterms:modified xsi:type="dcterms:W3CDTF">2016-10-10T16:42:17Z</dcterms:modified>
</cp:coreProperties>
</file>