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3" r:id="rId3"/>
    <p:sldId id="296" r:id="rId4"/>
    <p:sldId id="278" r:id="rId5"/>
    <p:sldId id="323" r:id="rId6"/>
    <p:sldId id="321" r:id="rId7"/>
    <p:sldId id="325" r:id="rId8"/>
    <p:sldId id="326" r:id="rId9"/>
    <p:sldId id="298" r:id="rId10"/>
    <p:sldId id="320" r:id="rId11"/>
    <p:sldId id="319" r:id="rId12"/>
    <p:sldId id="271" r:id="rId13"/>
    <p:sldId id="292" r:id="rId14"/>
    <p:sldId id="318" r:id="rId15"/>
    <p:sldId id="305" r:id="rId16"/>
    <p:sldId id="273" r:id="rId17"/>
    <p:sldId id="293" r:id="rId18"/>
    <p:sldId id="313" r:id="rId19"/>
    <p:sldId id="297" r:id="rId20"/>
    <p:sldId id="316" r:id="rId21"/>
    <p:sldId id="266" r:id="rId22"/>
    <p:sldId id="267" r:id="rId23"/>
    <p:sldId id="295" r:id="rId24"/>
    <p:sldId id="308" r:id="rId25"/>
    <p:sldId id="328" r:id="rId26"/>
    <p:sldId id="330" r:id="rId27"/>
    <p:sldId id="331" r:id="rId28"/>
    <p:sldId id="332" r:id="rId29"/>
    <p:sldId id="327" r:id="rId30"/>
    <p:sldId id="268" r:id="rId31"/>
  </p:sldIdLst>
  <p:sldSz cx="9144000" cy="6858000" type="screen4x3"/>
  <p:notesSz cx="67611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D0"/>
    <a:srgbClr val="0097EE"/>
    <a:srgbClr val="0097BF"/>
    <a:srgbClr val="009FBA"/>
    <a:srgbClr val="0F5494"/>
    <a:srgbClr val="FFD624"/>
    <a:srgbClr val="3166CF"/>
    <a:srgbClr val="3E6FD2"/>
    <a:srgbClr val="2D5EC1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652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10" y="0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4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10" y="944324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0"/>
            <a:ext cx="2930574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1" y="4722416"/>
            <a:ext cx="5409562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324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ZU Confidentiality:</a:t>
            </a:r>
            <a:r>
              <a:rPr lang="en-US" b="0" baseline="0" dirty="0" smtClean="0"/>
              <a:t> “</a:t>
            </a:r>
            <a:r>
              <a:rPr lang="en-US" b="0" dirty="0" smtClean="0"/>
              <a:t>Although the IEB members signed a NDA and their presence has been approved by the Consortium, they are external to the research, thus any information provided has to be evaluated properly”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1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- Development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roadmaps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2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4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5541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362181"/>
            <a:ext cx="1663598" cy="97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1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352928" cy="1728192"/>
          </a:xfrm>
        </p:spPr>
        <p:txBody>
          <a:bodyPr/>
          <a:lstStyle/>
          <a:p>
            <a:pPr algn="ctr"/>
            <a:r>
              <a:rPr lang="en-GB" sz="4000" dirty="0" smtClean="0"/>
              <a:t>Session 1: </a:t>
            </a:r>
            <a:br>
              <a:rPr lang="en-GB" sz="4000" dirty="0" smtClean="0"/>
            </a:br>
            <a:r>
              <a:rPr lang="fr-BE" sz="4000" dirty="0"/>
              <a:t>Efficient </a:t>
            </a:r>
            <a:r>
              <a:rPr lang="fr-BE" sz="4000" dirty="0" err="1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4293096"/>
            <a:ext cx="7488832" cy="2016224"/>
          </a:xfrm>
        </p:spPr>
        <p:txBody>
          <a:bodyPr/>
          <a:lstStyle/>
          <a:p>
            <a:r>
              <a:rPr lang="fr-BE" sz="2400" i="1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Andrzej </a:t>
            </a:r>
            <a:r>
              <a:rPr lang="fr-BE" sz="2400" i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Górak</a:t>
            </a:r>
            <a:r>
              <a:rPr lang="fr-BE" sz="2400" i="1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, Dorota </a:t>
            </a:r>
            <a:r>
              <a:rPr lang="fr-BE" sz="2400" i="1" dirty="0" err="1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Paw</a:t>
            </a:r>
            <a:r>
              <a:rPr lang="pl-PL" sz="2400" i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ł</a:t>
            </a:r>
            <a:r>
              <a:rPr lang="fr-BE" sz="2400" i="1" dirty="0" err="1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ucka</a:t>
            </a:r>
            <a:endParaRPr lang="fr-BE" sz="2400" i="1" dirty="0" smtClean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  <a:p>
            <a:r>
              <a:rPr lang="fr-BE" sz="2400" i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TU Dortmund </a:t>
            </a:r>
            <a:r>
              <a:rPr lang="fr-BE" sz="2400" i="1" dirty="0" err="1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University</a:t>
            </a:r>
            <a:r>
              <a:rPr lang="fr-BE" sz="2400" i="1" dirty="0" smtClean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, Germany</a:t>
            </a:r>
            <a:endParaRPr lang="fr-BE" sz="2400" i="1" dirty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  <a:p>
            <a:endParaRPr lang="fr-BE" sz="2400" dirty="0"/>
          </a:p>
          <a:p>
            <a:r>
              <a:rPr lang="fr-BE" sz="2400" dirty="0" smtClean="0"/>
              <a:t>SPIRE PPP Impact workshop</a:t>
            </a:r>
          </a:p>
          <a:p>
            <a:r>
              <a:rPr lang="fr-BE" sz="2400" dirty="0" smtClean="0"/>
              <a:t>Brussels, 21-22 April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26" y="1535247"/>
            <a:ext cx="68011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9" descr="SYNFOW_Logo_92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006" y="6309320"/>
            <a:ext cx="2520280" cy="38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922062" y="4277414"/>
            <a:ext cx="2330458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13872F"/>
                </a:solidFill>
                <a:latin typeface="+mn-lt"/>
              </a:rPr>
              <a:t>Innovative </a:t>
            </a:r>
            <a:r>
              <a:rPr lang="en-US" sz="1600" u="sng" dirty="0">
                <a:solidFill>
                  <a:srgbClr val="13872F"/>
                </a:solidFill>
                <a:latin typeface="+mn-lt"/>
              </a:rPr>
              <a:t>Syn</a:t>
            </a:r>
            <a:r>
              <a:rPr lang="en-US" sz="1600" dirty="0">
                <a:solidFill>
                  <a:srgbClr val="13872F"/>
                </a:solidFill>
                <a:latin typeface="+mn-lt"/>
              </a:rPr>
              <a:t>thesis in Continuous-</a:t>
            </a:r>
            <a:r>
              <a:rPr lang="en-US" sz="1600" u="sng" dirty="0">
                <a:solidFill>
                  <a:srgbClr val="13872F"/>
                </a:solidFill>
                <a:latin typeface="+mn-lt"/>
              </a:rPr>
              <a:t>Flow</a:t>
            </a:r>
            <a:r>
              <a:rPr lang="en-US" sz="1600" dirty="0">
                <a:solidFill>
                  <a:srgbClr val="13872F"/>
                </a:solidFill>
                <a:latin typeface="+mn-lt"/>
              </a:rPr>
              <a:t> Processes for Sustainable Chemical Production</a:t>
            </a:r>
            <a:endParaRPr lang="de-DE" sz="1600" dirty="0">
              <a:solidFill>
                <a:srgbClr val="13872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2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Advanced</a:t>
            </a:r>
            <a:r>
              <a:rPr lang="de-DE" b="1" dirty="0" smtClean="0"/>
              <a:t> </a:t>
            </a:r>
            <a:r>
              <a:rPr lang="de-DE" b="1" dirty="0"/>
              <a:t>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 smtClean="0"/>
              <a:t>technologies</a:t>
            </a:r>
            <a:endParaRPr lang="de-DE" dirty="0" smtClean="0"/>
          </a:p>
          <a:p>
            <a:pPr lvl="1"/>
            <a:r>
              <a:rPr lang="en-US" b="0" dirty="0"/>
              <a:t>Advanced design of catalyst/membrane integrated systems </a:t>
            </a:r>
            <a:r>
              <a:rPr lang="en-US" b="0" dirty="0" smtClean="0"/>
              <a:t>(INC)</a:t>
            </a:r>
          </a:p>
          <a:p>
            <a:pPr lvl="1"/>
            <a:r>
              <a:rPr lang="en-US" b="0" dirty="0" smtClean="0"/>
              <a:t>Modelling of process with integrated alternative energy forms (ALT, INN)</a:t>
            </a:r>
          </a:p>
          <a:p>
            <a:pPr lvl="1"/>
            <a:r>
              <a:rPr lang="en-US" b="0" dirty="0"/>
              <a:t>Process modelling and </a:t>
            </a:r>
            <a:r>
              <a:rPr lang="en-US" b="0" dirty="0" smtClean="0"/>
              <a:t>optimisation of combined reaction/separation processes (F3</a:t>
            </a:r>
            <a:r>
              <a:rPr lang="en-US" b="0" dirty="0"/>
              <a:t>, COP, SYN, MAP, INN)</a:t>
            </a:r>
          </a:p>
          <a:p>
            <a:pPr lvl="1"/>
            <a:endParaRPr lang="en-US" b="0" dirty="0"/>
          </a:p>
          <a:p>
            <a:pPr lvl="1"/>
            <a:endParaRPr lang="de-DE" dirty="0"/>
          </a:p>
          <a:p>
            <a:endParaRPr lang="de-DE" b="0" dirty="0" smtClean="0"/>
          </a:p>
          <a:p>
            <a:pPr lvl="1"/>
            <a:endParaRPr lang="de-DE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t</a:t>
            </a:r>
            <a:r>
              <a:rPr lang="en-US" altLang="en-US" dirty="0" smtClean="0"/>
              <a:t>echnological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2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err="1" smtClean="0"/>
              <a:t>Cost</a:t>
            </a:r>
            <a:r>
              <a:rPr lang="de-DE" b="1" dirty="0" smtClean="0"/>
              <a:t> </a:t>
            </a:r>
            <a:r>
              <a:rPr lang="de-DE" dirty="0" err="1" smtClean="0"/>
              <a:t>reduction</a:t>
            </a:r>
            <a:endParaRPr lang="de-DE" dirty="0" smtClean="0"/>
          </a:p>
          <a:p>
            <a:endParaRPr lang="en-US" b="1" dirty="0" smtClean="0"/>
          </a:p>
          <a:p>
            <a:r>
              <a:rPr lang="en-US" dirty="0"/>
              <a:t>Improved</a:t>
            </a:r>
            <a:r>
              <a:rPr lang="en-US" b="1" dirty="0"/>
              <a:t> </a:t>
            </a:r>
            <a:r>
              <a:rPr lang="en-US" b="1" dirty="0" smtClean="0"/>
              <a:t>safety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smtClean="0"/>
              <a:t>Increased</a:t>
            </a:r>
            <a:r>
              <a:rPr lang="en-US" b="1" dirty="0" smtClean="0"/>
              <a:t> </a:t>
            </a:r>
            <a:r>
              <a:rPr lang="en-US" b="1" dirty="0"/>
              <a:t>competitiveness </a:t>
            </a:r>
            <a:r>
              <a:rPr lang="en-US" dirty="0"/>
              <a:t>of Europe´s industry</a:t>
            </a:r>
            <a:r>
              <a:rPr lang="en-US" b="1" dirty="0"/>
              <a:t>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Increased</a:t>
            </a:r>
            <a:r>
              <a:rPr lang="en-US" b="1" dirty="0" smtClean="0"/>
              <a:t> </a:t>
            </a:r>
            <a:r>
              <a:rPr lang="en-US" b="1" dirty="0"/>
              <a:t>sustainability</a:t>
            </a:r>
            <a:endParaRPr lang="de-DE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856984" cy="864096"/>
          </a:xfrm>
        </p:spPr>
        <p:txBody>
          <a:bodyPr/>
          <a:lstStyle/>
          <a:p>
            <a:r>
              <a:rPr lang="en-GB" dirty="0" smtClean="0"/>
              <a:t>Aggregated </a:t>
            </a:r>
            <a:r>
              <a:rPr lang="en-US" dirty="0" smtClean="0"/>
              <a:t>e</a:t>
            </a:r>
            <a:r>
              <a:rPr lang="en-US" altLang="en-US" dirty="0" smtClean="0"/>
              <a:t>conomic/social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633788"/>
          </a:xfrm>
        </p:spPr>
        <p:txBody>
          <a:bodyPr/>
          <a:lstStyle/>
          <a:p>
            <a:r>
              <a:rPr lang="de-DE" b="1" dirty="0" err="1"/>
              <a:t>Cost</a:t>
            </a:r>
            <a:r>
              <a:rPr lang="de-DE" b="1" dirty="0"/>
              <a:t> </a:t>
            </a:r>
            <a:r>
              <a:rPr lang="de-DE" dirty="0" err="1"/>
              <a:t>reduction</a:t>
            </a:r>
            <a:endParaRPr lang="de-DE" dirty="0"/>
          </a:p>
          <a:p>
            <a:pPr lvl="1"/>
            <a:r>
              <a:rPr lang="en-US" altLang="en-US" b="0" dirty="0"/>
              <a:t>Enhanced </a:t>
            </a:r>
            <a:r>
              <a:rPr lang="en-US" altLang="en-US" dirty="0"/>
              <a:t>resource efficiency</a:t>
            </a:r>
            <a:r>
              <a:rPr lang="en-US" altLang="en-US" b="0" dirty="0"/>
              <a:t> (raw material savings) &amp;</a:t>
            </a:r>
            <a:r>
              <a:rPr lang="en-US" altLang="en-US" dirty="0"/>
              <a:t> energy efficiency </a:t>
            </a:r>
            <a:r>
              <a:rPr lang="en-US" altLang="en-US" b="0" dirty="0"/>
              <a:t>– all</a:t>
            </a:r>
          </a:p>
          <a:p>
            <a:pPr lvl="1"/>
            <a:r>
              <a:rPr lang="en-US" altLang="en-US" b="0" dirty="0"/>
              <a:t>Improvement in </a:t>
            </a:r>
            <a:r>
              <a:rPr lang="en-US" altLang="en-US" dirty="0"/>
              <a:t>process efficiency </a:t>
            </a:r>
            <a:r>
              <a:rPr lang="en-US" altLang="en-US" b="0" dirty="0"/>
              <a:t>- all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increased selectivity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increased separation efficiency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ime-to-market reduction</a:t>
            </a:r>
          </a:p>
          <a:p>
            <a:r>
              <a:rPr lang="en-US" b="1" dirty="0"/>
              <a:t>Improved safety </a:t>
            </a:r>
          </a:p>
          <a:p>
            <a:pPr lvl="1"/>
            <a:r>
              <a:rPr lang="en-US" b="0" dirty="0"/>
              <a:t>Avoid storage of toxic intermediates/reactants (INC)</a:t>
            </a:r>
          </a:p>
          <a:p>
            <a:pPr lvl="1"/>
            <a:r>
              <a:rPr lang="en-US" b="0" dirty="0"/>
              <a:t>Reduced metal contamination in isolated pharmaceutical products (SYN)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856984" cy="864096"/>
          </a:xfrm>
        </p:spPr>
        <p:txBody>
          <a:bodyPr/>
          <a:lstStyle/>
          <a:p>
            <a:r>
              <a:rPr lang="en-GB" dirty="0" smtClean="0"/>
              <a:t>Aggregated </a:t>
            </a:r>
            <a:r>
              <a:rPr lang="en-US" dirty="0" smtClean="0"/>
              <a:t>e</a:t>
            </a:r>
            <a:r>
              <a:rPr lang="en-US" altLang="en-US" dirty="0" smtClean="0"/>
              <a:t>conomic/social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5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379388"/>
            <a:ext cx="887434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/>
            <a:endParaRPr lang="en-US" sz="2000" b="0" kern="0" dirty="0" smtClean="0"/>
          </a:p>
          <a:p>
            <a:pPr marL="685800"/>
            <a:r>
              <a:rPr lang="en-US" sz="2000" b="0" kern="0" dirty="0" smtClean="0"/>
              <a:t>Improve </a:t>
            </a:r>
            <a:r>
              <a:rPr lang="en-US" sz="2000" kern="0" dirty="0"/>
              <a:t>safety</a:t>
            </a:r>
            <a:r>
              <a:rPr lang="en-US" sz="2000" b="0" kern="0" dirty="0"/>
              <a:t> of the process (avoid storage of toxic intermediate/reactants)</a:t>
            </a:r>
          </a:p>
          <a:p>
            <a:pPr marL="685800"/>
            <a:r>
              <a:rPr lang="en-US" sz="2000" b="0" kern="0" dirty="0"/>
              <a:t>New reactor concepts for </a:t>
            </a:r>
            <a:r>
              <a:rPr lang="en-US" sz="2000" kern="0" dirty="0"/>
              <a:t>process intensification</a:t>
            </a:r>
          </a:p>
          <a:p>
            <a:pPr marL="685800"/>
            <a:r>
              <a:rPr lang="en-US" sz="2000" b="0" kern="0" dirty="0"/>
              <a:t>Advanced design in multilayer catalytic membranes  </a:t>
            </a:r>
          </a:p>
          <a:p>
            <a:pPr marL="685800"/>
            <a:r>
              <a:rPr lang="en-US" sz="2000" b="0" kern="0" dirty="0"/>
              <a:t>Improved (more stable, higher productivity) </a:t>
            </a:r>
            <a:r>
              <a:rPr lang="en-US" sz="2000" kern="0" dirty="0"/>
              <a:t>catalysts</a:t>
            </a:r>
          </a:p>
          <a:p>
            <a:pPr marL="685800"/>
            <a:r>
              <a:rPr lang="en-US" sz="2000" b="0" kern="0" dirty="0"/>
              <a:t>New </a:t>
            </a:r>
            <a:r>
              <a:rPr lang="en-US" sz="2000" b="0" kern="0" dirty="0" smtClean="0"/>
              <a:t>nanomembranes</a:t>
            </a:r>
          </a:p>
          <a:p>
            <a:pPr marL="685800"/>
            <a:r>
              <a:rPr lang="en-US" sz="2000" kern="0" dirty="0"/>
              <a:t>A</a:t>
            </a:r>
            <a:r>
              <a:rPr lang="en-US" sz="2000" kern="0" dirty="0" smtClean="0"/>
              <a:t>lternative </a:t>
            </a:r>
            <a:r>
              <a:rPr lang="en-US" sz="2000" kern="0" dirty="0"/>
              <a:t>process design </a:t>
            </a:r>
            <a:r>
              <a:rPr lang="en-US" sz="2000" b="0" kern="0" dirty="0"/>
              <a:t>(competitive manufacturing)</a:t>
            </a:r>
          </a:p>
          <a:p>
            <a:pPr marL="685800"/>
            <a:endParaRPr lang="en-US" sz="2800" b="0" kern="0" dirty="0"/>
          </a:p>
        </p:txBody>
      </p:sp>
      <p:pic>
        <p:nvPicPr>
          <p:cNvPr id="8" name="Picture 4" descr="http://www.incasproject.eu/templates/nld_050_1.5/images/slideshow/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96" y="5171716"/>
            <a:ext cx="2336548" cy="15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404944" y="4572159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E20000"/>
                </a:solidFill>
                <a:latin typeface="+mn-lt"/>
              </a:rPr>
              <a:t>I</a:t>
            </a:r>
            <a:r>
              <a:rPr lang="en-US" sz="1600" dirty="0" smtClean="0">
                <a:solidFill>
                  <a:srgbClr val="E20000"/>
                </a:solidFill>
                <a:latin typeface="+mn-lt"/>
              </a:rPr>
              <a:t>ntegration of </a:t>
            </a:r>
            <a:r>
              <a:rPr lang="en-US" sz="1600" u="sng" dirty="0" err="1" smtClean="0">
                <a:solidFill>
                  <a:srgbClr val="E20000"/>
                </a:solidFill>
                <a:latin typeface="+mn-lt"/>
              </a:rPr>
              <a:t>N</a:t>
            </a:r>
            <a:r>
              <a:rPr lang="en-US" sz="1600" dirty="0" err="1" smtClean="0">
                <a:solidFill>
                  <a:srgbClr val="E20000"/>
                </a:solidFill>
                <a:latin typeface="+mn-lt"/>
              </a:rPr>
              <a:t>anoreactor</a:t>
            </a:r>
            <a:r>
              <a:rPr lang="en-US" sz="1600" dirty="0" smtClean="0">
                <a:solidFill>
                  <a:srgbClr val="E20000"/>
                </a:solidFill>
                <a:latin typeface="+mn-lt"/>
              </a:rPr>
              <a:t> and multisite </a:t>
            </a:r>
            <a:r>
              <a:rPr lang="en-US" sz="1600" u="sng" dirty="0" err="1" smtClean="0">
                <a:solidFill>
                  <a:srgbClr val="E20000"/>
                </a:solidFill>
                <a:latin typeface="+mn-lt"/>
              </a:rPr>
              <a:t>CA</a:t>
            </a:r>
            <a:r>
              <a:rPr lang="en-US" sz="1600" dirty="0" err="1" smtClean="0">
                <a:solidFill>
                  <a:srgbClr val="E20000"/>
                </a:solidFill>
                <a:latin typeface="+mn-lt"/>
              </a:rPr>
              <a:t>talysis</a:t>
            </a:r>
            <a:r>
              <a:rPr lang="en-US" sz="1600" dirty="0" smtClean="0">
                <a:solidFill>
                  <a:srgbClr val="E20000"/>
                </a:solidFill>
                <a:latin typeface="+mn-lt"/>
              </a:rPr>
              <a:t> for a </a:t>
            </a:r>
            <a:r>
              <a:rPr lang="en-US" sz="1600" u="sng" dirty="0" smtClean="0">
                <a:solidFill>
                  <a:srgbClr val="E20000"/>
                </a:solidFill>
                <a:latin typeface="+mn-lt"/>
              </a:rPr>
              <a:t>S</a:t>
            </a:r>
            <a:r>
              <a:rPr lang="en-US" sz="1600" dirty="0" smtClean="0">
                <a:solidFill>
                  <a:srgbClr val="E20000"/>
                </a:solidFill>
                <a:latin typeface="+mn-lt"/>
              </a:rPr>
              <a:t>ustainable chemical production</a:t>
            </a:r>
            <a:endParaRPr lang="en-US" sz="1600" dirty="0">
              <a:solidFill>
                <a:srgbClr val="E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24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633788"/>
          </a:xfrm>
        </p:spPr>
        <p:txBody>
          <a:bodyPr/>
          <a:lstStyle/>
          <a:p>
            <a:r>
              <a:rPr lang="en-US" dirty="0"/>
              <a:t>Increased</a:t>
            </a:r>
            <a:r>
              <a:rPr lang="en-US" b="1" dirty="0"/>
              <a:t> competitiveness </a:t>
            </a:r>
            <a:r>
              <a:rPr lang="en-US" dirty="0"/>
              <a:t>of Europe´s industry</a:t>
            </a:r>
          </a:p>
          <a:p>
            <a:pPr lvl="1"/>
            <a:r>
              <a:rPr lang="en-US" b="0" dirty="0"/>
              <a:t>Cost-reduced and more resource &amp; energy efficient processes </a:t>
            </a:r>
            <a:r>
              <a:rPr lang="en-US" b="0" dirty="0" smtClean="0"/>
              <a:t>(all)</a:t>
            </a:r>
            <a:endParaRPr lang="en-US" b="0" dirty="0"/>
          </a:p>
          <a:p>
            <a:pPr lvl="1"/>
            <a:r>
              <a:rPr lang="en-US" b="0" dirty="0"/>
              <a:t>Flexible &amp; adaptive production </a:t>
            </a:r>
            <a:r>
              <a:rPr lang="en-US" b="0" dirty="0" smtClean="0"/>
              <a:t>(COP, POL, F3, SYN)</a:t>
            </a:r>
            <a:endParaRPr lang="en-US" b="0" dirty="0"/>
          </a:p>
          <a:p>
            <a:pPr lvl="1"/>
            <a:r>
              <a:rPr lang="en-US" b="0" dirty="0"/>
              <a:t>Novel concepts, alternative process design (competitive manufacturing) </a:t>
            </a:r>
            <a:r>
              <a:rPr lang="en-US" b="0" dirty="0" smtClean="0"/>
              <a:t>(all)</a:t>
            </a:r>
            <a:endParaRPr lang="en-US" b="0" dirty="0"/>
          </a:p>
          <a:p>
            <a:pPr lvl="1"/>
            <a:r>
              <a:rPr lang="en-US" b="0" dirty="0"/>
              <a:t>Reduction of development time &amp; faster market implementation </a:t>
            </a:r>
            <a:r>
              <a:rPr lang="en-US" b="0" dirty="0" smtClean="0"/>
              <a:t>(COP, POL, SYN)</a:t>
            </a:r>
            <a:endParaRPr lang="en-US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856984" cy="864096"/>
          </a:xfrm>
        </p:spPr>
        <p:txBody>
          <a:bodyPr/>
          <a:lstStyle/>
          <a:p>
            <a:r>
              <a:rPr lang="en-GB" dirty="0" smtClean="0"/>
              <a:t>Aggregated </a:t>
            </a:r>
            <a:r>
              <a:rPr lang="en-US" dirty="0" smtClean="0"/>
              <a:t>e</a:t>
            </a:r>
            <a:r>
              <a:rPr lang="en-US" altLang="en-US" dirty="0" smtClean="0"/>
              <a:t>conomic/social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Use of </a:t>
            </a:r>
            <a:r>
              <a:rPr lang="en-US" b="1" dirty="0" smtClean="0"/>
              <a:t>alternative, green </a:t>
            </a:r>
            <a:r>
              <a:rPr lang="en-US" b="1" dirty="0"/>
              <a:t>energy </a:t>
            </a:r>
            <a:r>
              <a:rPr lang="en-US" b="1" dirty="0" smtClean="0"/>
              <a:t>sources</a:t>
            </a:r>
          </a:p>
          <a:p>
            <a:endParaRPr lang="en-US" dirty="0" smtClean="0"/>
          </a:p>
          <a:p>
            <a:r>
              <a:rPr lang="en-US" dirty="0"/>
              <a:t>Reduction in </a:t>
            </a:r>
            <a:r>
              <a:rPr lang="en-US" b="1" dirty="0"/>
              <a:t>emissions</a:t>
            </a:r>
          </a:p>
          <a:p>
            <a:endParaRPr lang="en-US" dirty="0" smtClean="0"/>
          </a:p>
          <a:p>
            <a:r>
              <a:rPr lang="en-US" dirty="0" smtClean="0"/>
              <a:t>Reduction of </a:t>
            </a:r>
            <a:r>
              <a:rPr lang="en-US" b="1" dirty="0" smtClean="0"/>
              <a:t>fossil fuel </a:t>
            </a:r>
            <a:r>
              <a:rPr lang="en-US" dirty="0" smtClean="0"/>
              <a:t>use</a:t>
            </a:r>
          </a:p>
          <a:p>
            <a:endParaRPr lang="en-US" dirty="0" smtClean="0"/>
          </a:p>
          <a:p>
            <a:r>
              <a:rPr lang="en-US" dirty="0" smtClean="0"/>
              <a:t>Reduction in </a:t>
            </a:r>
            <a:r>
              <a:rPr lang="en-US" b="1" dirty="0" smtClean="0"/>
              <a:t>waste &amp; water </a:t>
            </a:r>
          </a:p>
          <a:p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reduction </a:t>
            </a:r>
            <a:r>
              <a:rPr lang="en-US" b="1" dirty="0"/>
              <a:t>in environmental impact</a:t>
            </a:r>
          </a:p>
          <a:p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</a:t>
            </a:r>
            <a:r>
              <a:rPr lang="en-US" dirty="0" smtClean="0"/>
              <a:t>e</a:t>
            </a:r>
            <a:r>
              <a:rPr lang="en-US" altLang="en-US" dirty="0" smtClean="0"/>
              <a:t>nvironmental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788"/>
          </a:xfrm>
        </p:spPr>
        <p:txBody>
          <a:bodyPr/>
          <a:lstStyle/>
          <a:p>
            <a:r>
              <a:rPr lang="en-US" dirty="0"/>
              <a:t>Use of </a:t>
            </a:r>
            <a:r>
              <a:rPr lang="en-US" b="1" dirty="0" smtClean="0"/>
              <a:t>alternative, green </a:t>
            </a:r>
            <a:r>
              <a:rPr lang="en-US" b="1" dirty="0"/>
              <a:t>energy sources </a:t>
            </a:r>
          </a:p>
          <a:p>
            <a:pPr lvl="1"/>
            <a:r>
              <a:rPr lang="de-DE" b="0" dirty="0" err="1"/>
              <a:t>Microwaves</a:t>
            </a:r>
            <a:r>
              <a:rPr lang="de-DE" b="0" dirty="0"/>
              <a:t>, </a:t>
            </a:r>
            <a:r>
              <a:rPr lang="de-DE" b="0" dirty="0" err="1"/>
              <a:t>ultrasound</a:t>
            </a:r>
            <a:r>
              <a:rPr lang="de-DE" b="0" dirty="0"/>
              <a:t>, non-thermal </a:t>
            </a:r>
            <a:r>
              <a:rPr lang="de-DE" b="0" dirty="0" err="1"/>
              <a:t>plasma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improved</a:t>
            </a:r>
            <a:r>
              <a:rPr lang="de-DE" b="0" dirty="0"/>
              <a:t> </a:t>
            </a:r>
            <a:r>
              <a:rPr lang="de-DE" b="0" dirty="0" err="1"/>
              <a:t>reaction</a:t>
            </a:r>
            <a:r>
              <a:rPr lang="de-DE" b="0" dirty="0"/>
              <a:t> </a:t>
            </a:r>
            <a:r>
              <a:rPr lang="de-DE" b="0" dirty="0" err="1"/>
              <a:t>selectivity</a:t>
            </a:r>
            <a:r>
              <a:rPr lang="de-DE" b="0" dirty="0"/>
              <a:t> &amp; </a:t>
            </a:r>
            <a:r>
              <a:rPr lang="de-DE" b="0" dirty="0" err="1"/>
              <a:t>separation</a:t>
            </a:r>
            <a:r>
              <a:rPr lang="de-DE" b="0" dirty="0"/>
              <a:t> </a:t>
            </a:r>
            <a:r>
              <a:rPr lang="de-DE" b="0" dirty="0" err="1"/>
              <a:t>efficiency</a:t>
            </a:r>
            <a:r>
              <a:rPr lang="de-DE" b="0" dirty="0"/>
              <a:t> in </a:t>
            </a:r>
            <a:r>
              <a:rPr lang="de-DE" b="0" dirty="0" err="1"/>
              <a:t>advanced</a:t>
            </a:r>
            <a:r>
              <a:rPr lang="de-DE" b="0" dirty="0"/>
              <a:t> </a:t>
            </a:r>
            <a:r>
              <a:rPr lang="de-DE" b="0" dirty="0" err="1"/>
              <a:t>pharmaceuticals</a:t>
            </a:r>
            <a:r>
              <a:rPr lang="de-DE" b="0" dirty="0"/>
              <a:t> </a:t>
            </a:r>
            <a:r>
              <a:rPr lang="de-DE" b="0" dirty="0" err="1"/>
              <a:t>synthesis</a:t>
            </a:r>
            <a:r>
              <a:rPr lang="de-DE" b="0" dirty="0"/>
              <a:t> </a:t>
            </a:r>
            <a:r>
              <a:rPr lang="de-DE" b="0" dirty="0" err="1"/>
              <a:t>as</a:t>
            </a:r>
            <a:r>
              <a:rPr lang="de-DE" b="0" dirty="0"/>
              <a:t> </a:t>
            </a:r>
            <a:r>
              <a:rPr lang="de-DE" b="0" dirty="0" err="1"/>
              <a:t>well</a:t>
            </a:r>
            <a:r>
              <a:rPr lang="de-DE" b="0" dirty="0"/>
              <a:t> </a:t>
            </a:r>
            <a:r>
              <a:rPr lang="de-DE" b="0" dirty="0" err="1"/>
              <a:t>as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green</a:t>
            </a:r>
            <a:r>
              <a:rPr lang="de-DE" b="0" dirty="0"/>
              <a:t> </a:t>
            </a:r>
            <a:r>
              <a:rPr lang="de-DE" b="0" dirty="0" err="1"/>
              <a:t>fuel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bulk</a:t>
            </a:r>
            <a:r>
              <a:rPr lang="de-DE" b="0" dirty="0"/>
              <a:t> </a:t>
            </a:r>
            <a:r>
              <a:rPr lang="de-DE" b="0" dirty="0" err="1"/>
              <a:t>chemical</a:t>
            </a:r>
            <a:r>
              <a:rPr lang="de-DE" b="0" dirty="0"/>
              <a:t> </a:t>
            </a:r>
            <a:r>
              <a:rPr lang="de-DE" b="0" dirty="0" err="1"/>
              <a:t>synthesis</a:t>
            </a:r>
            <a:r>
              <a:rPr lang="de-DE" b="0" dirty="0"/>
              <a:t> (</a:t>
            </a:r>
            <a:r>
              <a:rPr lang="de-DE" b="0" dirty="0" smtClean="0"/>
              <a:t>ALT)</a:t>
            </a:r>
            <a:endParaRPr lang="de-DE" b="0" dirty="0"/>
          </a:p>
          <a:p>
            <a:pPr lvl="1"/>
            <a:r>
              <a:rPr lang="de-DE" b="0" dirty="0"/>
              <a:t>Plasma, </a:t>
            </a:r>
            <a:r>
              <a:rPr lang="de-DE" b="0" dirty="0" err="1"/>
              <a:t>microwave</a:t>
            </a:r>
            <a:r>
              <a:rPr lang="de-DE" b="0" dirty="0"/>
              <a:t>, </a:t>
            </a:r>
            <a:r>
              <a:rPr lang="de-DE" b="0" dirty="0" err="1"/>
              <a:t>ultrasound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electrification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 smtClean="0"/>
              <a:t>chemistry</a:t>
            </a:r>
            <a:r>
              <a:rPr lang="de-DE" b="0" dirty="0" smtClean="0"/>
              <a:t>, </a:t>
            </a:r>
            <a:r>
              <a:rPr lang="de-DE" b="0" dirty="0" err="1"/>
              <a:t>selective</a:t>
            </a:r>
            <a:r>
              <a:rPr lang="de-DE" b="0" dirty="0"/>
              <a:t> </a:t>
            </a:r>
            <a:r>
              <a:rPr lang="de-DE" b="0" dirty="0" err="1"/>
              <a:t>hydrogenations</a:t>
            </a:r>
            <a:r>
              <a:rPr lang="de-DE" b="0" dirty="0"/>
              <a:t> &amp; </a:t>
            </a:r>
            <a:r>
              <a:rPr lang="de-DE" b="0" dirty="0" err="1"/>
              <a:t>nitrogen</a:t>
            </a:r>
            <a:r>
              <a:rPr lang="de-DE" b="0" dirty="0"/>
              <a:t> </a:t>
            </a:r>
            <a:r>
              <a:rPr lang="de-DE" b="0" dirty="0" err="1"/>
              <a:t>fixation</a:t>
            </a:r>
            <a:r>
              <a:rPr lang="de-DE" b="0" dirty="0"/>
              <a:t> </a:t>
            </a:r>
            <a:r>
              <a:rPr lang="de-DE" b="0" dirty="0" err="1"/>
              <a:t>reactions</a:t>
            </a:r>
            <a:r>
              <a:rPr lang="de-DE" b="0" dirty="0"/>
              <a:t> (</a:t>
            </a:r>
            <a:r>
              <a:rPr lang="de-DE" b="0" dirty="0" smtClean="0"/>
              <a:t>MAP)</a:t>
            </a:r>
            <a:endParaRPr lang="de-DE" b="0" dirty="0"/>
          </a:p>
          <a:p>
            <a:pPr lvl="1"/>
            <a:r>
              <a:rPr lang="de-DE" b="0" dirty="0" err="1"/>
              <a:t>Microwaves</a:t>
            </a:r>
            <a:r>
              <a:rPr lang="de-DE" b="0" dirty="0"/>
              <a:t>, </a:t>
            </a:r>
            <a:r>
              <a:rPr lang="de-DE" b="0" dirty="0" err="1"/>
              <a:t>ultrasound</a:t>
            </a:r>
            <a:r>
              <a:rPr lang="de-DE" b="0" dirty="0"/>
              <a:t>, </a:t>
            </a:r>
            <a:r>
              <a:rPr lang="de-DE" b="0" dirty="0" err="1"/>
              <a:t>laser</a:t>
            </a:r>
            <a:r>
              <a:rPr lang="de-DE" b="0" dirty="0"/>
              <a:t> light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 smtClean="0"/>
              <a:t>bioplastics</a:t>
            </a:r>
            <a:r>
              <a:rPr lang="de-DE" b="0" dirty="0" smtClean="0"/>
              <a:t> (INN)</a:t>
            </a:r>
          </a:p>
          <a:p>
            <a:r>
              <a:rPr lang="en-US" dirty="0"/>
              <a:t>Reduction </a:t>
            </a:r>
            <a:r>
              <a:rPr lang="de-DE" dirty="0"/>
              <a:t>in </a:t>
            </a:r>
            <a:r>
              <a:rPr lang="de-DE" b="1" dirty="0" err="1" smtClean="0"/>
              <a:t>emissions</a:t>
            </a:r>
            <a:r>
              <a:rPr lang="de-DE" b="1" dirty="0" smtClean="0"/>
              <a:t> </a:t>
            </a:r>
            <a:r>
              <a:rPr lang="de-DE" sz="2000" dirty="0" smtClean="0"/>
              <a:t>(all)</a:t>
            </a:r>
            <a:endParaRPr lang="de-DE" sz="2000" b="1" dirty="0"/>
          </a:p>
          <a:p>
            <a:pPr lvl="1"/>
            <a:endParaRPr lang="de-DE" b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</a:t>
            </a:r>
            <a:r>
              <a:rPr lang="en-US" dirty="0" smtClean="0"/>
              <a:t>e</a:t>
            </a:r>
            <a:r>
              <a:rPr lang="en-US" altLang="en-US" dirty="0" smtClean="0"/>
              <a:t>nvironmental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5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3633788"/>
          </a:xfrm>
        </p:spPr>
        <p:txBody>
          <a:bodyPr/>
          <a:lstStyle/>
          <a:p>
            <a:r>
              <a:rPr lang="de-DE" sz="2000" b="0" dirty="0" err="1" smtClean="0"/>
              <a:t>Advanced</a:t>
            </a:r>
            <a:r>
              <a:rPr lang="de-DE" sz="2000" b="0" dirty="0" smtClean="0"/>
              <a:t> </a:t>
            </a:r>
            <a:r>
              <a:rPr lang="de-DE" sz="2000" b="0" dirty="0" err="1"/>
              <a:t>pharmaceuticals</a:t>
            </a:r>
            <a:r>
              <a:rPr lang="de-DE" sz="2000" b="0" dirty="0"/>
              <a:t> </a:t>
            </a:r>
            <a:r>
              <a:rPr lang="de-DE" sz="2000" b="0" dirty="0" err="1"/>
              <a:t>synthesis</a:t>
            </a:r>
            <a:r>
              <a:rPr lang="de-DE" sz="2000" b="0" dirty="0"/>
              <a:t> (</a:t>
            </a:r>
            <a:r>
              <a:rPr lang="de-DE" sz="2000" b="0" dirty="0" err="1"/>
              <a:t>paracetamol</a:t>
            </a:r>
            <a:r>
              <a:rPr lang="de-DE" sz="2000" b="0" dirty="0"/>
              <a:t>) </a:t>
            </a:r>
            <a:r>
              <a:rPr lang="de-DE" sz="2000" b="0" dirty="0" err="1"/>
              <a:t>using</a:t>
            </a:r>
            <a:r>
              <a:rPr lang="de-DE" sz="2000" b="0" dirty="0"/>
              <a:t> </a:t>
            </a:r>
            <a:r>
              <a:rPr lang="de-DE" sz="2000" b="1" dirty="0" err="1"/>
              <a:t>microwaves</a:t>
            </a:r>
            <a:r>
              <a:rPr lang="de-DE" sz="2000" b="1" dirty="0"/>
              <a:t> &amp; </a:t>
            </a:r>
            <a:r>
              <a:rPr lang="de-DE" sz="2000" b="1" dirty="0" err="1"/>
              <a:t>ultrasound</a:t>
            </a:r>
            <a:r>
              <a:rPr lang="de-DE" sz="2000" b="1" dirty="0"/>
              <a:t> </a:t>
            </a:r>
            <a:endParaRPr lang="de-DE" sz="2000" b="1" dirty="0" smtClean="0"/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de-DE" b="0" dirty="0" err="1"/>
              <a:t>reduce</a:t>
            </a:r>
            <a:r>
              <a:rPr lang="de-DE" b="0" dirty="0"/>
              <a:t> </a:t>
            </a:r>
            <a:r>
              <a:rPr lang="de-DE" b="0" dirty="0" err="1"/>
              <a:t>lead</a:t>
            </a:r>
            <a:r>
              <a:rPr lang="de-DE" b="0" dirty="0"/>
              <a:t> time, </a:t>
            </a:r>
            <a:r>
              <a:rPr lang="de-DE" b="0" dirty="0" err="1"/>
              <a:t>increase</a:t>
            </a:r>
            <a:r>
              <a:rPr lang="de-DE" b="0" dirty="0"/>
              <a:t> </a:t>
            </a:r>
            <a:r>
              <a:rPr lang="de-DE" b="0" dirty="0" err="1"/>
              <a:t>selectivity</a:t>
            </a:r>
            <a:r>
              <a:rPr lang="de-DE" b="0" dirty="0"/>
              <a:t> &amp; </a:t>
            </a:r>
            <a:r>
              <a:rPr lang="de-DE" b="0" dirty="0" err="1"/>
              <a:t>thus</a:t>
            </a:r>
            <a:r>
              <a:rPr lang="de-DE" b="0" dirty="0"/>
              <a:t> </a:t>
            </a:r>
            <a:r>
              <a:rPr lang="de-DE" b="0" dirty="0" err="1"/>
              <a:t>yield</a:t>
            </a:r>
            <a:r>
              <a:rPr lang="de-DE" b="0" dirty="0"/>
              <a:t>, </a:t>
            </a:r>
            <a:r>
              <a:rPr lang="de-DE" b="0" dirty="0" err="1"/>
              <a:t>switch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continuous</a:t>
            </a:r>
            <a:r>
              <a:rPr lang="de-DE" b="0" dirty="0"/>
              <a:t> </a:t>
            </a:r>
            <a:r>
              <a:rPr lang="de-DE" b="0" dirty="0" err="1" smtClean="0"/>
              <a:t>production</a:t>
            </a:r>
            <a:endParaRPr lang="de-DE" b="0" dirty="0"/>
          </a:p>
          <a:p>
            <a:r>
              <a:rPr lang="de-DE" sz="2000" b="1" dirty="0" smtClean="0"/>
              <a:t>Ultrasound</a:t>
            </a:r>
            <a:r>
              <a:rPr lang="de-DE" sz="2000" b="0" dirty="0" smtClean="0"/>
              <a:t> </a:t>
            </a:r>
            <a:r>
              <a:rPr lang="de-DE" sz="2000" b="0" dirty="0" err="1"/>
              <a:t>enhanced</a:t>
            </a:r>
            <a:r>
              <a:rPr lang="de-DE" sz="2000" b="0" dirty="0"/>
              <a:t> </a:t>
            </a:r>
            <a:r>
              <a:rPr lang="de-DE" sz="2000" b="1" dirty="0" err="1"/>
              <a:t>enzymatic</a:t>
            </a:r>
            <a:r>
              <a:rPr lang="de-DE" sz="2000" b="1" dirty="0"/>
              <a:t> </a:t>
            </a:r>
            <a:r>
              <a:rPr lang="de-DE" sz="2000" b="1" dirty="0" err="1"/>
              <a:t>reactive</a:t>
            </a:r>
            <a:r>
              <a:rPr lang="de-DE" sz="2000" b="1" dirty="0"/>
              <a:t> </a:t>
            </a:r>
            <a:r>
              <a:rPr lang="de-DE" sz="2000" b="1" dirty="0" err="1"/>
              <a:t>distillation</a:t>
            </a:r>
            <a:r>
              <a:rPr lang="de-DE" sz="2000" b="0" dirty="0"/>
              <a:t> </a:t>
            </a:r>
            <a:r>
              <a:rPr lang="de-DE" sz="2000" b="0" dirty="0" err="1"/>
              <a:t>as</a:t>
            </a:r>
            <a:r>
              <a:rPr lang="de-DE" sz="2000" b="0" dirty="0"/>
              <a:t> </a:t>
            </a:r>
            <a:r>
              <a:rPr lang="de-DE" sz="2000" b="0" dirty="0" err="1"/>
              <a:t>novel</a:t>
            </a:r>
            <a:r>
              <a:rPr lang="de-DE" sz="2000" b="0" dirty="0"/>
              <a:t> </a:t>
            </a:r>
            <a:r>
              <a:rPr lang="de-DE" sz="2000" b="0" dirty="0" err="1"/>
              <a:t>reactor</a:t>
            </a:r>
            <a:r>
              <a:rPr lang="de-DE" sz="2000" b="0" dirty="0"/>
              <a:t> </a:t>
            </a:r>
            <a:r>
              <a:rPr lang="de-DE" sz="2000" b="0" dirty="0" err="1"/>
              <a:t>concept</a:t>
            </a:r>
            <a:r>
              <a:rPr lang="de-DE" sz="2000" b="0" dirty="0"/>
              <a:t> </a:t>
            </a:r>
            <a:endParaRPr lang="de-DE" sz="2000" b="0" dirty="0" smtClean="0"/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de-DE" b="0" dirty="0" err="1" smtClean="0"/>
              <a:t>Improvement</a:t>
            </a:r>
            <a:r>
              <a:rPr lang="de-DE" b="0" dirty="0" smtClean="0"/>
              <a:t> in </a:t>
            </a:r>
            <a:r>
              <a:rPr lang="de-DE" b="0" dirty="0" err="1" smtClean="0"/>
              <a:t>reaction</a:t>
            </a:r>
            <a:r>
              <a:rPr lang="de-DE" b="0" dirty="0" smtClean="0"/>
              <a:t> </a:t>
            </a:r>
            <a:r>
              <a:rPr lang="de-DE" b="0" dirty="0" err="1" smtClean="0"/>
              <a:t>yield</a:t>
            </a:r>
            <a:r>
              <a:rPr lang="de-DE" b="0" dirty="0" smtClean="0"/>
              <a:t> &amp; </a:t>
            </a:r>
            <a:r>
              <a:rPr lang="de-DE" b="0" dirty="0" err="1" smtClean="0"/>
              <a:t>selectivity</a:t>
            </a:r>
            <a:r>
              <a:rPr lang="de-DE" b="0" dirty="0" smtClean="0"/>
              <a:t>, </a:t>
            </a:r>
            <a:r>
              <a:rPr lang="de-DE" b="0" dirty="0" err="1" smtClean="0"/>
              <a:t>improvement</a:t>
            </a:r>
            <a:r>
              <a:rPr lang="de-DE" b="0" dirty="0" smtClean="0"/>
              <a:t> in </a:t>
            </a:r>
            <a:r>
              <a:rPr lang="de-DE" b="0" dirty="0" err="1" smtClean="0"/>
              <a:t>separation</a:t>
            </a:r>
            <a:r>
              <a:rPr lang="de-DE" b="0" dirty="0" smtClean="0"/>
              <a:t> </a:t>
            </a:r>
            <a:r>
              <a:rPr lang="de-DE" b="0" dirty="0" err="1" smtClean="0"/>
              <a:t>efficiency</a:t>
            </a:r>
            <a:r>
              <a:rPr lang="de-DE" b="0" dirty="0" smtClean="0"/>
              <a:t>, </a:t>
            </a:r>
            <a:r>
              <a:rPr lang="de-DE" b="0" dirty="0" err="1" smtClean="0"/>
              <a:t>shorter</a:t>
            </a:r>
            <a:r>
              <a:rPr lang="de-DE" b="0" dirty="0" smtClean="0"/>
              <a:t> </a:t>
            </a:r>
            <a:r>
              <a:rPr lang="de-DE" b="0" dirty="0" err="1" smtClean="0"/>
              <a:t>reaction</a:t>
            </a:r>
            <a:r>
              <a:rPr lang="de-DE" b="0" dirty="0" smtClean="0"/>
              <a:t> </a:t>
            </a:r>
            <a:r>
              <a:rPr lang="de-DE" b="0" dirty="0" err="1" smtClean="0"/>
              <a:t>times</a:t>
            </a:r>
            <a:r>
              <a:rPr lang="de-DE" b="0" dirty="0" smtClean="0"/>
              <a:t>, </a:t>
            </a:r>
            <a:r>
              <a:rPr lang="de-DE" b="0" dirty="0" err="1" smtClean="0"/>
              <a:t>smaller</a:t>
            </a:r>
            <a:r>
              <a:rPr lang="de-DE" b="0" dirty="0" smtClean="0"/>
              <a:t> </a:t>
            </a:r>
            <a:r>
              <a:rPr lang="de-DE" b="0" dirty="0" err="1" smtClean="0"/>
              <a:t>equipment</a:t>
            </a:r>
            <a:endParaRPr lang="de-DE" b="0" dirty="0" smtClean="0"/>
          </a:p>
          <a:p>
            <a:pPr lvl="1"/>
            <a:endParaRPr lang="de-DE" b="0" dirty="0" smtClean="0"/>
          </a:p>
        </p:txBody>
      </p:sp>
      <p:pic>
        <p:nvPicPr>
          <p:cNvPr id="6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9494"/>
            <a:ext cx="1835696" cy="1558506"/>
          </a:xfrm>
          <a:prstGeom prst="rect">
            <a:avLst/>
          </a:prstGeom>
        </p:spPr>
      </p:pic>
      <p:pic>
        <p:nvPicPr>
          <p:cNvPr id="7" name="Picture 2" descr="Conce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01" y="4911572"/>
            <a:ext cx="4763315" cy="37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33788"/>
          </a:xfrm>
        </p:spPr>
        <p:txBody>
          <a:bodyPr/>
          <a:lstStyle/>
          <a:p>
            <a:r>
              <a:rPr lang="en-US" dirty="0" smtClean="0"/>
              <a:t>Reduction </a:t>
            </a:r>
            <a:r>
              <a:rPr lang="en-US" dirty="0"/>
              <a:t>of </a:t>
            </a:r>
            <a:r>
              <a:rPr lang="en-US" b="1" dirty="0"/>
              <a:t>fossil fuel </a:t>
            </a:r>
            <a:r>
              <a:rPr lang="en-US" dirty="0" smtClean="0"/>
              <a:t>use</a:t>
            </a:r>
            <a:endParaRPr lang="en-US" b="0" dirty="0" smtClean="0"/>
          </a:p>
          <a:p>
            <a:pPr lvl="1"/>
            <a:r>
              <a:rPr lang="en-US" b="0" dirty="0" smtClean="0"/>
              <a:t>Renewable raw materials (starch) for bioplastics: PLA (INN)</a:t>
            </a:r>
          </a:p>
          <a:p>
            <a:pPr lvl="1"/>
            <a:r>
              <a:rPr lang="en-US" b="0" dirty="0" smtClean="0"/>
              <a:t>Renewable raw materials like sugars, soybean oil, waste plant oils (COP)</a:t>
            </a:r>
            <a:endParaRPr lang="en-US" b="0" dirty="0"/>
          </a:p>
          <a:p>
            <a:r>
              <a:rPr lang="en-US" dirty="0"/>
              <a:t>Reduction in </a:t>
            </a:r>
            <a:r>
              <a:rPr lang="en-US" b="1" dirty="0"/>
              <a:t>waste &amp; water </a:t>
            </a:r>
          </a:p>
          <a:p>
            <a:pPr lvl="1"/>
            <a:r>
              <a:rPr lang="de-DE" b="0" dirty="0" err="1" smtClean="0">
                <a:sym typeface="Wingdings" panose="05000000000000000000" pitchFamily="2" charset="2"/>
              </a:rPr>
              <a:t>reduction</a:t>
            </a:r>
            <a:r>
              <a:rPr lang="de-DE" b="0" dirty="0" smtClean="0"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ym typeface="Wingdings" panose="05000000000000000000" pitchFamily="2" charset="2"/>
              </a:rPr>
              <a:t>of</a:t>
            </a:r>
            <a:r>
              <a:rPr lang="de-DE" b="0" dirty="0" smtClean="0">
                <a:sym typeface="Wingdings" panose="05000000000000000000" pitchFamily="2" charset="2"/>
              </a:rPr>
              <a:t> non-</a:t>
            </a:r>
            <a:r>
              <a:rPr lang="de-DE" b="0" dirty="0" err="1" smtClean="0">
                <a:sym typeface="Wingdings" panose="05000000000000000000" pitchFamily="2" charset="2"/>
              </a:rPr>
              <a:t>biodegradable</a:t>
            </a:r>
            <a:r>
              <a:rPr lang="de-DE" b="0" dirty="0" smtClean="0"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ym typeface="Wingdings" panose="05000000000000000000" pitchFamily="2" charset="2"/>
              </a:rPr>
              <a:t>waste</a:t>
            </a:r>
            <a:r>
              <a:rPr lang="de-DE" b="0" dirty="0" smtClean="0">
                <a:sym typeface="Wingdings" panose="05000000000000000000" pitchFamily="2" charset="2"/>
              </a:rPr>
              <a:t> via </a:t>
            </a:r>
            <a:r>
              <a:rPr lang="de-DE" b="0" dirty="0" err="1" smtClean="0">
                <a:sym typeface="Wingdings" panose="05000000000000000000" pitchFamily="2" charset="2"/>
              </a:rPr>
              <a:t>replacement</a:t>
            </a:r>
            <a:r>
              <a:rPr lang="de-DE" b="0" dirty="0" smtClean="0"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ym typeface="Wingdings" panose="05000000000000000000" pitchFamily="2" charset="2"/>
              </a:rPr>
              <a:t>of</a:t>
            </a:r>
            <a:r>
              <a:rPr lang="de-DE" b="0" dirty="0" smtClean="0"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ym typeface="Wingdings" panose="05000000000000000000" pitchFamily="2" charset="2"/>
              </a:rPr>
              <a:t>metal-containing</a:t>
            </a:r>
            <a:r>
              <a:rPr lang="de-DE" b="0" dirty="0" smtClean="0"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ym typeface="Wingdings" panose="05000000000000000000" pitchFamily="2" charset="2"/>
              </a:rPr>
              <a:t>catalysts</a:t>
            </a:r>
            <a:r>
              <a:rPr lang="de-DE" b="0" dirty="0" smtClean="0">
                <a:sym typeface="Wingdings" panose="05000000000000000000" pitchFamily="2" charset="2"/>
              </a:rPr>
              <a:t> (INN)</a:t>
            </a:r>
            <a:r>
              <a:rPr lang="de-DE" b="0" dirty="0" smtClean="0"/>
              <a:t> </a:t>
            </a:r>
          </a:p>
          <a:p>
            <a:pPr lvl="1"/>
            <a:r>
              <a:rPr lang="de-DE" b="0" dirty="0" err="1" smtClean="0"/>
              <a:t>Avoiding</a:t>
            </a:r>
            <a:r>
              <a:rPr lang="de-DE" b="0" dirty="0" smtClean="0"/>
              <a:t> </a:t>
            </a:r>
            <a:r>
              <a:rPr lang="de-DE" b="0" dirty="0" err="1" smtClean="0"/>
              <a:t>byproduct</a:t>
            </a:r>
            <a:r>
              <a:rPr lang="de-DE" b="0" dirty="0" smtClean="0"/>
              <a:t> </a:t>
            </a:r>
            <a:r>
              <a:rPr lang="de-DE" b="0" dirty="0" err="1" smtClean="0"/>
              <a:t>formation</a:t>
            </a:r>
            <a:r>
              <a:rPr lang="de-DE" b="0" dirty="0" smtClean="0"/>
              <a:t> (INC)</a:t>
            </a:r>
          </a:p>
          <a:p>
            <a:pPr lvl="1"/>
            <a:r>
              <a:rPr lang="de-DE" b="0" dirty="0" err="1" smtClean="0"/>
              <a:t>Reduction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waste</a:t>
            </a:r>
            <a:r>
              <a:rPr lang="de-DE" b="0" dirty="0" smtClean="0"/>
              <a:t> &amp; </a:t>
            </a:r>
            <a:r>
              <a:rPr lang="de-DE" b="0" dirty="0" err="1" smtClean="0"/>
              <a:t>water</a:t>
            </a:r>
            <a:r>
              <a:rPr lang="de-DE" b="0" dirty="0" smtClean="0"/>
              <a:t> </a:t>
            </a:r>
            <a:r>
              <a:rPr lang="de-DE" b="0" dirty="0" err="1" smtClean="0"/>
              <a:t>by</a:t>
            </a:r>
            <a:r>
              <a:rPr lang="de-DE" b="0" dirty="0" smtClean="0"/>
              <a:t> 15-50 % (SYN)</a:t>
            </a:r>
          </a:p>
          <a:p>
            <a:pPr lvl="1"/>
            <a:endParaRPr lang="de-DE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</a:t>
            </a:r>
            <a:r>
              <a:rPr lang="en-US" dirty="0" smtClean="0"/>
              <a:t>e</a:t>
            </a:r>
            <a:r>
              <a:rPr lang="en-US" altLang="en-US" dirty="0" smtClean="0"/>
              <a:t>nvironmental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0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040560"/>
          </a:xfrm>
        </p:spPr>
        <p:txBody>
          <a:bodyPr/>
          <a:lstStyle/>
          <a:p>
            <a:pPr indent="0" algn="ctr">
              <a:buNone/>
            </a:pPr>
            <a:endParaRPr lang="en-GB" b="1" dirty="0" smtClean="0"/>
          </a:p>
          <a:p>
            <a:pPr indent="0" algn="ctr">
              <a:buNone/>
            </a:pPr>
            <a:r>
              <a:rPr lang="en-GB" b="1" dirty="0" smtClean="0"/>
              <a:t>Domain 1: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fr-BE" u="sng" dirty="0" err="1" smtClean="0"/>
              <a:t>Process</a:t>
            </a:r>
            <a:r>
              <a:rPr lang="fr-BE" u="sng" dirty="0" smtClean="0"/>
              <a:t> </a:t>
            </a:r>
            <a:r>
              <a:rPr lang="fr-BE" u="sng" dirty="0" err="1"/>
              <a:t>Optimization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</a:p>
          <a:p>
            <a:pPr indent="0" algn="ctr">
              <a:buNone/>
            </a:pPr>
            <a:endParaRPr lang="en-GB" b="1" dirty="0" smtClean="0"/>
          </a:p>
          <a:p>
            <a:pPr indent="0" algn="ctr">
              <a:buNone/>
            </a:pPr>
            <a:endParaRPr lang="en-GB" b="1" dirty="0" smtClean="0"/>
          </a:p>
          <a:p>
            <a:pPr indent="0" algn="ctr">
              <a:buNone/>
            </a:pPr>
            <a:r>
              <a:rPr lang="en-GB" b="1" dirty="0" smtClean="0"/>
              <a:t>Projects</a:t>
            </a:r>
            <a:r>
              <a:rPr lang="en-GB" sz="1800" dirty="0" smtClean="0"/>
              <a:t>:</a:t>
            </a:r>
          </a:p>
          <a:p>
            <a:pPr indent="0" algn="ctr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b="1" dirty="0"/>
              <a:t>COPIRIDE (COP</a:t>
            </a:r>
            <a:r>
              <a:rPr lang="en-GB" b="1" dirty="0" smtClean="0"/>
              <a:t>)			</a:t>
            </a:r>
            <a:r>
              <a:rPr lang="en-GB" b="1" dirty="0"/>
              <a:t>F3-Factory (F3)</a:t>
            </a:r>
          </a:p>
          <a:p>
            <a:pPr marL="0" indent="0">
              <a:buNone/>
            </a:pPr>
            <a:r>
              <a:rPr lang="en-GB" b="1" dirty="0" smtClean="0"/>
              <a:t>INCAS</a:t>
            </a:r>
            <a:r>
              <a:rPr lang="de-DE" dirty="0" smtClean="0"/>
              <a:t> </a:t>
            </a:r>
            <a:r>
              <a:rPr lang="de-DE" b="1" dirty="0"/>
              <a:t>(INC</a:t>
            </a:r>
            <a:r>
              <a:rPr lang="de-DE" b="1" dirty="0" smtClean="0"/>
              <a:t>)				</a:t>
            </a:r>
            <a:r>
              <a:rPr lang="en-GB" b="1" dirty="0"/>
              <a:t>POLYCAT (POL)</a:t>
            </a:r>
          </a:p>
          <a:p>
            <a:pPr marL="0" indent="0">
              <a:buNone/>
            </a:pPr>
            <a:r>
              <a:rPr lang="en-GB" b="1" dirty="0" smtClean="0"/>
              <a:t>SYNFLOW </a:t>
            </a:r>
            <a:r>
              <a:rPr lang="en-GB" b="1" dirty="0"/>
              <a:t>(SYN</a:t>
            </a:r>
            <a:r>
              <a:rPr lang="en-GB" b="1" dirty="0" smtClean="0"/>
              <a:t>)			</a:t>
            </a:r>
            <a:r>
              <a:rPr lang="en-GB" b="1" dirty="0"/>
              <a:t>MAPSYN (MAP)</a:t>
            </a:r>
            <a:endParaRPr lang="de-DE" dirty="0"/>
          </a:p>
          <a:p>
            <a:pPr marL="0" indent="0">
              <a:buNone/>
            </a:pPr>
            <a:r>
              <a:rPr lang="en-GB" b="1" dirty="0" smtClean="0"/>
              <a:t>INNOREX </a:t>
            </a:r>
            <a:r>
              <a:rPr lang="en-GB" b="1" dirty="0"/>
              <a:t>(INN</a:t>
            </a:r>
            <a:r>
              <a:rPr lang="en-GB" b="1" dirty="0" smtClean="0"/>
              <a:t>)				ALTEREGO </a:t>
            </a:r>
            <a:r>
              <a:rPr lang="en-GB" b="1" dirty="0"/>
              <a:t>(ALT)</a:t>
            </a:r>
            <a:endParaRPr lang="de-DE" dirty="0"/>
          </a:p>
          <a:p>
            <a:pPr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he picture shows the process setup of combined ultrasound (HIelscher's UIP2000hd), microwave and laser to induce a  ring-opening polymerization under absence of metal-containing cataly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0" y="3874740"/>
            <a:ext cx="5324424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norex.eu/imagenes/logo_innor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10" y="6309320"/>
            <a:ext cx="299279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076056" y="5094439"/>
            <a:ext cx="4067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42B86F"/>
                </a:solidFill>
                <a:latin typeface="+mn-lt"/>
              </a:rPr>
              <a:t>Continuous, highly precise, metal-free </a:t>
            </a:r>
            <a:r>
              <a:rPr lang="en-US" sz="1600" dirty="0" err="1">
                <a:solidFill>
                  <a:srgbClr val="42B86F"/>
                </a:solidFill>
                <a:latin typeface="+mn-lt"/>
              </a:rPr>
              <a:t>polymerisation</a:t>
            </a:r>
            <a:r>
              <a:rPr lang="en-US" sz="1600" dirty="0">
                <a:solidFill>
                  <a:srgbClr val="42B86F"/>
                </a:solidFill>
                <a:latin typeface="+mn-lt"/>
              </a:rPr>
              <a:t> of PLA using alternative energies for reactive extrusion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3633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Resource </a:t>
            </a:r>
            <a:r>
              <a:rPr lang="en-US" sz="2000" b="1" dirty="0"/>
              <a:t>and energy savings </a:t>
            </a:r>
            <a:r>
              <a:rPr lang="en-US" sz="2000" dirty="0"/>
              <a:t>together with </a:t>
            </a:r>
            <a:r>
              <a:rPr lang="en-US" sz="2000" b="1" dirty="0"/>
              <a:t>reduction of CO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dirty="0"/>
              <a:t>emissions through using PLA as </a:t>
            </a:r>
            <a:r>
              <a:rPr lang="en-US" sz="2000" b="1" dirty="0"/>
              <a:t>substitute of petrol-based polymers</a:t>
            </a:r>
          </a:p>
          <a:p>
            <a:r>
              <a:rPr lang="en-US" sz="2000" dirty="0"/>
              <a:t>70% </a:t>
            </a:r>
            <a:r>
              <a:rPr lang="en-US" sz="2000" b="1" dirty="0"/>
              <a:t>reduction of fossil fuel use </a:t>
            </a:r>
            <a:r>
              <a:rPr lang="en-US" sz="2000" dirty="0"/>
              <a:t>over traditional plastics</a:t>
            </a:r>
          </a:p>
          <a:p>
            <a:r>
              <a:rPr lang="en-US" sz="2000" dirty="0"/>
              <a:t>PLA comes from a </a:t>
            </a:r>
            <a:r>
              <a:rPr lang="en-US" sz="2000" b="1" dirty="0"/>
              <a:t>renewable resource </a:t>
            </a:r>
            <a:r>
              <a:rPr lang="en-US" sz="2000" dirty="0"/>
              <a:t>(</a:t>
            </a:r>
            <a:r>
              <a:rPr lang="en-US" sz="2000" dirty="0" smtClean="0"/>
              <a:t>starch)</a:t>
            </a:r>
          </a:p>
          <a:p>
            <a:r>
              <a:rPr lang="en-US" sz="2000" dirty="0" smtClean="0"/>
              <a:t>PLA </a:t>
            </a:r>
            <a:r>
              <a:rPr lang="en-US" sz="2000" b="1" dirty="0"/>
              <a:t>degrades completely </a:t>
            </a:r>
            <a:r>
              <a:rPr lang="en-US" sz="2000" dirty="0"/>
              <a:t>within 3-4 weeks </a:t>
            </a:r>
          </a:p>
          <a:p>
            <a:r>
              <a:rPr lang="en-US" sz="2000" b="1" dirty="0"/>
              <a:t>Reduction of non-biodegradable </a:t>
            </a:r>
            <a:r>
              <a:rPr lang="en-US" sz="2000" b="1" dirty="0" smtClean="0"/>
              <a:t>waste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36625"/>
          </a:xfrm>
        </p:spPr>
        <p:txBody>
          <a:bodyPr/>
          <a:lstStyle/>
          <a:p>
            <a:r>
              <a:rPr lang="en-GB" dirty="0"/>
              <a:t>Technical cross-cutting issues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Standardisation</a:t>
            </a:r>
          </a:p>
          <a:p>
            <a:pPr marL="0" indent="0">
              <a:buNone/>
            </a:pP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demonstration</a:t>
            </a:r>
            <a:endParaRPr lang="de-DE" b="1" dirty="0"/>
          </a:p>
          <a:p>
            <a:pPr marL="0" indent="0">
              <a:buNone/>
            </a:pPr>
            <a:r>
              <a:rPr lang="de-DE" b="0" dirty="0" smtClean="0"/>
              <a:t>Modular </a:t>
            </a:r>
            <a:r>
              <a:rPr lang="de-DE" b="0" dirty="0"/>
              <a:t>Equipment: </a:t>
            </a:r>
            <a:endParaRPr lang="de-DE" b="0" dirty="0" smtClean="0"/>
          </a:p>
          <a:p>
            <a:pPr marL="457200" lvl="1" indent="0">
              <a:buNone/>
            </a:pPr>
            <a:r>
              <a:rPr lang="de-DE" b="0" dirty="0"/>
              <a:t>(</a:t>
            </a:r>
            <a:r>
              <a:rPr lang="de-DE" b="0" dirty="0" smtClean="0"/>
              <a:t>F3</a:t>
            </a:r>
            <a:r>
              <a:rPr lang="de-DE" b="0" dirty="0"/>
              <a:t>, COP</a:t>
            </a:r>
            <a:r>
              <a:rPr lang="de-DE" b="0" dirty="0" smtClean="0"/>
              <a:t>, POL)  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" y="4509120"/>
            <a:ext cx="5870261" cy="250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39952" y="6211669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>
                <a:solidFill>
                  <a:schemeClr val="bg1"/>
                </a:solidFill>
              </a:rPr>
              <a:t>Container at</a:t>
            </a:r>
          </a:p>
          <a:p>
            <a:r>
              <a:rPr lang="de-DE" sz="1800" b="0" dirty="0" smtClean="0">
                <a:solidFill>
                  <a:schemeClr val="bg1"/>
                </a:solidFill>
              </a:rPr>
              <a:t>INVITE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60232" y="2564904"/>
            <a:ext cx="175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dirty="0" err="1" smtClean="0">
                <a:solidFill>
                  <a:srgbClr val="0F5494"/>
                </a:solidFill>
              </a:rPr>
              <a:t>Ecotrainer</a:t>
            </a:r>
            <a:endParaRPr lang="de-DE" sz="2400" b="0" dirty="0" smtClean="0">
              <a:solidFill>
                <a:srgbClr val="0F549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88263" y="4630936"/>
            <a:ext cx="3076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F5494"/>
                </a:solidFill>
              </a:rPr>
              <a:t>New</a:t>
            </a:r>
            <a:r>
              <a:rPr lang="en-US" sz="2000" b="0" dirty="0">
                <a:solidFill>
                  <a:srgbClr val="0F5494"/>
                </a:solidFill>
              </a:rPr>
              <a:t> production/scale-up </a:t>
            </a:r>
            <a:r>
              <a:rPr lang="en-US" sz="2000" dirty="0">
                <a:solidFill>
                  <a:srgbClr val="0F5494"/>
                </a:solidFill>
              </a:rPr>
              <a:t>concepts </a:t>
            </a:r>
            <a:endParaRPr lang="en-US" sz="2000" dirty="0" smtClean="0">
              <a:solidFill>
                <a:srgbClr val="0F5494"/>
              </a:solidFill>
            </a:endParaRPr>
          </a:p>
          <a:p>
            <a:r>
              <a:rPr lang="en-US" sz="2000" dirty="0" smtClean="0">
                <a:solidFill>
                  <a:srgbClr val="0F5494"/>
                </a:solidFill>
              </a:rPr>
              <a:t>and </a:t>
            </a:r>
            <a:r>
              <a:rPr lang="en-US" sz="2000" dirty="0">
                <a:solidFill>
                  <a:srgbClr val="0F5494"/>
                </a:solidFill>
              </a:rPr>
              <a:t>process </a:t>
            </a:r>
            <a:r>
              <a:rPr lang="en-US" sz="2000" b="0" dirty="0">
                <a:solidFill>
                  <a:srgbClr val="0F5494"/>
                </a:solidFill>
              </a:rPr>
              <a:t>intensification </a:t>
            </a:r>
            <a:endParaRPr lang="en-US" sz="2000" b="0" dirty="0" smtClean="0">
              <a:solidFill>
                <a:srgbClr val="0F5494"/>
              </a:solidFill>
            </a:endParaRPr>
          </a:p>
          <a:p>
            <a:r>
              <a:rPr lang="en-US" sz="2000" b="0" dirty="0" smtClean="0">
                <a:solidFill>
                  <a:srgbClr val="0F5494"/>
                </a:solidFill>
              </a:rPr>
              <a:t>(</a:t>
            </a:r>
            <a:r>
              <a:rPr lang="en-US" sz="2000" b="0" dirty="0">
                <a:solidFill>
                  <a:srgbClr val="0F5494"/>
                </a:solidFill>
              </a:rPr>
              <a:t>F3, ALT, MAP, COP, POL)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692886"/>
            <a:ext cx="4347571" cy="281917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5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r>
              <a:rPr lang="en-GB" dirty="0"/>
              <a:t>Non-technical cross-cutting issues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633788"/>
          </a:xfrm>
        </p:spPr>
        <p:txBody>
          <a:bodyPr/>
          <a:lstStyle/>
          <a:p>
            <a:r>
              <a:rPr lang="de-DE" dirty="0" smtClean="0"/>
              <a:t>Clustering</a:t>
            </a:r>
          </a:p>
          <a:p>
            <a:endParaRPr lang="de-DE" dirty="0" smtClean="0"/>
          </a:p>
          <a:p>
            <a:r>
              <a:rPr lang="de-DE" dirty="0" smtClean="0"/>
              <a:t>Dissemination</a:t>
            </a:r>
          </a:p>
          <a:p>
            <a:endParaRPr lang="de-DE" dirty="0" smtClean="0"/>
          </a:p>
          <a:p>
            <a:r>
              <a:rPr lang="de-DE" dirty="0" smtClean="0"/>
              <a:t>Skills </a:t>
            </a:r>
            <a:r>
              <a:rPr lang="en-US" dirty="0" smtClean="0"/>
              <a:t>development</a:t>
            </a:r>
          </a:p>
          <a:p>
            <a:endParaRPr lang="de-DE" dirty="0"/>
          </a:p>
          <a:p>
            <a:r>
              <a:rPr lang="de-DE" dirty="0" smtClean="0"/>
              <a:t>Business </a:t>
            </a:r>
            <a:r>
              <a:rPr lang="en-GB" dirty="0" smtClean="0"/>
              <a:t>deployment</a:t>
            </a:r>
          </a:p>
          <a:p>
            <a:endParaRPr lang="en-GB" dirty="0"/>
          </a:p>
          <a:p>
            <a:r>
              <a:rPr lang="en-GB" dirty="0" smtClean="0"/>
              <a:t>Strengthens collaboration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8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smtClean="0"/>
              <a:t>Clustering</a:t>
            </a:r>
            <a:endParaRPr lang="de-DE" dirty="0" smtClean="0"/>
          </a:p>
          <a:p>
            <a:r>
              <a:rPr lang="de-DE" dirty="0" smtClean="0"/>
              <a:t>Clustering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: </a:t>
            </a:r>
          </a:p>
          <a:p>
            <a:pPr lvl="1"/>
            <a:r>
              <a:rPr lang="de-DE" b="0" dirty="0">
                <a:ea typeface="+mn-ea"/>
                <a:cs typeface="+mn-cs"/>
              </a:rPr>
              <a:t>P</a:t>
            </a:r>
            <a:r>
              <a:rPr lang="de-DE" b="0" dirty="0" smtClean="0">
                <a:ea typeface="+mn-ea"/>
                <a:cs typeface="+mn-cs"/>
              </a:rPr>
              <a:t>lasma </a:t>
            </a:r>
            <a:r>
              <a:rPr lang="de-DE" b="0" dirty="0" err="1" smtClean="0">
                <a:ea typeface="+mn-ea"/>
                <a:cs typeface="+mn-cs"/>
              </a:rPr>
              <a:t>and</a:t>
            </a:r>
            <a:r>
              <a:rPr lang="de-DE" b="0" dirty="0" smtClean="0">
                <a:ea typeface="+mn-ea"/>
                <a:cs typeface="+mn-cs"/>
              </a:rPr>
              <a:t> </a:t>
            </a:r>
            <a:r>
              <a:rPr lang="de-DE" b="0" dirty="0" err="1" smtClean="0">
                <a:ea typeface="+mn-ea"/>
                <a:cs typeface="+mn-cs"/>
              </a:rPr>
              <a:t>hydrogenation</a:t>
            </a:r>
            <a:r>
              <a:rPr lang="de-DE" b="0" dirty="0" smtClean="0">
                <a:ea typeface="+mn-ea"/>
                <a:cs typeface="+mn-cs"/>
              </a:rPr>
              <a:t> </a:t>
            </a:r>
            <a:r>
              <a:rPr lang="de-DE" b="0" dirty="0" err="1">
                <a:ea typeface="+mn-ea"/>
                <a:cs typeface="+mn-cs"/>
              </a:rPr>
              <a:t>cluster</a:t>
            </a:r>
            <a:r>
              <a:rPr lang="de-DE" b="0" dirty="0">
                <a:ea typeface="+mn-ea"/>
                <a:cs typeface="+mn-cs"/>
              </a:rPr>
              <a:t> </a:t>
            </a:r>
            <a:r>
              <a:rPr lang="de-DE" b="0" dirty="0" smtClean="0">
                <a:ea typeface="+mn-ea"/>
                <a:cs typeface="+mn-cs"/>
              </a:rPr>
              <a:t>(MAP)</a:t>
            </a:r>
          </a:p>
          <a:p>
            <a:pPr lvl="1"/>
            <a:r>
              <a:rPr lang="de-DE" b="0" dirty="0" smtClean="0">
                <a:ea typeface="+mn-ea"/>
                <a:cs typeface="+mn-cs"/>
              </a:rPr>
              <a:t>Cluster </a:t>
            </a:r>
            <a:r>
              <a:rPr lang="de-DE" b="0" dirty="0">
                <a:ea typeface="+mn-ea"/>
                <a:cs typeface="+mn-cs"/>
              </a:rPr>
              <a:t>on </a:t>
            </a:r>
            <a:r>
              <a:rPr lang="de-DE" b="0" dirty="0" err="1" smtClean="0">
                <a:ea typeface="+mn-ea"/>
                <a:cs typeface="+mn-cs"/>
              </a:rPr>
              <a:t>catalysis</a:t>
            </a:r>
            <a:r>
              <a:rPr lang="de-DE" b="0" dirty="0" smtClean="0">
                <a:ea typeface="+mn-ea"/>
                <a:cs typeface="+mn-cs"/>
              </a:rPr>
              <a:t> (INC)</a:t>
            </a:r>
          </a:p>
          <a:p>
            <a:r>
              <a:rPr lang="de-DE" dirty="0" smtClean="0"/>
              <a:t>Clustering </a:t>
            </a:r>
            <a:r>
              <a:rPr lang="de-DE" dirty="0" err="1" smtClean="0"/>
              <a:t>with</a:t>
            </a:r>
            <a:r>
              <a:rPr lang="de-DE" dirty="0" smtClean="0"/>
              <a:t> outside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:</a:t>
            </a:r>
          </a:p>
          <a:p>
            <a:pPr lvl="1"/>
            <a:r>
              <a:rPr lang="de-DE" b="0" dirty="0" smtClean="0"/>
              <a:t>ISPT </a:t>
            </a:r>
            <a:r>
              <a:rPr lang="de-DE" b="0" dirty="0"/>
              <a:t>(</a:t>
            </a:r>
            <a:r>
              <a:rPr lang="de-DE" b="0" dirty="0" smtClean="0"/>
              <a:t>NL)</a:t>
            </a:r>
          </a:p>
          <a:p>
            <a:pPr lvl="1"/>
            <a:r>
              <a:rPr lang="de-DE" b="0" dirty="0" err="1" smtClean="0"/>
              <a:t>SusChemSys</a:t>
            </a:r>
            <a:r>
              <a:rPr lang="de-DE" b="0" dirty="0" smtClean="0"/>
              <a:t>, CLIB</a:t>
            </a:r>
            <a:r>
              <a:rPr lang="de-DE" b="0" baseline="30000" dirty="0" smtClean="0"/>
              <a:t>2021</a:t>
            </a:r>
            <a:r>
              <a:rPr lang="de-DE" b="0" dirty="0" smtClean="0"/>
              <a:t> </a:t>
            </a:r>
            <a:r>
              <a:rPr lang="de-DE" b="0" dirty="0"/>
              <a:t>(</a:t>
            </a:r>
            <a:r>
              <a:rPr lang="de-DE" b="0" dirty="0" smtClean="0"/>
              <a:t>DE)</a:t>
            </a:r>
          </a:p>
          <a:p>
            <a:pPr lvl="1"/>
            <a:r>
              <a:rPr lang="de-DE" b="0" dirty="0" smtClean="0"/>
              <a:t>MEPI </a:t>
            </a:r>
            <a:r>
              <a:rPr lang="de-DE" b="0" dirty="0"/>
              <a:t>(FR</a:t>
            </a:r>
            <a:r>
              <a:rPr lang="de-DE" b="0" dirty="0" smtClean="0"/>
              <a:t>)</a:t>
            </a:r>
            <a:r>
              <a:rPr lang="de-DE" b="0" dirty="0">
                <a:ea typeface="+mn-ea"/>
                <a:cs typeface="+mn-cs"/>
              </a:rPr>
              <a:t> </a:t>
            </a:r>
            <a:endParaRPr lang="de-DE" b="0" dirty="0" smtClean="0">
              <a:ea typeface="+mn-ea"/>
              <a:cs typeface="+mn-cs"/>
            </a:endParaRPr>
          </a:p>
          <a:p>
            <a:pPr lvl="1"/>
            <a:r>
              <a:rPr lang="de-DE" b="0" dirty="0" err="1" smtClean="0">
                <a:ea typeface="+mn-ea"/>
                <a:cs typeface="+mn-cs"/>
              </a:rPr>
              <a:t>SusChem</a:t>
            </a:r>
            <a:r>
              <a:rPr lang="de-DE" b="0" dirty="0" smtClean="0">
                <a:ea typeface="+mn-ea"/>
                <a:cs typeface="+mn-cs"/>
              </a:rPr>
              <a:t> (EU)</a:t>
            </a:r>
          </a:p>
          <a:p>
            <a:pPr lvl="1"/>
            <a:endParaRPr lang="de-DE" b="0" dirty="0" smtClean="0"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Confidentiality &amp; trust in the </a:t>
            </a:r>
            <a:r>
              <a:rPr lang="en-US" dirty="0" smtClean="0"/>
              <a:t>context </a:t>
            </a:r>
            <a:r>
              <a:rPr lang="en-US" dirty="0"/>
              <a:t>of IPR</a:t>
            </a:r>
          </a:p>
          <a:p>
            <a:endParaRPr lang="de-DE" b="0" dirty="0">
              <a:ea typeface="+mn-ea"/>
              <a:cs typeface="+mn-cs"/>
            </a:endParaRPr>
          </a:p>
          <a:p>
            <a:pPr lvl="1"/>
            <a:endParaRPr lang="de-DE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r>
              <a:rPr lang="en-GB" dirty="0"/>
              <a:t>Non-technical cross-cutting issues</a:t>
            </a:r>
          </a:p>
        </p:txBody>
      </p:sp>
    </p:spTree>
    <p:extLst>
      <p:ext uri="{BB962C8B-B14F-4D97-AF65-F5344CB8AC3E}">
        <p14:creationId xmlns:p14="http://schemas.microsoft.com/office/powerpoint/2010/main" val="26677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348880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Decision</a:t>
            </a:r>
            <a:r>
              <a:rPr lang="de-DE" b="1" dirty="0"/>
              <a:t> </a:t>
            </a:r>
            <a:r>
              <a:rPr lang="de-DE" b="1" dirty="0" err="1"/>
              <a:t>makers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knowledge</a:t>
            </a:r>
            <a:r>
              <a:rPr lang="de-DE" b="1" dirty="0"/>
              <a:t> </a:t>
            </a:r>
            <a:r>
              <a:rPr lang="de-DE" b="1" dirty="0" err="1"/>
              <a:t>brokerage</a:t>
            </a:r>
            <a:endParaRPr lang="de-DE" b="1" dirty="0" smtClean="0"/>
          </a:p>
          <a:p>
            <a:r>
              <a:rPr lang="de-DE" dirty="0" smtClean="0"/>
              <a:t>Regional/national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(North </a:t>
            </a:r>
            <a:r>
              <a:rPr lang="de-DE" dirty="0" smtClean="0"/>
              <a:t>Rhine-</a:t>
            </a:r>
            <a:r>
              <a:rPr lang="de-DE" dirty="0" err="1" smtClean="0"/>
              <a:t>Westphalia</a:t>
            </a:r>
            <a:r>
              <a:rPr lang="de-DE" dirty="0" smtClean="0"/>
              <a:t>, </a:t>
            </a:r>
            <a:r>
              <a:rPr lang="de-DE" dirty="0"/>
              <a:t>DE, </a:t>
            </a:r>
            <a:r>
              <a:rPr lang="de-DE" dirty="0" smtClean="0"/>
              <a:t>NL) (ALT</a:t>
            </a:r>
            <a:r>
              <a:rPr lang="de-DE" dirty="0"/>
              <a:t>, MAP, F3, </a:t>
            </a:r>
            <a:r>
              <a:rPr lang="de-DE" dirty="0" smtClean="0"/>
              <a:t>COP)</a:t>
            </a:r>
            <a:endParaRPr lang="de-DE" dirty="0"/>
          </a:p>
          <a:p>
            <a:r>
              <a:rPr lang="de-DE" dirty="0" err="1" smtClean="0"/>
              <a:t>Knowlegde</a:t>
            </a:r>
            <a:r>
              <a:rPr lang="de-DE" dirty="0" smtClean="0"/>
              <a:t> </a:t>
            </a:r>
            <a:r>
              <a:rPr lang="de-DE" dirty="0" err="1" smtClean="0"/>
              <a:t>brokerage</a:t>
            </a:r>
            <a:r>
              <a:rPr lang="de-DE" dirty="0" smtClean="0"/>
              <a:t> </a:t>
            </a:r>
            <a:r>
              <a:rPr lang="de-DE" dirty="0"/>
              <a:t>(EUROPIC, 20 </a:t>
            </a:r>
            <a:r>
              <a:rPr lang="de-DE" dirty="0" err="1"/>
              <a:t>companies</a:t>
            </a:r>
            <a:r>
              <a:rPr lang="de-DE" dirty="0"/>
              <a:t>, 8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in </a:t>
            </a:r>
            <a:r>
              <a:rPr lang="de-DE" dirty="0" err="1"/>
              <a:t>workshop</a:t>
            </a:r>
            <a:r>
              <a:rPr lang="de-DE" dirty="0"/>
              <a:t>)</a:t>
            </a:r>
          </a:p>
          <a:p>
            <a:r>
              <a:rPr lang="de-DE" dirty="0"/>
              <a:t>R4R </a:t>
            </a:r>
            <a:r>
              <a:rPr lang="de-DE" dirty="0" err="1"/>
              <a:t>concerted</a:t>
            </a:r>
            <a:r>
              <a:rPr lang="de-DE" dirty="0"/>
              <a:t> </a:t>
            </a:r>
            <a:r>
              <a:rPr lang="de-DE" dirty="0" err="1"/>
              <a:t>action</a:t>
            </a:r>
            <a:endParaRPr lang="de-DE" dirty="0"/>
          </a:p>
          <a:p>
            <a:r>
              <a:rPr lang="de-DE" dirty="0"/>
              <a:t>Workshop </a:t>
            </a:r>
            <a:r>
              <a:rPr lang="de-DE" dirty="0" err="1"/>
              <a:t>of</a:t>
            </a:r>
            <a:r>
              <a:rPr lang="de-DE" dirty="0"/>
              <a:t> Process </a:t>
            </a:r>
            <a:r>
              <a:rPr lang="de-DE" dirty="0" err="1"/>
              <a:t>Intensification</a:t>
            </a:r>
            <a:r>
              <a:rPr lang="de-DE" dirty="0"/>
              <a:t> in SPIRE </a:t>
            </a:r>
            <a:r>
              <a:rPr lang="de-DE" dirty="0" err="1"/>
              <a:t>community</a:t>
            </a:r>
            <a:r>
              <a:rPr lang="de-DE" dirty="0"/>
              <a:t> (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attempt</a:t>
            </a:r>
            <a:r>
              <a:rPr lang="de-DE" dirty="0"/>
              <a:t> </a:t>
            </a:r>
            <a:r>
              <a:rPr lang="de-DE" dirty="0" err="1"/>
              <a:t>failed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KET </a:t>
            </a:r>
            <a:r>
              <a:rPr lang="de-DE" dirty="0" err="1" smtClean="0"/>
              <a:t>activities</a:t>
            </a:r>
            <a:r>
              <a:rPr lang="de-DE" dirty="0" smtClean="0"/>
              <a:t> (ALT, INC)</a:t>
            </a:r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8313" y="126876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smtClean="0"/>
              <a:t>Non-technical cross-cutting issues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133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082981"/>
            <a:ext cx="9248873" cy="360393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Strengthens</a:t>
            </a:r>
            <a:r>
              <a:rPr lang="de-DE" b="1" dirty="0"/>
              <a:t> </a:t>
            </a:r>
            <a:r>
              <a:rPr lang="de-DE" b="1" dirty="0" err="1" smtClean="0"/>
              <a:t>collaboration</a:t>
            </a:r>
            <a:endParaRPr lang="de-DE" b="1" dirty="0"/>
          </a:p>
          <a:p>
            <a:pPr lvl="1"/>
            <a:r>
              <a:rPr lang="en-GB" b="0" dirty="0" smtClean="0"/>
              <a:t>Applications for new SPIRE calls (All)</a:t>
            </a:r>
          </a:p>
          <a:p>
            <a:pPr lvl="1"/>
            <a:r>
              <a:rPr lang="en-GB" b="0" dirty="0"/>
              <a:t>Applications </a:t>
            </a:r>
            <a:r>
              <a:rPr lang="en-GB" b="0" dirty="0" smtClean="0"/>
              <a:t>outside SPIRE </a:t>
            </a:r>
            <a:r>
              <a:rPr lang="en-GB" b="0" dirty="0"/>
              <a:t>calls </a:t>
            </a:r>
            <a:r>
              <a:rPr lang="en-GB" b="0" dirty="0" smtClean="0"/>
              <a:t>(see projects in Domain 2)</a:t>
            </a:r>
          </a:p>
          <a:p>
            <a:pPr lvl="1"/>
            <a:r>
              <a:rPr lang="en-GB" b="0" dirty="0" smtClean="0"/>
              <a:t>New emerging projects e.g. at least 5 coordinators of SPIRE projects are holders of ERC Advanced Researcher Grants(!)</a:t>
            </a:r>
          </a:p>
          <a:p>
            <a:pPr marL="0" indent="0">
              <a:buNone/>
            </a:pPr>
            <a:endParaRPr lang="de-DE" b="0" dirty="0"/>
          </a:p>
        </p:txBody>
      </p:sp>
      <p:pic>
        <p:nvPicPr>
          <p:cNvPr id="4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he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53486"/>
            <a:ext cx="3312368" cy="26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erc logo"/>
          <p:cNvSpPr>
            <a:spLocks noChangeAspect="1" noChangeArrowheads="1"/>
          </p:cNvSpPr>
          <p:nvPr/>
        </p:nvSpPr>
        <p:spPr bwMode="auto">
          <a:xfrm>
            <a:off x="155575" y="-593725"/>
            <a:ext cx="12954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2627784" y="4290119"/>
            <a:ext cx="11132242" cy="2183909"/>
            <a:chOff x="2627784" y="4290119"/>
            <a:chExt cx="11132242" cy="218390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936450"/>
              <a:ext cx="675491" cy="700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Grafik 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449" y="5949280"/>
              <a:ext cx="804103" cy="524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3" name="Picture 5" descr="http://interact-co2.eu/templates/interact-2013/images/interact-logo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5379753"/>
              <a:ext cx="1827585" cy="30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3347864" y="4290119"/>
              <a:ext cx="846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 err="1">
                  <a:solidFill>
                    <a:schemeClr val="bg1"/>
                  </a:solidFill>
                </a:rPr>
                <a:t>Novel</a:t>
              </a:r>
              <a:r>
                <a:rPr lang="de-DE" sz="1200" b="0" dirty="0">
                  <a:solidFill>
                    <a:schemeClr val="bg1"/>
                  </a:solidFill>
                </a:rPr>
                <a:t> </a:t>
              </a:r>
              <a:endParaRPr lang="de-DE" sz="1200" b="0" dirty="0" smtClean="0">
                <a:solidFill>
                  <a:schemeClr val="bg1"/>
                </a:solidFill>
              </a:endParaRPr>
            </a:p>
            <a:p>
              <a:r>
                <a:rPr lang="de-DE" sz="1200" b="0" dirty="0" err="1" smtClean="0">
                  <a:solidFill>
                    <a:schemeClr val="bg1"/>
                  </a:solidFill>
                </a:rPr>
                <a:t>process</a:t>
              </a:r>
              <a:r>
                <a:rPr lang="de-DE" sz="1200" b="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de-DE" sz="1200" b="0" dirty="0" err="1" smtClean="0">
                  <a:solidFill>
                    <a:schemeClr val="bg1"/>
                  </a:solidFill>
                </a:rPr>
                <a:t>windows</a:t>
              </a:r>
              <a:endParaRPr lang="de-DE" sz="1200" b="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" name="Grafik 9" descr="http://erc.europa.eu/sites/default/files/content/LOGO-ERC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484" y="4509120"/>
              <a:ext cx="457092" cy="547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7" name="Picture 9" descr="http://www.m4co2.eu/fileadmin/templates/responsive/assets/img/m4co2_xl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687082"/>
              <a:ext cx="7963890" cy="89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6516216" y="4509120"/>
              <a:ext cx="5112568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r>
              <a:rPr lang="en-GB" dirty="0"/>
              <a:t>Non-technical cross-cutting issues</a:t>
            </a:r>
          </a:p>
        </p:txBody>
      </p:sp>
    </p:spTree>
    <p:extLst>
      <p:ext uri="{BB962C8B-B14F-4D97-AF65-F5344CB8AC3E}">
        <p14:creationId xmlns:p14="http://schemas.microsoft.com/office/powerpoint/2010/main" val="22367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93383" y="1700808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i="1" kern="0" dirty="0" smtClean="0"/>
              <a:t>Reduction in fossil energy intensity of up to 30% from current levels by 2030 through a combination of, for example cogeneration-heat-power, process intensification, introduction of novel energy-saving processes, and progressive introduction of alternative (renewable) energy sources within the process cycle.</a:t>
            </a:r>
          </a:p>
          <a:p>
            <a:r>
              <a:rPr lang="en-US" sz="1800" b="0" i="1" kern="0" dirty="0" smtClean="0"/>
              <a:t>By 2030, up to 20% reduction in non-renewable, primary raw material intensity versus current levels, by increasing chemical and physical transformation yields and/or using secondary (through optimised recycling processes) and renewable raw materials.</a:t>
            </a:r>
          </a:p>
          <a:p>
            <a:r>
              <a:rPr lang="en-US" sz="1800" b="0" i="1" kern="0" dirty="0" smtClean="0"/>
              <a:t>Improvement of resource and energy efficiency by new ways of utilising existing technologies/plants, as well as by implementing new and advanced process technologies</a:t>
            </a:r>
          </a:p>
          <a:p>
            <a:r>
              <a:rPr lang="en-US" sz="1800" i="1" kern="0" dirty="0" smtClean="0">
                <a:solidFill>
                  <a:srgbClr val="002060"/>
                </a:solidFill>
              </a:rPr>
              <a:t>Synergies between sectors and value-chains are necessary </a:t>
            </a:r>
            <a:endParaRPr lang="de-DE" sz="1600" i="1" kern="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575151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Scientific/Technical goals of the area</a:t>
            </a:r>
            <a:endParaRPr lang="en-GB" kern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908720"/>
            <a:ext cx="9072239" cy="936625"/>
          </a:xfrm>
        </p:spPr>
        <p:txBody>
          <a:bodyPr/>
          <a:lstStyle/>
          <a:p>
            <a:r>
              <a:rPr lang="de-DE" dirty="0" smtClean="0"/>
              <a:t>SPIRE: SUSTAINABLE PROCES INDUSTRY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908720"/>
            <a:ext cx="9072239" cy="936625"/>
          </a:xfrm>
        </p:spPr>
        <p:txBody>
          <a:bodyPr/>
          <a:lstStyle/>
          <a:p>
            <a:r>
              <a:rPr lang="de-DE" dirty="0" smtClean="0"/>
              <a:t>SPIRE: SUSTAINABLE PROCES INDUSTRY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16012"/>
              </p:ext>
            </p:extLst>
          </p:nvPr>
        </p:nvGraphicFramePr>
        <p:xfrm>
          <a:off x="1171456" y="1761361"/>
          <a:ext cx="6795432" cy="547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kument" r:id="rId3" imgW="6060085" imgH="4885115" progId="Word.Document.12">
                  <p:embed/>
                </p:oleObj>
              </mc:Choice>
              <mc:Fallback>
                <p:oleObj name="Dokument" r:id="rId3" imgW="6060085" imgH="4885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1456" y="1761361"/>
                        <a:ext cx="6795432" cy="5478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2145841" y="2564904"/>
            <a:ext cx="4800209" cy="3058219"/>
            <a:chOff x="2145841" y="2564904"/>
            <a:chExt cx="4800209" cy="3058219"/>
          </a:xfrm>
        </p:grpSpPr>
        <p:sp>
          <p:nvSpPr>
            <p:cNvPr id="8" name="Smiley 7"/>
            <p:cNvSpPr/>
            <p:nvPr/>
          </p:nvSpPr>
          <p:spPr>
            <a:xfrm>
              <a:off x="2145841" y="2564904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9" name="Smiley 8"/>
            <p:cNvSpPr/>
            <p:nvPr/>
          </p:nvSpPr>
          <p:spPr>
            <a:xfrm>
              <a:off x="2145841" y="3006279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0" name="Smiley 9"/>
            <p:cNvSpPr/>
            <p:nvPr/>
          </p:nvSpPr>
          <p:spPr>
            <a:xfrm>
              <a:off x="2145841" y="4413399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1" name="Smiley 10"/>
            <p:cNvSpPr/>
            <p:nvPr/>
          </p:nvSpPr>
          <p:spPr>
            <a:xfrm>
              <a:off x="2145841" y="4812754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2" name="Smiley 11"/>
            <p:cNvSpPr/>
            <p:nvPr/>
          </p:nvSpPr>
          <p:spPr>
            <a:xfrm>
              <a:off x="2145841" y="5335091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3" name="Smiley 12"/>
            <p:cNvSpPr/>
            <p:nvPr/>
          </p:nvSpPr>
          <p:spPr>
            <a:xfrm>
              <a:off x="4399179" y="3006279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4" name="Smiley 13"/>
            <p:cNvSpPr/>
            <p:nvPr/>
          </p:nvSpPr>
          <p:spPr>
            <a:xfrm>
              <a:off x="4399179" y="3938389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5" name="Smiley 14"/>
            <p:cNvSpPr/>
            <p:nvPr/>
          </p:nvSpPr>
          <p:spPr>
            <a:xfrm>
              <a:off x="6668870" y="2924374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6" name="Smiley 15"/>
            <p:cNvSpPr/>
            <p:nvPr/>
          </p:nvSpPr>
          <p:spPr>
            <a:xfrm>
              <a:off x="4399179" y="4784923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7" name="Smiley 16"/>
            <p:cNvSpPr/>
            <p:nvPr/>
          </p:nvSpPr>
          <p:spPr>
            <a:xfrm>
              <a:off x="4399179" y="4445397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6839"/>
            <a:ext cx="7560840" cy="527955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908720"/>
            <a:ext cx="9072239" cy="936625"/>
          </a:xfrm>
        </p:spPr>
        <p:txBody>
          <a:bodyPr/>
          <a:lstStyle/>
          <a:p>
            <a:r>
              <a:rPr lang="de-DE" dirty="0" smtClean="0"/>
              <a:t>SPIRE: SUSTAINABLE PROCES INDUSTRY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19572" y="6327567"/>
            <a:ext cx="3780420" cy="49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/>
          </a:p>
        </p:txBody>
      </p:sp>
      <p:grpSp>
        <p:nvGrpSpPr>
          <p:cNvPr id="19" name="Gruppieren 18"/>
          <p:cNvGrpSpPr/>
          <p:nvPr/>
        </p:nvGrpSpPr>
        <p:grpSpPr>
          <a:xfrm>
            <a:off x="1943708" y="2276872"/>
            <a:ext cx="5246721" cy="2664296"/>
            <a:chOff x="1943708" y="2276872"/>
            <a:chExt cx="5246721" cy="2664296"/>
          </a:xfrm>
        </p:grpSpPr>
        <p:sp>
          <p:nvSpPr>
            <p:cNvPr id="7" name="Smiley 6"/>
            <p:cNvSpPr/>
            <p:nvPr/>
          </p:nvSpPr>
          <p:spPr>
            <a:xfrm>
              <a:off x="1943708" y="2276872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8" name="Smiley 7"/>
            <p:cNvSpPr/>
            <p:nvPr/>
          </p:nvSpPr>
          <p:spPr>
            <a:xfrm>
              <a:off x="1943708" y="2683594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9" name="Smiley 8"/>
            <p:cNvSpPr/>
            <p:nvPr/>
          </p:nvSpPr>
          <p:spPr>
            <a:xfrm>
              <a:off x="1943708" y="3042692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0" name="Smiley 9"/>
            <p:cNvSpPr/>
            <p:nvPr/>
          </p:nvSpPr>
          <p:spPr>
            <a:xfrm>
              <a:off x="1943708" y="3861048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1" name="Smiley 10"/>
            <p:cNvSpPr/>
            <p:nvPr/>
          </p:nvSpPr>
          <p:spPr>
            <a:xfrm>
              <a:off x="4382117" y="2278980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2" name="Smiley 11"/>
            <p:cNvSpPr/>
            <p:nvPr/>
          </p:nvSpPr>
          <p:spPr>
            <a:xfrm>
              <a:off x="6913249" y="3520851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4" name="Smiley 13"/>
            <p:cNvSpPr/>
            <p:nvPr/>
          </p:nvSpPr>
          <p:spPr>
            <a:xfrm>
              <a:off x="6913249" y="4437112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5" name="Smiley 14"/>
            <p:cNvSpPr/>
            <p:nvPr/>
          </p:nvSpPr>
          <p:spPr>
            <a:xfrm>
              <a:off x="6913249" y="3879899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6" name="Smiley 15"/>
            <p:cNvSpPr/>
            <p:nvPr/>
          </p:nvSpPr>
          <p:spPr>
            <a:xfrm>
              <a:off x="4382117" y="4653136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7" name="Smiley 16"/>
            <p:cNvSpPr/>
            <p:nvPr/>
          </p:nvSpPr>
          <p:spPr>
            <a:xfrm>
              <a:off x="4382117" y="4205675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  <p:sp>
          <p:nvSpPr>
            <p:cNvPr id="18" name="Smiley 17"/>
            <p:cNvSpPr/>
            <p:nvPr/>
          </p:nvSpPr>
          <p:spPr>
            <a:xfrm>
              <a:off x="4382117" y="3861048"/>
              <a:ext cx="277180" cy="288032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de-DE" sz="1800" b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4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Gap Analysis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33788"/>
          </a:xfrm>
        </p:spPr>
        <p:txBody>
          <a:bodyPr/>
          <a:lstStyle/>
          <a:p>
            <a:r>
              <a:rPr lang="en-GB" dirty="0"/>
              <a:t>Follow-up projects for bringing specific synthetic approaches to higher TRLs (SYN)</a:t>
            </a:r>
          </a:p>
          <a:p>
            <a:r>
              <a:rPr lang="en-GB" dirty="0" smtClean="0"/>
              <a:t>Scale-up </a:t>
            </a:r>
            <a:r>
              <a:rPr lang="en-GB" dirty="0"/>
              <a:t>is a major </a:t>
            </a:r>
            <a:r>
              <a:rPr lang="en-GB" dirty="0" smtClean="0"/>
              <a:t>challenge (MAP)</a:t>
            </a:r>
            <a:endParaRPr lang="en-GB" dirty="0"/>
          </a:p>
          <a:p>
            <a:r>
              <a:rPr lang="en-GB" dirty="0"/>
              <a:t>Energy efficiency is the key to cost </a:t>
            </a:r>
            <a:r>
              <a:rPr lang="en-GB" dirty="0" smtClean="0"/>
              <a:t>competitiveness </a:t>
            </a:r>
            <a:r>
              <a:rPr lang="en-GB" dirty="0"/>
              <a:t>and needs optimisation of the technology </a:t>
            </a:r>
            <a:r>
              <a:rPr lang="en-GB" dirty="0" smtClean="0"/>
              <a:t>itself (MAP)</a:t>
            </a:r>
            <a:endParaRPr lang="en-GB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0" dirty="0"/>
              <a:t>Future challenges : process control</a:t>
            </a:r>
            <a:r>
              <a:rPr lang="en-GB" sz="2400" b="0" dirty="0" smtClean="0"/>
              <a:t>/ </a:t>
            </a:r>
            <a:r>
              <a:rPr lang="en-GB" sz="2400" b="0" dirty="0" err="1" smtClean="0"/>
              <a:t>automatisation</a:t>
            </a:r>
            <a:r>
              <a:rPr lang="en-GB" sz="2400" b="0" dirty="0"/>
              <a:t>, </a:t>
            </a:r>
            <a:r>
              <a:rPr lang="en-GB" sz="2400" b="0" dirty="0" smtClean="0"/>
              <a:t>downstream </a:t>
            </a:r>
            <a:r>
              <a:rPr lang="en-GB" sz="2400" b="0" dirty="0"/>
              <a:t>integration, spread to other sectors aside broader uptake in chemical sector, new business </a:t>
            </a:r>
            <a:r>
              <a:rPr lang="en-GB" sz="2400" b="0" dirty="0" smtClean="0"/>
              <a:t>models (COP, POL, F3)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3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t</a:t>
            </a:r>
            <a:r>
              <a:rPr lang="en-US" altLang="en-US" dirty="0" smtClean="0"/>
              <a:t>echnological </a:t>
            </a:r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33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Highly </a:t>
            </a:r>
            <a:r>
              <a:rPr lang="en-US" b="1" dirty="0"/>
              <a:t>selective </a:t>
            </a:r>
            <a:r>
              <a:rPr lang="en-US" b="1" dirty="0" smtClean="0"/>
              <a:t>catalysts</a:t>
            </a:r>
            <a:endParaRPr lang="de-DE" b="1" dirty="0" smtClean="0"/>
          </a:p>
          <a:p>
            <a:r>
              <a:rPr lang="de-DE" b="1" dirty="0"/>
              <a:t>New </a:t>
            </a:r>
            <a:r>
              <a:rPr lang="de-DE" b="1" dirty="0" err="1"/>
              <a:t>synthesis</a:t>
            </a:r>
            <a:r>
              <a:rPr lang="de-DE" b="1" dirty="0"/>
              <a:t> </a:t>
            </a:r>
            <a:r>
              <a:rPr lang="de-DE" dirty="0" err="1"/>
              <a:t>routes</a:t>
            </a:r>
            <a:endParaRPr lang="de-DE" dirty="0"/>
          </a:p>
          <a:p>
            <a:r>
              <a:rPr lang="en-US" b="1" dirty="0" smtClean="0"/>
              <a:t>Modularisation</a:t>
            </a:r>
            <a:r>
              <a:rPr lang="en-US" dirty="0" smtClean="0"/>
              <a:t> </a:t>
            </a:r>
            <a:r>
              <a:rPr lang="en-US" dirty="0"/>
              <a:t>of chemical </a:t>
            </a:r>
            <a:r>
              <a:rPr lang="en-US" dirty="0" smtClean="0"/>
              <a:t>production</a:t>
            </a:r>
          </a:p>
          <a:p>
            <a:r>
              <a:rPr lang="en-US" b="1" dirty="0" smtClean="0"/>
              <a:t>Life cycle </a:t>
            </a:r>
            <a:r>
              <a:rPr lang="en-US" dirty="0" smtClean="0"/>
              <a:t>assesment</a:t>
            </a:r>
            <a:endParaRPr lang="de-DE" b="1" dirty="0" smtClean="0"/>
          </a:p>
          <a:p>
            <a:r>
              <a:rPr lang="de-DE" b="1" dirty="0"/>
              <a:t>Process </a:t>
            </a:r>
            <a:r>
              <a:rPr lang="de-DE" b="1" dirty="0" err="1"/>
              <a:t>Intensification</a:t>
            </a:r>
            <a:r>
              <a:rPr lang="de-DE" b="1" dirty="0"/>
              <a:t>: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,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reactor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, </a:t>
            </a:r>
            <a:r>
              <a:rPr lang="de-DE" dirty="0" err="1"/>
              <a:t>batch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en-US" dirty="0"/>
              <a:t>continuous, alternative enregy sources</a:t>
            </a:r>
            <a:endParaRPr lang="en-US" b="1" dirty="0"/>
          </a:p>
          <a:p>
            <a:r>
              <a:rPr lang="de-DE" b="1" dirty="0" err="1" smtClean="0"/>
              <a:t>Advanced</a:t>
            </a:r>
            <a:r>
              <a:rPr lang="de-DE" b="1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 smtClean="0"/>
          </a:p>
          <a:p>
            <a:r>
              <a:rPr lang="de-DE" b="1" dirty="0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3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r>
              <a:rPr lang="en-GB" dirty="0" smtClean="0"/>
              <a:t>Potential for further synergies </a:t>
            </a:r>
            <a:r>
              <a:rPr lang="en-GB" dirty="0"/>
              <a:t>and </a:t>
            </a:r>
            <a:r>
              <a:rPr lang="en-GB" dirty="0" smtClean="0"/>
              <a:t>recommendations for follow-up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Room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improvement</a:t>
            </a:r>
            <a:endParaRPr lang="de-DE" b="1" dirty="0" smtClean="0"/>
          </a:p>
          <a:p>
            <a:r>
              <a:rPr lang="de-DE" sz="2000" dirty="0" smtClean="0"/>
              <a:t>Start-ups</a:t>
            </a:r>
          </a:p>
          <a:p>
            <a:r>
              <a:rPr lang="de-DE" sz="2000" dirty="0" smtClean="0"/>
              <a:t>Dissemination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/>
              <a:t>industry</a:t>
            </a:r>
            <a:r>
              <a:rPr lang="de-DE" sz="2000" dirty="0"/>
              <a:t> </a:t>
            </a:r>
            <a:r>
              <a:rPr lang="de-DE" sz="2000" dirty="0" err="1" smtClean="0"/>
              <a:t>sectors</a:t>
            </a:r>
            <a:endParaRPr lang="de-DE" sz="2000" dirty="0" smtClean="0"/>
          </a:p>
          <a:p>
            <a:r>
              <a:rPr lang="de-DE" sz="2000" dirty="0" smtClean="0"/>
              <a:t>……</a:t>
            </a:r>
          </a:p>
          <a:p>
            <a:r>
              <a:rPr lang="de-DE" b="1" dirty="0" smtClean="0"/>
              <a:t>New </a:t>
            </a:r>
            <a:r>
              <a:rPr lang="de-DE" b="1" dirty="0" err="1" smtClean="0"/>
              <a:t>research</a:t>
            </a:r>
            <a:r>
              <a:rPr lang="de-DE" b="1" dirty="0" smtClean="0"/>
              <a:t> </a:t>
            </a:r>
            <a:r>
              <a:rPr lang="de-DE" b="1" dirty="0" err="1" smtClean="0"/>
              <a:t>direction</a:t>
            </a:r>
            <a:endParaRPr lang="de-DE" b="1" dirty="0"/>
          </a:p>
          <a:p>
            <a:r>
              <a:rPr lang="de-DE" sz="2000" dirty="0" err="1" smtClean="0"/>
              <a:t>Intensified</a:t>
            </a:r>
            <a:r>
              <a:rPr lang="de-DE" sz="2000" dirty="0" smtClean="0"/>
              <a:t> </a:t>
            </a:r>
            <a:r>
              <a:rPr lang="de-DE" sz="2000" dirty="0" err="1" smtClean="0"/>
              <a:t>equipment</a:t>
            </a:r>
            <a:endParaRPr lang="de-DE" sz="2000" dirty="0" smtClean="0"/>
          </a:p>
          <a:p>
            <a:r>
              <a:rPr lang="de-DE" sz="2000" dirty="0" smtClean="0"/>
              <a:t>New </a:t>
            </a:r>
            <a:r>
              <a:rPr lang="de-DE" sz="2000" dirty="0" err="1" smtClean="0"/>
              <a:t>bussines</a:t>
            </a:r>
            <a:r>
              <a:rPr lang="de-DE" sz="2000" dirty="0" smtClean="0"/>
              <a:t> </a:t>
            </a:r>
            <a:r>
              <a:rPr lang="de-DE" sz="2000" dirty="0" err="1" smtClean="0"/>
              <a:t>models</a:t>
            </a:r>
            <a:r>
              <a:rPr lang="de-DE" sz="2000" dirty="0" smtClean="0"/>
              <a:t> </a:t>
            </a:r>
            <a:r>
              <a:rPr lang="de-DE" sz="2000" dirty="0" err="1" smtClean="0"/>
              <a:t>resulting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processesing</a:t>
            </a:r>
            <a:endParaRPr lang="de-DE" sz="2000" dirty="0" smtClean="0"/>
          </a:p>
          <a:p>
            <a:r>
              <a:rPr lang="de-DE" sz="2000" dirty="0" smtClean="0"/>
              <a:t>Automation, </a:t>
            </a:r>
            <a:r>
              <a:rPr lang="de-DE" sz="2000" dirty="0" err="1" smtClean="0"/>
              <a:t>novel</a:t>
            </a:r>
            <a:r>
              <a:rPr lang="de-DE" sz="2000" dirty="0" smtClean="0"/>
              <a:t> IT </a:t>
            </a:r>
            <a:r>
              <a:rPr lang="de-DE" sz="2000" dirty="0" err="1" smtClean="0"/>
              <a:t>solutions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chemical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endParaRPr lang="de-DE" sz="2000" dirty="0" smtClean="0"/>
          </a:p>
          <a:p>
            <a:r>
              <a:rPr lang="de-DE" sz="2000" dirty="0" smtClean="0"/>
              <a:t>…….</a:t>
            </a:r>
          </a:p>
          <a:p>
            <a:endParaRPr lang="de-DE" sz="2000" dirty="0" smtClean="0"/>
          </a:p>
          <a:p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788"/>
          </a:xfrm>
        </p:spPr>
        <p:txBody>
          <a:bodyPr/>
          <a:lstStyle/>
          <a:p>
            <a:r>
              <a:rPr lang="en-US" dirty="0"/>
              <a:t>Highly </a:t>
            </a:r>
            <a:r>
              <a:rPr lang="en-US" b="1" dirty="0"/>
              <a:t>selective catalysts</a:t>
            </a:r>
            <a:endParaRPr lang="en-US" dirty="0"/>
          </a:p>
          <a:p>
            <a:pPr lvl="1"/>
            <a:r>
              <a:rPr lang="en-US" b="0" dirty="0" smtClean="0"/>
              <a:t>High-end selectivities (&gt;99 %) of advanced catalysts </a:t>
            </a:r>
            <a:r>
              <a:rPr lang="en-US" b="0" dirty="0"/>
              <a:t>for hydrogenation of pharma </a:t>
            </a:r>
            <a:r>
              <a:rPr lang="en-US" b="0" dirty="0" smtClean="0"/>
              <a:t>molecules (MAP, SYN)</a:t>
            </a:r>
          </a:p>
          <a:p>
            <a:pPr lvl="1"/>
            <a:r>
              <a:rPr lang="en-US" b="0" dirty="0"/>
              <a:t>Development of novel polymer-based nanoparticulate </a:t>
            </a:r>
            <a:r>
              <a:rPr lang="en-US" b="0" dirty="0" smtClean="0"/>
              <a:t>catalysts (POL)</a:t>
            </a:r>
            <a:endParaRPr lang="en-US" b="0" dirty="0"/>
          </a:p>
          <a:p>
            <a:pPr lvl="1"/>
            <a:endParaRPr lang="en-US" b="0" dirty="0"/>
          </a:p>
          <a:p>
            <a:pPr marL="457200" lvl="1" indent="0">
              <a:buNone/>
            </a:pPr>
            <a:r>
              <a:rPr lang="en-US" sz="2400" dirty="0"/>
              <a:t>New synthesis </a:t>
            </a:r>
            <a:r>
              <a:rPr lang="en-US" sz="2400" b="0" dirty="0" smtClean="0"/>
              <a:t>routes</a:t>
            </a:r>
            <a:r>
              <a:rPr lang="de-DE" sz="2400" dirty="0" smtClean="0"/>
              <a:t> </a:t>
            </a:r>
            <a:r>
              <a:rPr lang="de-DE" sz="2400" b="0" dirty="0"/>
              <a:t>(F3, </a:t>
            </a:r>
            <a:r>
              <a:rPr lang="de-DE" sz="2400" b="0" dirty="0" smtClean="0"/>
              <a:t>SYN, MAP)</a:t>
            </a:r>
            <a:endParaRPr lang="de-DE" sz="2400" b="0" dirty="0"/>
          </a:p>
          <a:p>
            <a:pPr lvl="1"/>
            <a:r>
              <a:rPr lang="en-US" b="0" dirty="0" smtClean="0"/>
              <a:t>Challenging hydrogenation</a:t>
            </a:r>
          </a:p>
          <a:p>
            <a:pPr lvl="1"/>
            <a:r>
              <a:rPr lang="en-US" b="0" dirty="0" smtClean="0"/>
              <a:t>Synthesis of API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t</a:t>
            </a:r>
            <a:r>
              <a:rPr lang="en-US" altLang="en-US" dirty="0" smtClean="0"/>
              <a:t>echnological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5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4716016" y="5445224"/>
            <a:ext cx="4427984" cy="1413123"/>
            <a:chOff x="4716016" y="5445224"/>
            <a:chExt cx="4427984" cy="1413123"/>
          </a:xfrm>
        </p:grpSpPr>
        <p:pic>
          <p:nvPicPr>
            <p:cNvPr id="7" name="Picture 2" descr="D:\Users\VHessel\Documents\Daten_Hessel\Internes\Projekte\MAPSYN\mapsyn logo - 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9640" y="5445224"/>
              <a:ext cx="2574360" cy="1413123"/>
            </a:xfrm>
            <a:prstGeom prst="rect">
              <a:avLst/>
            </a:prstGeom>
            <a:noFill/>
          </p:spPr>
        </p:pic>
        <p:sp>
          <p:nvSpPr>
            <p:cNvPr id="8" name="Rechteck 7"/>
            <p:cNvSpPr/>
            <p:nvPr/>
          </p:nvSpPr>
          <p:spPr>
            <a:xfrm>
              <a:off x="4716016" y="5641970"/>
              <a:ext cx="21157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u="sng" dirty="0">
                  <a:solidFill>
                    <a:srgbClr val="6CA62C"/>
                  </a:solidFill>
                  <a:latin typeface="+mn-lt"/>
                </a:rPr>
                <a:t>M</a:t>
              </a:r>
              <a:r>
                <a:rPr lang="en-US" sz="1400" dirty="0">
                  <a:solidFill>
                    <a:srgbClr val="6CA62C"/>
                  </a:solidFill>
                  <a:latin typeface="+mn-lt"/>
                </a:rPr>
                <a:t>icrowave, </a:t>
              </a:r>
              <a:r>
                <a:rPr lang="en-US" sz="1400" u="sng" dirty="0">
                  <a:solidFill>
                    <a:srgbClr val="6CA62C"/>
                  </a:solidFill>
                  <a:latin typeface="+mn-lt"/>
                </a:rPr>
                <a:t>A</a:t>
              </a:r>
              <a:r>
                <a:rPr lang="en-US" sz="1400" dirty="0">
                  <a:solidFill>
                    <a:srgbClr val="6CA62C"/>
                  </a:solidFill>
                  <a:latin typeface="+mn-lt"/>
                </a:rPr>
                <a:t>coustic and </a:t>
              </a:r>
              <a:r>
                <a:rPr lang="en-US" sz="1400" u="sng" dirty="0">
                  <a:solidFill>
                    <a:srgbClr val="6CA62C"/>
                  </a:solidFill>
                  <a:latin typeface="+mn-lt"/>
                </a:rPr>
                <a:t>P</a:t>
              </a:r>
              <a:r>
                <a:rPr lang="en-US" sz="1400" dirty="0">
                  <a:solidFill>
                    <a:srgbClr val="6CA62C"/>
                  </a:solidFill>
                  <a:latin typeface="+mn-lt"/>
                </a:rPr>
                <a:t>lasma assisted </a:t>
              </a:r>
              <a:r>
                <a:rPr lang="en-US" sz="1400" u="sng" dirty="0" err="1" smtClean="0">
                  <a:solidFill>
                    <a:srgbClr val="6CA62C"/>
                  </a:solidFill>
                  <a:latin typeface="+mn-lt"/>
                </a:rPr>
                <a:t>SYN</a:t>
              </a:r>
              <a:r>
                <a:rPr lang="en-US" sz="1400" dirty="0" err="1" smtClean="0">
                  <a:solidFill>
                    <a:srgbClr val="6CA62C"/>
                  </a:solidFill>
                  <a:latin typeface="+mn-lt"/>
                </a:rPr>
                <a:t>these</a:t>
              </a:r>
              <a:endParaRPr lang="en-US" sz="1400" dirty="0">
                <a:solidFill>
                  <a:srgbClr val="6CA62C"/>
                </a:solidFill>
                <a:latin typeface="+mn-lt"/>
              </a:endParaRPr>
            </a:p>
          </p:txBody>
        </p:sp>
      </p:grpSp>
      <p:pic>
        <p:nvPicPr>
          <p:cNvPr id="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89" y="5671725"/>
            <a:ext cx="12490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-36512" y="5356954"/>
            <a:ext cx="3151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Novel </a:t>
            </a:r>
            <a:r>
              <a:rPr lang="en-US" sz="1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poly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mer based </a:t>
            </a:r>
            <a:r>
              <a:rPr lang="en-US" sz="1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cat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alysts and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microflow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conditions as key elements for innovation in fine chemical synthesis </a:t>
            </a:r>
          </a:p>
          <a:p>
            <a:pPr algn="ctr"/>
            <a:endParaRPr lang="de-DE" sz="1400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4572000" cy="38164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High-end </a:t>
            </a:r>
            <a:r>
              <a:rPr lang="en-US" sz="1800" b="1" dirty="0"/>
              <a:t>selectivities</a:t>
            </a:r>
            <a:r>
              <a:rPr lang="en-US" sz="1800" dirty="0"/>
              <a:t> (&gt;99%) of advanced catalysts in hydrogenations to pay off in the manufacture of highly-valuable </a:t>
            </a:r>
            <a:r>
              <a:rPr lang="en-US" sz="1800" dirty="0" smtClean="0"/>
              <a:t>materials</a:t>
            </a:r>
          </a:p>
          <a:p>
            <a:r>
              <a:rPr lang="en-US" sz="1800" dirty="0" smtClean="0"/>
              <a:t>Use </a:t>
            </a:r>
            <a:r>
              <a:rPr lang="en-US" sz="1800" dirty="0"/>
              <a:t>of </a:t>
            </a:r>
            <a:r>
              <a:rPr lang="en-US" sz="1800" b="1" dirty="0"/>
              <a:t>abundantly available resources  </a:t>
            </a:r>
            <a:r>
              <a:rPr lang="en-US" sz="1800" dirty="0"/>
              <a:t>such as air (N</a:t>
            </a:r>
            <a:r>
              <a:rPr lang="en-US" sz="1800" baseline="-25000" dirty="0"/>
              <a:t>2</a:t>
            </a:r>
            <a:r>
              <a:rPr lang="en-US" sz="1800" dirty="0"/>
              <a:t>/O</a:t>
            </a:r>
            <a:r>
              <a:rPr lang="en-US" sz="1800" baseline="-25000" dirty="0"/>
              <a:t>2</a:t>
            </a:r>
            <a:r>
              <a:rPr lang="en-US" sz="1800" dirty="0"/>
              <a:t>) in nitrogen </a:t>
            </a:r>
            <a:r>
              <a:rPr lang="en-US" sz="1800" dirty="0" smtClean="0"/>
              <a:t>fixation</a:t>
            </a:r>
          </a:p>
          <a:p>
            <a:r>
              <a:rPr lang="en-US" sz="1800" dirty="0" smtClean="0"/>
              <a:t>Compete </a:t>
            </a:r>
            <a:r>
              <a:rPr lang="en-US" sz="1800" dirty="0"/>
              <a:t>with very advanced technology (Haber-Bosch) through finding of </a:t>
            </a:r>
            <a:r>
              <a:rPr lang="en-US" sz="1800" b="1" dirty="0"/>
              <a:t>new Windows of Opportunity </a:t>
            </a:r>
            <a:r>
              <a:rPr lang="en-US" sz="1800" dirty="0"/>
              <a:t>(distributed production)</a:t>
            </a:r>
          </a:p>
          <a:p>
            <a:pPr indent="0">
              <a:buNone/>
            </a:pPr>
            <a:endParaRPr lang="en-US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0199" y="1628800"/>
            <a:ext cx="4572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 kern="0" dirty="0" smtClean="0"/>
              <a:t>Innovation </a:t>
            </a:r>
            <a:r>
              <a:rPr lang="en-US" sz="1800" b="0" kern="0" dirty="0"/>
              <a:t>in fine chemical synthesis addressing especially pharmaceutical, crop protection and vitamin synthesis by </a:t>
            </a:r>
            <a:r>
              <a:rPr lang="en-US" sz="1800" kern="0" dirty="0"/>
              <a:t>novel catalysts </a:t>
            </a:r>
            <a:r>
              <a:rPr lang="en-US" sz="1800" b="0" kern="0" dirty="0"/>
              <a:t>and microflow </a:t>
            </a:r>
            <a:r>
              <a:rPr lang="en-US" sz="1800" b="0" kern="0" dirty="0" smtClean="0"/>
              <a:t>conditions</a:t>
            </a:r>
            <a:endParaRPr lang="en-US" sz="1800" b="0" kern="0" dirty="0"/>
          </a:p>
          <a:p>
            <a:r>
              <a:rPr lang="en-US" sz="1800" b="0" kern="0" dirty="0"/>
              <a:t>Development of </a:t>
            </a:r>
            <a:r>
              <a:rPr lang="en-US" sz="1800" kern="0" dirty="0"/>
              <a:t>novel polymer-based </a:t>
            </a:r>
            <a:r>
              <a:rPr lang="en-US" sz="1800" kern="0" dirty="0" err="1"/>
              <a:t>nanoparticulate</a:t>
            </a:r>
            <a:r>
              <a:rPr lang="en-US" sz="1800" kern="0" dirty="0"/>
              <a:t> catalysts</a:t>
            </a:r>
          </a:p>
          <a:p>
            <a:r>
              <a:rPr lang="en-US" sz="1800" kern="0" dirty="0" err="1" smtClean="0"/>
              <a:t>Scaleable</a:t>
            </a:r>
            <a:r>
              <a:rPr lang="en-US" sz="1800" kern="0" dirty="0" smtClean="0"/>
              <a:t> </a:t>
            </a:r>
            <a:r>
              <a:rPr lang="en-US" sz="1800" kern="0" dirty="0"/>
              <a:t>(micro) reactor concepts </a:t>
            </a:r>
            <a:r>
              <a:rPr lang="en-US" sz="1800" b="0" kern="0" dirty="0"/>
              <a:t>and a container based modular plant platform for the specific need e.g. of API synthesis</a:t>
            </a:r>
          </a:p>
          <a:p>
            <a:endParaRPr lang="en-US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566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633788"/>
          </a:xfrm>
        </p:spPr>
        <p:txBody>
          <a:bodyPr/>
          <a:lstStyle/>
          <a:p>
            <a:r>
              <a:rPr lang="en-US" b="1" dirty="0" err="1" smtClean="0"/>
              <a:t>Modularisation</a:t>
            </a:r>
            <a:r>
              <a:rPr lang="en-US" dirty="0" smtClean="0"/>
              <a:t> </a:t>
            </a:r>
            <a:r>
              <a:rPr lang="en-US" dirty="0"/>
              <a:t>of chemical </a:t>
            </a:r>
            <a:r>
              <a:rPr lang="en-US" dirty="0" smtClean="0"/>
              <a:t>production</a:t>
            </a:r>
          </a:p>
          <a:p>
            <a:pPr lvl="1"/>
            <a:r>
              <a:rPr lang="en-US" b="0" dirty="0"/>
              <a:t>Technologies for modules in prefabricated </a:t>
            </a:r>
            <a:r>
              <a:rPr lang="en-US" b="0" dirty="0" smtClean="0"/>
              <a:t>containers for flexible, efficient continuous production (F3)</a:t>
            </a:r>
            <a:endParaRPr lang="de-DE" b="0" dirty="0"/>
          </a:p>
          <a:p>
            <a:pPr lvl="1"/>
            <a:r>
              <a:rPr lang="en-US" b="0" dirty="0" smtClean="0"/>
              <a:t>New </a:t>
            </a:r>
            <a:r>
              <a:rPr lang="en-US" b="0" dirty="0"/>
              <a:t>modular production and factory concepts </a:t>
            </a:r>
            <a:r>
              <a:rPr lang="en-US" b="0" dirty="0" smtClean="0"/>
              <a:t>(mobile </a:t>
            </a:r>
            <a:r>
              <a:rPr lang="en-US" b="0" dirty="0"/>
              <a:t>plant </a:t>
            </a:r>
            <a:r>
              <a:rPr lang="en-US" b="0" dirty="0" smtClean="0"/>
              <a:t>or miniplant) for </a:t>
            </a:r>
            <a:r>
              <a:rPr lang="en-US" b="0" dirty="0"/>
              <a:t>chemical industry for flexible and adaptive </a:t>
            </a:r>
            <a:r>
              <a:rPr lang="en-US" b="0" dirty="0" smtClean="0"/>
              <a:t>production (COP, POL)</a:t>
            </a:r>
          </a:p>
          <a:p>
            <a:pPr lvl="1"/>
            <a:endParaRPr lang="en-US" b="0" dirty="0"/>
          </a:p>
          <a:p>
            <a:r>
              <a:rPr lang="en-US" b="1" dirty="0"/>
              <a:t>Life cycle </a:t>
            </a:r>
            <a:r>
              <a:rPr lang="en-US" b="1" dirty="0" smtClean="0"/>
              <a:t>assesment</a:t>
            </a:r>
            <a:r>
              <a:rPr lang="en-US" dirty="0" smtClean="0"/>
              <a:t> </a:t>
            </a:r>
            <a:r>
              <a:rPr lang="en-US" b="0" dirty="0" smtClean="0"/>
              <a:t>(MAP, COP, POL)</a:t>
            </a:r>
            <a:endParaRPr lang="de-DE" b="0" dirty="0"/>
          </a:p>
          <a:p>
            <a:pPr lvl="1"/>
            <a:r>
              <a:rPr lang="en-US" b="0" dirty="0"/>
              <a:t>Guidelines</a:t>
            </a:r>
          </a:p>
          <a:p>
            <a:pPr lvl="1"/>
            <a:r>
              <a:rPr lang="en-US" b="0" dirty="0"/>
              <a:t>Ex-ante cost analysis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t</a:t>
            </a:r>
            <a:r>
              <a:rPr lang="en-US" altLang="en-US" dirty="0" smtClean="0"/>
              <a:t>echnological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70" y="1556792"/>
            <a:ext cx="8856984" cy="3041030"/>
          </a:xfrm>
        </p:spPr>
        <p:txBody>
          <a:bodyPr/>
          <a:lstStyle/>
          <a:p>
            <a:pPr marL="628650" indent="-285750"/>
            <a:r>
              <a:rPr lang="en-US" altLang="en-US" sz="1800" b="1" dirty="0" err="1"/>
              <a:t>Flexibilisation</a:t>
            </a:r>
            <a:r>
              <a:rPr lang="en-US" altLang="en-US" sz="1800" b="1" dirty="0"/>
              <a:t> of chemical production by novel plant concepts </a:t>
            </a:r>
            <a:r>
              <a:rPr lang="en-US" altLang="en-US" sz="1800" dirty="0"/>
              <a:t>like a mobile plant in container formal for chemical production or a </a:t>
            </a:r>
            <a:r>
              <a:rPr lang="en-US" altLang="en-US" sz="1800" dirty="0" err="1"/>
              <a:t>miniplant</a:t>
            </a:r>
            <a:r>
              <a:rPr lang="en-US" altLang="en-US" sz="1800" dirty="0"/>
              <a:t> concept with focus on </a:t>
            </a:r>
            <a:r>
              <a:rPr lang="en-US" altLang="en-US" sz="1800" b="1" dirty="0"/>
              <a:t>modular assembly </a:t>
            </a:r>
            <a:r>
              <a:rPr lang="en-US" altLang="en-US" sz="1800" dirty="0"/>
              <a:t>and easy integration into existing facility infrastructures.</a:t>
            </a:r>
          </a:p>
          <a:p>
            <a:pPr marL="628650" indent="-285750"/>
            <a:r>
              <a:rPr lang="en-US" altLang="en-US" sz="1800" dirty="0"/>
              <a:t>More </a:t>
            </a:r>
            <a:r>
              <a:rPr lang="en-US" altLang="en-US" sz="1800" b="1" dirty="0"/>
              <a:t>focused development process</a:t>
            </a:r>
            <a:r>
              <a:rPr lang="en-US" altLang="en-US" sz="1800" dirty="0"/>
              <a:t> by accompanying ex-ante cost analysis and </a:t>
            </a:r>
            <a:r>
              <a:rPr lang="en-US" altLang="en-US" sz="1800" dirty="0" smtClean="0"/>
              <a:t>Life Cycle Analysis.</a:t>
            </a:r>
            <a:endParaRPr lang="en-US" altLang="en-US" sz="1800" dirty="0"/>
          </a:p>
          <a:p>
            <a:pPr marL="628650" indent="-285750"/>
            <a:r>
              <a:rPr lang="en-US" altLang="en-US" sz="1800" b="1" dirty="0"/>
              <a:t>More efficient chemical production processes </a:t>
            </a:r>
            <a:r>
              <a:rPr lang="en-US" altLang="en-US" sz="1800" dirty="0"/>
              <a:t>and </a:t>
            </a:r>
            <a:r>
              <a:rPr lang="en-US" altLang="en-US" sz="1800" b="1" dirty="0"/>
              <a:t>faster market implementation</a:t>
            </a:r>
            <a:r>
              <a:rPr lang="en-US" altLang="en-US" sz="1800" dirty="0"/>
              <a:t> of chemical product ideas by above technologies and by broader uptake of PI, NPW, </a:t>
            </a:r>
            <a:r>
              <a:rPr lang="en-US" altLang="en-US" sz="1800" dirty="0" err="1"/>
              <a:t>microreactor</a:t>
            </a:r>
            <a:r>
              <a:rPr lang="en-US" altLang="en-US" sz="1800" dirty="0"/>
              <a:t> technology, and continuous processes.</a:t>
            </a:r>
          </a:p>
          <a:p>
            <a:pPr indent="0">
              <a:buNone/>
            </a:pPr>
            <a:endParaRPr lang="en-GB" dirty="0" smtClean="0"/>
          </a:p>
        </p:txBody>
      </p:sp>
      <p:pic>
        <p:nvPicPr>
          <p:cNvPr id="4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opiride.eu/typo3temp/pics/d21f0042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59" y="4564285"/>
            <a:ext cx="2064018" cy="20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ndVer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6" y="6093296"/>
            <a:ext cx="302418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860032" y="4564285"/>
            <a:ext cx="3459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86D0"/>
                </a:solidFill>
                <a:latin typeface="+mn-lt"/>
              </a:rPr>
              <a:t>Co</a:t>
            </a:r>
            <a:r>
              <a:rPr lang="en-US" sz="1400" dirty="0" smtClean="0">
                <a:solidFill>
                  <a:srgbClr val="0086D0"/>
                </a:solidFill>
                <a:latin typeface="+mn-lt"/>
              </a:rPr>
              <a:t>mbining </a:t>
            </a:r>
            <a:r>
              <a:rPr lang="en-US" sz="1400" u="sng" dirty="0">
                <a:solidFill>
                  <a:srgbClr val="0086D0"/>
                </a:solidFill>
                <a:latin typeface="+mn-lt"/>
              </a:rPr>
              <a:t>P</a:t>
            </a:r>
            <a:r>
              <a:rPr lang="en-US" sz="1400" dirty="0">
                <a:solidFill>
                  <a:srgbClr val="0086D0"/>
                </a:solidFill>
                <a:latin typeface="+mn-lt"/>
              </a:rPr>
              <a:t>rocess </a:t>
            </a:r>
            <a:r>
              <a:rPr lang="en-US" sz="1400" u="sng" dirty="0">
                <a:solidFill>
                  <a:srgbClr val="0086D0"/>
                </a:solidFill>
                <a:latin typeface="+mn-lt"/>
              </a:rPr>
              <a:t>I</a:t>
            </a:r>
            <a:r>
              <a:rPr lang="en-US" sz="1400" dirty="0">
                <a:solidFill>
                  <a:srgbClr val="0086D0"/>
                </a:solidFill>
                <a:latin typeface="+mn-lt"/>
              </a:rPr>
              <a:t>ntensification-driven Manufacture of </a:t>
            </a:r>
            <a:r>
              <a:rPr lang="en-US" sz="1400" dirty="0" err="1">
                <a:solidFill>
                  <a:srgbClr val="0086D0"/>
                </a:solidFill>
                <a:latin typeface="+mn-lt"/>
              </a:rPr>
              <a:t>Microstructured</a:t>
            </a:r>
            <a:r>
              <a:rPr lang="en-US" sz="1400" dirty="0">
                <a:solidFill>
                  <a:srgbClr val="0086D0"/>
                </a:solidFill>
                <a:latin typeface="+mn-lt"/>
              </a:rPr>
              <a:t> </a:t>
            </a:r>
            <a:r>
              <a:rPr lang="en-US" sz="1400" u="sng" dirty="0">
                <a:solidFill>
                  <a:srgbClr val="0086D0"/>
                </a:solidFill>
                <a:latin typeface="+mn-lt"/>
              </a:rPr>
              <a:t>R</a:t>
            </a:r>
            <a:r>
              <a:rPr lang="en-US" sz="1400" dirty="0">
                <a:solidFill>
                  <a:srgbClr val="0086D0"/>
                </a:solidFill>
                <a:latin typeface="+mn-lt"/>
              </a:rPr>
              <a:t>eactors and Process Design regarding to </a:t>
            </a:r>
            <a:r>
              <a:rPr lang="en-US" sz="1400" u="sng" dirty="0">
                <a:solidFill>
                  <a:srgbClr val="0086D0"/>
                </a:solidFill>
                <a:latin typeface="+mn-lt"/>
              </a:rPr>
              <a:t>I</a:t>
            </a:r>
            <a:r>
              <a:rPr lang="en-US" sz="1400" dirty="0">
                <a:solidFill>
                  <a:srgbClr val="0086D0"/>
                </a:solidFill>
                <a:latin typeface="+mn-lt"/>
              </a:rPr>
              <a:t>ndustrial </a:t>
            </a:r>
            <a:r>
              <a:rPr lang="en-US" sz="1400" u="sng" dirty="0">
                <a:solidFill>
                  <a:srgbClr val="0086D0"/>
                </a:solidFill>
                <a:latin typeface="+mn-lt"/>
              </a:rPr>
              <a:t>D</a:t>
            </a:r>
            <a:r>
              <a:rPr lang="en-US" sz="1400" dirty="0">
                <a:solidFill>
                  <a:srgbClr val="0086D0"/>
                </a:solidFill>
                <a:latin typeface="+mn-lt"/>
              </a:rPr>
              <a:t>imensions and </a:t>
            </a:r>
            <a:r>
              <a:rPr lang="en-US" sz="1400" u="sng" dirty="0">
                <a:solidFill>
                  <a:srgbClr val="0086D0"/>
                </a:solidFill>
                <a:latin typeface="+mn-lt"/>
              </a:rPr>
              <a:t>E</a:t>
            </a:r>
            <a:r>
              <a:rPr lang="en-US" sz="1400" dirty="0">
                <a:solidFill>
                  <a:srgbClr val="0086D0"/>
                </a:solidFill>
                <a:latin typeface="+mn-lt"/>
              </a:rPr>
              <a:t>nvironment </a:t>
            </a:r>
          </a:p>
        </p:txBody>
      </p:sp>
    </p:spTree>
    <p:extLst>
      <p:ext uri="{BB962C8B-B14F-4D97-AF65-F5344CB8AC3E}">
        <p14:creationId xmlns:p14="http://schemas.microsoft.com/office/powerpoint/2010/main" val="36371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snel-Scheinwerfer / Halogen MINI MC Spot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87"/>
            <a:ext cx="1547664" cy="1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570" y="1529146"/>
            <a:ext cx="4320406" cy="463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28650" indent="-285750"/>
            <a:r>
              <a:rPr lang="en-US" altLang="en-US" sz="1800" b="0" kern="0" dirty="0" smtClean="0"/>
              <a:t>Define </a:t>
            </a:r>
            <a:r>
              <a:rPr lang="en-US" altLang="en-US" sz="1800" b="0" kern="0" dirty="0"/>
              <a:t>and demonstrate new </a:t>
            </a:r>
            <a:r>
              <a:rPr lang="en-US" altLang="en-US" sz="1800" kern="0" dirty="0"/>
              <a:t>modular, </a:t>
            </a:r>
            <a:r>
              <a:rPr lang="en-US" altLang="en-US" sz="1800" kern="0" dirty="0" err="1" smtClean="0"/>
              <a:t>standardised</a:t>
            </a:r>
            <a:r>
              <a:rPr lang="en-US" altLang="en-US" sz="1800" kern="0" dirty="0" smtClean="0"/>
              <a:t>, continuous </a:t>
            </a:r>
            <a:r>
              <a:rPr lang="en-US" altLang="en-US" sz="1800" kern="0" dirty="0"/>
              <a:t>production technology </a:t>
            </a:r>
            <a:r>
              <a:rPr lang="en-US" altLang="en-US" sz="1800" b="0" kern="0" dirty="0" smtClean="0"/>
              <a:t>(F</a:t>
            </a:r>
            <a:r>
              <a:rPr lang="en-US" altLang="en-US" sz="1800" b="0" kern="0" baseline="30000" dirty="0" smtClean="0"/>
              <a:t>3</a:t>
            </a:r>
            <a:r>
              <a:rPr lang="en-US" altLang="en-US" sz="1800" b="0" kern="0" dirty="0" smtClean="0"/>
              <a:t> Factory) for low to medium scale production</a:t>
            </a:r>
          </a:p>
          <a:p>
            <a:pPr marL="628650" indent="-285750"/>
            <a:r>
              <a:rPr lang="en-US" altLang="en-US" sz="1800" b="0" kern="0" dirty="0" smtClean="0"/>
              <a:t>Fast </a:t>
            </a:r>
            <a:r>
              <a:rPr lang="en-US" altLang="en-US" sz="1800" b="0" kern="0" dirty="0"/>
              <a:t>integration of novel </a:t>
            </a:r>
            <a:r>
              <a:rPr lang="en-US" altLang="en-US" sz="1800" b="0" kern="0" dirty="0" smtClean="0"/>
              <a:t>(</a:t>
            </a:r>
            <a:r>
              <a:rPr lang="en-US" altLang="en-US" sz="1800" kern="0" dirty="0" smtClean="0"/>
              <a:t>process intensification</a:t>
            </a:r>
            <a:r>
              <a:rPr lang="en-US" altLang="en-US" sz="1800" b="0" kern="0" dirty="0" smtClean="0"/>
              <a:t>) technologies </a:t>
            </a:r>
            <a:r>
              <a:rPr lang="en-US" altLang="en-US" sz="1800" b="0" kern="0" dirty="0"/>
              <a:t>and </a:t>
            </a:r>
            <a:r>
              <a:rPr lang="en-US" altLang="en-US" sz="1800" b="0" kern="0" dirty="0" smtClean="0"/>
              <a:t>concepts</a:t>
            </a:r>
          </a:p>
          <a:p>
            <a:pPr marL="628650" indent="-285750"/>
            <a:r>
              <a:rPr lang="en-US" sz="1800" kern="0" dirty="0" err="1"/>
              <a:t>Standardise</a:t>
            </a:r>
            <a:r>
              <a:rPr lang="en-US" sz="1800" b="0" kern="0" dirty="0"/>
              <a:t> processes and their interfaces</a:t>
            </a:r>
          </a:p>
          <a:p>
            <a:pPr marL="628650" indent="-285750"/>
            <a:endParaRPr lang="en-GB" b="0" kern="0" dirty="0" smtClean="0"/>
          </a:p>
        </p:txBody>
      </p:sp>
      <p:pic>
        <p:nvPicPr>
          <p:cNvPr id="12" name="Picture 54" descr="F3 fff 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29765" r="34099" b="39671"/>
          <a:stretch>
            <a:fillRect/>
          </a:stretch>
        </p:blipFill>
        <p:spPr bwMode="auto">
          <a:xfrm>
            <a:off x="7598520" y="5383991"/>
            <a:ext cx="1309537" cy="13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4649465" y="1412776"/>
            <a:ext cx="1519084" cy="36871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flexible</a:t>
            </a:r>
            <a:endParaRPr lang="de-DE" sz="2000" dirty="0"/>
          </a:p>
        </p:txBody>
      </p:sp>
      <p:sp>
        <p:nvSpPr>
          <p:cNvPr id="22" name="Rechteck 21"/>
          <p:cNvSpPr/>
          <p:nvPr/>
        </p:nvSpPr>
        <p:spPr>
          <a:xfrm>
            <a:off x="4649465" y="2780928"/>
            <a:ext cx="1519084" cy="36871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fast</a:t>
            </a:r>
            <a:endParaRPr lang="de-DE" sz="2000" dirty="0"/>
          </a:p>
        </p:txBody>
      </p:sp>
      <p:sp>
        <p:nvSpPr>
          <p:cNvPr id="23" name="Rechteck 22"/>
          <p:cNvSpPr/>
          <p:nvPr/>
        </p:nvSpPr>
        <p:spPr>
          <a:xfrm>
            <a:off x="4655356" y="4157375"/>
            <a:ext cx="1519084" cy="36871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future</a:t>
            </a:r>
            <a:endParaRPr lang="en-US" sz="2000" dirty="0"/>
          </a:p>
        </p:txBody>
      </p:sp>
      <p:sp>
        <p:nvSpPr>
          <p:cNvPr id="24" name="Rechteck 23"/>
          <p:cNvSpPr/>
          <p:nvPr/>
        </p:nvSpPr>
        <p:spPr>
          <a:xfrm>
            <a:off x="4572000" y="17908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rgbClr val="008000"/>
                </a:solidFill>
              </a:rPr>
              <a:t>Lower </a:t>
            </a:r>
            <a:r>
              <a:rPr lang="en-US" sz="1200" b="1" dirty="0" err="1">
                <a:solidFill>
                  <a:srgbClr val="008000"/>
                </a:solidFill>
              </a:rPr>
              <a:t>CapEx</a:t>
            </a:r>
            <a:r>
              <a:rPr lang="en-US" sz="1200" b="1" dirty="0">
                <a:solidFill>
                  <a:srgbClr val="008000"/>
                </a:solidFill>
              </a:rPr>
              <a:t> and investment risk </a:t>
            </a:r>
            <a:r>
              <a:rPr lang="en-US" sz="1200" dirty="0">
                <a:solidFill>
                  <a:srgbClr val="000066"/>
                </a:solidFill>
              </a:rPr>
              <a:t>in </a:t>
            </a:r>
            <a:r>
              <a:rPr lang="en-US" sz="1200" b="1" dirty="0">
                <a:solidFill>
                  <a:srgbClr val="008000"/>
                </a:solidFill>
              </a:rPr>
              <a:t>entering new </a:t>
            </a:r>
            <a:r>
              <a:rPr lang="en-US" sz="1200" dirty="0">
                <a:solidFill>
                  <a:srgbClr val="000066"/>
                </a:solidFill>
              </a:rPr>
              <a:t>and volatile </a:t>
            </a:r>
            <a:r>
              <a:rPr lang="en-US" sz="1200" b="1" dirty="0">
                <a:solidFill>
                  <a:srgbClr val="008000"/>
                </a:solidFill>
              </a:rPr>
              <a:t>markets</a:t>
            </a:r>
          </a:p>
          <a:p>
            <a:pPr marL="285750" lvl="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rgbClr val="008000"/>
                </a:solidFill>
              </a:rPr>
              <a:t>Adjusted</a:t>
            </a:r>
            <a:r>
              <a:rPr lang="en-US" sz="1200" dirty="0">
                <a:solidFill>
                  <a:srgbClr val="000066"/>
                </a:solidFill>
              </a:rPr>
              <a:t> production volume to </a:t>
            </a:r>
            <a:r>
              <a:rPr lang="en-US" sz="1200" b="1" dirty="0">
                <a:solidFill>
                  <a:srgbClr val="008000"/>
                </a:solidFill>
              </a:rPr>
              <a:t>market demand</a:t>
            </a: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endParaRPr lang="en-US" sz="1200" dirty="0">
              <a:solidFill>
                <a:srgbClr val="000066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572000" y="3166660"/>
            <a:ext cx="4465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66"/>
                </a:solidFill>
              </a:rPr>
              <a:t>Reduced </a:t>
            </a:r>
            <a:r>
              <a:rPr lang="en-US" sz="1200" b="1" dirty="0" smtClean="0">
                <a:solidFill>
                  <a:srgbClr val="008000"/>
                </a:solidFill>
              </a:rPr>
              <a:t>industrialization time</a:t>
            </a:r>
          </a:p>
          <a:p>
            <a:pPr marL="285750" lvl="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66"/>
                </a:solidFill>
              </a:rPr>
              <a:t>Reduced </a:t>
            </a:r>
            <a:r>
              <a:rPr lang="en-US" sz="1200" b="1" dirty="0">
                <a:solidFill>
                  <a:srgbClr val="008000"/>
                </a:solidFill>
              </a:rPr>
              <a:t>time to market </a:t>
            </a:r>
            <a:endParaRPr lang="en-US" sz="1200" dirty="0">
              <a:solidFill>
                <a:srgbClr val="000066"/>
              </a:solidFill>
            </a:endParaRPr>
          </a:p>
          <a:p>
            <a:pPr marL="285750" lvl="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66"/>
                </a:solidFill>
              </a:rPr>
              <a:t>Faster access to </a:t>
            </a:r>
            <a:r>
              <a:rPr lang="en-US" sz="1200" b="1" dirty="0">
                <a:solidFill>
                  <a:srgbClr val="008000"/>
                </a:solidFill>
              </a:rPr>
              <a:t>new geographic markets</a:t>
            </a: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endParaRPr lang="de-DE" sz="1200" dirty="0">
              <a:solidFill>
                <a:srgbClr val="000066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572001" y="4535235"/>
            <a:ext cx="533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66"/>
                </a:solidFill>
              </a:rPr>
              <a:t>New and </a:t>
            </a:r>
            <a:r>
              <a:rPr lang="en-US" sz="1200" b="1" dirty="0">
                <a:solidFill>
                  <a:srgbClr val="008000"/>
                </a:solidFill>
              </a:rPr>
              <a:t>advanced chemical </a:t>
            </a:r>
            <a:r>
              <a:rPr lang="en-US" sz="1200" dirty="0">
                <a:solidFill>
                  <a:srgbClr val="000066"/>
                </a:solidFill>
              </a:rPr>
              <a:t>&amp;</a:t>
            </a:r>
            <a:r>
              <a:rPr lang="en-US" sz="1200" b="1" dirty="0" smtClean="0">
                <a:solidFill>
                  <a:srgbClr val="008000"/>
                </a:solidFill>
              </a:rPr>
              <a:t> process solutions</a:t>
            </a:r>
          </a:p>
          <a:p>
            <a:pPr marL="285750" lvl="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Enhanced </a:t>
            </a:r>
            <a:r>
              <a:rPr lang="en-US" sz="1200" b="1" dirty="0">
                <a:solidFill>
                  <a:srgbClr val="008000"/>
                </a:solidFill>
              </a:rPr>
              <a:t>inherent safety </a:t>
            </a:r>
            <a:r>
              <a:rPr lang="en-US" sz="1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for hazardous chemistry </a:t>
            </a:r>
            <a:endParaRPr lang="en-US" sz="1200" dirty="0" smtClean="0">
              <a:solidFill>
                <a:srgbClr val="000066"/>
              </a:solidFill>
            </a:endParaRPr>
          </a:p>
          <a:p>
            <a:pPr marL="285750" lvl="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66"/>
                </a:solidFill>
              </a:rPr>
              <a:t>Reduced </a:t>
            </a:r>
            <a:r>
              <a:rPr lang="en-US" sz="1200" b="1" dirty="0">
                <a:solidFill>
                  <a:srgbClr val="008000"/>
                </a:solidFill>
              </a:rPr>
              <a:t>working capital </a:t>
            </a:r>
            <a:r>
              <a:rPr lang="en-US" sz="1200" dirty="0">
                <a:solidFill>
                  <a:srgbClr val="000066"/>
                </a:solidFill>
              </a:rPr>
              <a:t>&amp; </a:t>
            </a:r>
            <a:r>
              <a:rPr lang="en-US" sz="1200" b="1" dirty="0">
                <a:solidFill>
                  <a:srgbClr val="008000"/>
                </a:solidFill>
              </a:rPr>
              <a:t>cost of products sold </a:t>
            </a:r>
          </a:p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endParaRPr lang="en-US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633788"/>
          </a:xfrm>
        </p:spPr>
        <p:txBody>
          <a:bodyPr/>
          <a:lstStyle/>
          <a:p>
            <a:r>
              <a:rPr lang="de-DE" b="1" dirty="0" smtClean="0"/>
              <a:t>Process </a:t>
            </a:r>
            <a:r>
              <a:rPr lang="de-DE" b="1" dirty="0" err="1" smtClean="0"/>
              <a:t>Intensification</a:t>
            </a:r>
            <a:endParaRPr lang="de-DE" b="1" dirty="0" smtClean="0"/>
          </a:p>
          <a:p>
            <a:pPr lvl="1"/>
            <a:r>
              <a:rPr lang="de-DE" b="0" dirty="0" err="1" smtClean="0"/>
              <a:t>integrated</a:t>
            </a:r>
            <a:r>
              <a:rPr lang="de-DE" b="0" dirty="0" smtClean="0"/>
              <a:t> </a:t>
            </a:r>
            <a:r>
              <a:rPr lang="de-DE" b="0" dirty="0" err="1" smtClean="0"/>
              <a:t>processes</a:t>
            </a:r>
            <a:r>
              <a:rPr lang="de-DE" b="0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Enzymatic</a:t>
            </a:r>
            <a:r>
              <a:rPr lang="de-DE" sz="2000" dirty="0" smtClean="0"/>
              <a:t> </a:t>
            </a:r>
            <a:r>
              <a:rPr lang="de-DE" sz="2000" dirty="0" err="1" smtClean="0"/>
              <a:t>reactive</a:t>
            </a:r>
            <a:r>
              <a:rPr lang="de-DE" sz="2000" dirty="0" smtClean="0"/>
              <a:t> </a:t>
            </a:r>
            <a:r>
              <a:rPr lang="de-DE" sz="2000" dirty="0" err="1" smtClean="0"/>
              <a:t>distillation</a:t>
            </a:r>
            <a:r>
              <a:rPr lang="de-DE" sz="2000" dirty="0" smtClean="0"/>
              <a:t> (ALT)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Reactive</a:t>
            </a:r>
            <a:r>
              <a:rPr lang="de-DE" sz="2000" dirty="0" smtClean="0"/>
              <a:t> </a:t>
            </a:r>
            <a:r>
              <a:rPr lang="de-DE" sz="2000" dirty="0" err="1" smtClean="0"/>
              <a:t>extrusion</a:t>
            </a:r>
            <a:r>
              <a:rPr lang="de-DE" sz="2000" dirty="0" smtClean="0"/>
              <a:t> (INN)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Reactive</a:t>
            </a:r>
            <a:r>
              <a:rPr lang="de-DE" sz="2000" dirty="0" smtClean="0"/>
              <a:t> </a:t>
            </a:r>
            <a:r>
              <a:rPr lang="de-DE" sz="2000" dirty="0" err="1" smtClean="0"/>
              <a:t>distillation</a:t>
            </a:r>
            <a:r>
              <a:rPr lang="de-DE" sz="2000" dirty="0" smtClean="0"/>
              <a:t> (F3, COP, INC, SYN)</a:t>
            </a:r>
            <a:endParaRPr lang="de-DE" sz="2000" dirty="0"/>
          </a:p>
          <a:p>
            <a:pPr lvl="1"/>
            <a:r>
              <a:rPr lang="de-DE" b="0" dirty="0" err="1" smtClean="0"/>
              <a:t>new</a:t>
            </a:r>
            <a:r>
              <a:rPr lang="de-DE" b="0" dirty="0" smtClean="0"/>
              <a:t> </a:t>
            </a:r>
            <a:r>
              <a:rPr lang="de-DE" b="0" dirty="0" err="1"/>
              <a:t>reactor</a:t>
            </a:r>
            <a:r>
              <a:rPr lang="de-DE" b="0" dirty="0"/>
              <a:t> </a:t>
            </a:r>
            <a:r>
              <a:rPr lang="de-DE" b="0" dirty="0" err="1" smtClean="0"/>
              <a:t>concepts</a:t>
            </a:r>
            <a:r>
              <a:rPr lang="de-DE" b="0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Membrane </a:t>
            </a:r>
            <a:r>
              <a:rPr lang="de-DE" sz="2000" dirty="0" err="1" smtClean="0"/>
              <a:t>reactors</a:t>
            </a:r>
            <a:r>
              <a:rPr lang="de-DE" sz="2000" dirty="0" smtClean="0"/>
              <a:t> (INC),</a:t>
            </a:r>
            <a:r>
              <a:rPr lang="de-DE" sz="2000" dirty="0" err="1" smtClean="0"/>
              <a:t>plasma</a:t>
            </a:r>
            <a:r>
              <a:rPr lang="de-DE" sz="2000" dirty="0" smtClean="0"/>
              <a:t> </a:t>
            </a:r>
            <a:r>
              <a:rPr lang="de-DE" sz="2000" dirty="0" err="1"/>
              <a:t>reactors</a:t>
            </a:r>
            <a:r>
              <a:rPr lang="de-DE" sz="2000" dirty="0"/>
              <a:t> </a:t>
            </a:r>
            <a:r>
              <a:rPr lang="de-DE" sz="2000" dirty="0" smtClean="0"/>
              <a:t>(ALT)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Scalable</a:t>
            </a:r>
            <a:r>
              <a:rPr lang="de-DE" sz="2000" dirty="0" smtClean="0"/>
              <a:t> (</a:t>
            </a:r>
            <a:r>
              <a:rPr lang="de-DE" sz="2000" dirty="0" err="1" smtClean="0"/>
              <a:t>micro</a:t>
            </a:r>
            <a:r>
              <a:rPr lang="de-DE" sz="2000" dirty="0" smtClean="0"/>
              <a:t>)</a:t>
            </a:r>
            <a:r>
              <a:rPr lang="de-DE" sz="2000" dirty="0" err="1" smtClean="0"/>
              <a:t>reactors</a:t>
            </a:r>
            <a:r>
              <a:rPr lang="de-DE" sz="2000" dirty="0" smtClean="0"/>
              <a:t> (POL, COP)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Automated</a:t>
            </a:r>
            <a:r>
              <a:rPr lang="de-DE" sz="2000" dirty="0"/>
              <a:t> </a:t>
            </a:r>
            <a:r>
              <a:rPr lang="de-DE" sz="2000" dirty="0" err="1"/>
              <a:t>reactors</a:t>
            </a:r>
            <a:r>
              <a:rPr lang="de-DE" sz="2000" dirty="0"/>
              <a:t> (SYN</a:t>
            </a:r>
            <a:r>
              <a:rPr lang="de-DE" sz="2000" dirty="0" smtClean="0"/>
              <a:t>)</a:t>
            </a:r>
          </a:p>
          <a:p>
            <a:pPr lvl="1"/>
            <a:r>
              <a:rPr lang="de-DE" b="0" dirty="0" err="1" smtClean="0"/>
              <a:t>batch</a:t>
            </a:r>
            <a:r>
              <a:rPr lang="de-DE" b="0" dirty="0" smtClean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en-US" b="0" dirty="0"/>
              <a:t>continuous (F3, COP, ALT, POL)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Continuous polymerisation </a:t>
            </a:r>
            <a:r>
              <a:rPr lang="en-US" sz="2000" dirty="0" smtClean="0"/>
              <a:t>(</a:t>
            </a:r>
            <a:r>
              <a:rPr lang="en-US" sz="2000" dirty="0"/>
              <a:t>INN)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Continuos-flow reactions (SYN)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t</a:t>
            </a:r>
            <a:r>
              <a:rPr lang="en-US" altLang="en-US" dirty="0" smtClean="0"/>
              <a:t>echnological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4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Microsoft Office PowerPoint</Application>
  <PresentationFormat>Bildschirmpräsentation (4:3)</PresentationFormat>
  <Paragraphs>233</Paragraphs>
  <Slides>30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Default Design</vt:lpstr>
      <vt:lpstr>Dokument</vt:lpstr>
      <vt:lpstr>Session 1:  Efficient Processes</vt:lpstr>
      <vt:lpstr>PowerPoint-Präsentation</vt:lpstr>
      <vt:lpstr>Aggregated technological impact</vt:lpstr>
      <vt:lpstr>Aggregated technological impact</vt:lpstr>
      <vt:lpstr>PowerPoint-Präsentation</vt:lpstr>
      <vt:lpstr>Aggregated technological impact</vt:lpstr>
      <vt:lpstr>PowerPoint-Präsentation</vt:lpstr>
      <vt:lpstr>PowerPoint-Präsentation</vt:lpstr>
      <vt:lpstr>Aggregated technological impact</vt:lpstr>
      <vt:lpstr>PowerPoint-Präsentation</vt:lpstr>
      <vt:lpstr>Aggregated technological impact</vt:lpstr>
      <vt:lpstr>Aggregated economic/social impact</vt:lpstr>
      <vt:lpstr>Aggregated economic/social impact</vt:lpstr>
      <vt:lpstr>PowerPoint-Präsentation</vt:lpstr>
      <vt:lpstr>Aggregated economic/social impact</vt:lpstr>
      <vt:lpstr>Aggregated environmental impact</vt:lpstr>
      <vt:lpstr>Aggregated environmental impact</vt:lpstr>
      <vt:lpstr>PowerPoint-Präsentation</vt:lpstr>
      <vt:lpstr>Aggregated environmental impact</vt:lpstr>
      <vt:lpstr>PowerPoint-Präsentation</vt:lpstr>
      <vt:lpstr>Technical cross-cutting issues</vt:lpstr>
      <vt:lpstr>Non-technical cross-cutting issues</vt:lpstr>
      <vt:lpstr>Non-technical cross-cutting issues</vt:lpstr>
      <vt:lpstr>PowerPoint-Präsentation</vt:lpstr>
      <vt:lpstr>Non-technical cross-cutting issues</vt:lpstr>
      <vt:lpstr>SPIRE: SUSTAINABLE PROCES INDUSTRY</vt:lpstr>
      <vt:lpstr>SPIRE: SUSTAINABLE PROCES INDUSTRY</vt:lpstr>
      <vt:lpstr>SPIRE: SUSTAINABLE PROCES INDUSTRY</vt:lpstr>
      <vt:lpstr>Gap Analysis</vt:lpstr>
      <vt:lpstr>Potential for further synergies and recommendations for follow-up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Gorak, Andrzej</cp:lastModifiedBy>
  <cp:revision>249</cp:revision>
  <cp:lastPrinted>2015-04-20T14:01:52Z</cp:lastPrinted>
  <dcterms:created xsi:type="dcterms:W3CDTF">2011-10-28T10:25:18Z</dcterms:created>
  <dcterms:modified xsi:type="dcterms:W3CDTF">2015-04-20T14:31:25Z</dcterms:modified>
</cp:coreProperties>
</file>