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79" r:id="rId2"/>
  </p:sldMasterIdLst>
  <p:notesMasterIdLst>
    <p:notesMasterId r:id="rId21"/>
  </p:notesMasterIdLst>
  <p:sldIdLst>
    <p:sldId id="256" r:id="rId3"/>
    <p:sldId id="388" r:id="rId4"/>
    <p:sldId id="392" r:id="rId5"/>
    <p:sldId id="420" r:id="rId6"/>
    <p:sldId id="419" r:id="rId7"/>
    <p:sldId id="423" r:id="rId8"/>
    <p:sldId id="421" r:id="rId9"/>
    <p:sldId id="412" r:id="rId10"/>
    <p:sldId id="397" r:id="rId11"/>
    <p:sldId id="427" r:id="rId12"/>
    <p:sldId id="428" r:id="rId13"/>
    <p:sldId id="429" r:id="rId14"/>
    <p:sldId id="430" r:id="rId15"/>
    <p:sldId id="431" r:id="rId16"/>
    <p:sldId id="407" r:id="rId17"/>
    <p:sldId id="418" r:id="rId18"/>
    <p:sldId id="417" r:id="rId19"/>
    <p:sldId id="364" r:id="rId20"/>
  </p:sldIdLst>
  <p:sldSz cx="9144000" cy="6858000" type="screen4x3"/>
  <p:notesSz cx="6797675" cy="9926638"/>
  <p:custDataLst>
    <p:tags r:id="rId22"/>
  </p:custData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3B3B"/>
    <a:srgbClr val="20758E"/>
    <a:srgbClr val="703841"/>
    <a:srgbClr val="5129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1813" autoAdjust="0"/>
  </p:normalViewPr>
  <p:slideViewPr>
    <p:cSldViewPr>
      <p:cViewPr>
        <p:scale>
          <a:sx n="108" d="100"/>
          <a:sy n="108" d="100"/>
        </p:scale>
        <p:origin x="-1704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Rutherford\cefic\Dept\RESEARCH%20AND%20INNOVATION\A.SPIRE\Admin\Membership\By%20sector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Rutherford\cefic\Dept\RESEARCH%20AND%20INNOVATION\A.SPIRE\Admin\Membership\!2015%20By%20sector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200"/>
              <a:t>Membership by countries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7.7784911060040374E-2"/>
          <c:y val="0.12257463561735635"/>
          <c:w val="0.91020274054570505"/>
          <c:h val="0.55511811023622049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7616128"/>
        <c:axId val="107617664"/>
      </c:barChart>
      <c:catAx>
        <c:axId val="107616128"/>
        <c:scaling>
          <c:orientation val="minMax"/>
        </c:scaling>
        <c:delete val="0"/>
        <c:axPos val="b"/>
        <c:majorTickMark val="out"/>
        <c:minorTickMark val="none"/>
        <c:tickLblPos val="nextTo"/>
        <c:crossAx val="107617664"/>
        <c:crosses val="autoZero"/>
        <c:auto val="1"/>
        <c:lblAlgn val="ctr"/>
        <c:lblOffset val="100"/>
        <c:noMultiLvlLbl val="0"/>
      </c:catAx>
      <c:valAx>
        <c:axId val="10761766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076161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A.SPIRE membership by countries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'countries table'!$B$1</c:f>
              <c:strCache>
                <c:ptCount val="1"/>
                <c:pt idx="0">
                  <c:v>Number of members</c:v>
                </c:pt>
              </c:strCache>
            </c:strRef>
          </c:tx>
          <c:invertIfNegative val="0"/>
          <c:dPt>
            <c:idx val="0"/>
            <c:invertIfNegative val="0"/>
            <c:bubble3D val="0"/>
          </c:dPt>
          <c:cat>
            <c:strRef>
              <c:f>'countries table'!$A$2:$A$21</c:f>
              <c:strCache>
                <c:ptCount val="20"/>
                <c:pt idx="0">
                  <c:v>Germany</c:v>
                </c:pt>
                <c:pt idx="1">
                  <c:v>Belgium</c:v>
                </c:pt>
                <c:pt idx="2">
                  <c:v>Spain</c:v>
                </c:pt>
                <c:pt idx="3">
                  <c:v>Netherlands</c:v>
                </c:pt>
                <c:pt idx="4">
                  <c:v>France</c:v>
                </c:pt>
                <c:pt idx="5">
                  <c:v>United Kingdom</c:v>
                </c:pt>
                <c:pt idx="6">
                  <c:v>Sweden</c:v>
                </c:pt>
                <c:pt idx="7">
                  <c:v>Italy</c:v>
                </c:pt>
                <c:pt idx="8">
                  <c:v>Norway</c:v>
                </c:pt>
                <c:pt idx="9">
                  <c:v>Greece</c:v>
                </c:pt>
                <c:pt idx="10">
                  <c:v>Switzerland</c:v>
                </c:pt>
                <c:pt idx="11">
                  <c:v>Finland</c:v>
                </c:pt>
                <c:pt idx="12">
                  <c:v>Ireland</c:v>
                </c:pt>
                <c:pt idx="13">
                  <c:v>Luxembourg</c:v>
                </c:pt>
                <c:pt idx="14">
                  <c:v>Austria</c:v>
                </c:pt>
                <c:pt idx="15">
                  <c:v>Lithuania</c:v>
                </c:pt>
                <c:pt idx="16">
                  <c:v>Poland</c:v>
                </c:pt>
                <c:pt idx="17">
                  <c:v>Portugal</c:v>
                </c:pt>
                <c:pt idx="18">
                  <c:v>Slovenia</c:v>
                </c:pt>
                <c:pt idx="19">
                  <c:v>Denmark</c:v>
                </c:pt>
              </c:strCache>
            </c:strRef>
          </c:cat>
          <c:val>
            <c:numRef>
              <c:f>'countries table'!$B$2:$B$21</c:f>
              <c:numCache>
                <c:formatCode>General</c:formatCode>
                <c:ptCount val="20"/>
                <c:pt idx="0">
                  <c:v>19</c:v>
                </c:pt>
                <c:pt idx="1">
                  <c:v>16</c:v>
                </c:pt>
                <c:pt idx="2">
                  <c:v>15</c:v>
                </c:pt>
                <c:pt idx="3">
                  <c:v>13</c:v>
                </c:pt>
                <c:pt idx="4">
                  <c:v>13</c:v>
                </c:pt>
                <c:pt idx="5">
                  <c:v>9</c:v>
                </c:pt>
                <c:pt idx="6">
                  <c:v>8</c:v>
                </c:pt>
                <c:pt idx="7">
                  <c:v>7</c:v>
                </c:pt>
                <c:pt idx="8">
                  <c:v>5</c:v>
                </c:pt>
                <c:pt idx="9">
                  <c:v>5</c:v>
                </c:pt>
                <c:pt idx="10">
                  <c:v>4</c:v>
                </c:pt>
                <c:pt idx="11">
                  <c:v>3</c:v>
                </c:pt>
                <c:pt idx="12">
                  <c:v>2</c:v>
                </c:pt>
                <c:pt idx="13">
                  <c:v>2</c:v>
                </c:pt>
                <c:pt idx="14">
                  <c:v>2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0210048"/>
        <c:axId val="109687552"/>
      </c:barChart>
      <c:catAx>
        <c:axId val="110210048"/>
        <c:scaling>
          <c:orientation val="minMax"/>
        </c:scaling>
        <c:delete val="0"/>
        <c:axPos val="b"/>
        <c:majorTickMark val="out"/>
        <c:minorTickMark val="none"/>
        <c:tickLblPos val="nextTo"/>
        <c:crossAx val="109687552"/>
        <c:crosses val="autoZero"/>
        <c:auto val="1"/>
        <c:lblAlgn val="ctr"/>
        <c:lblOffset val="100"/>
        <c:noMultiLvlLbl val="0"/>
      </c:catAx>
      <c:valAx>
        <c:axId val="1096875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02100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DD61C3-1366-4042-8042-FB3578E602D4}" type="datetimeFigureOut">
              <a:rPr lang="fr-BE" smtClean="0"/>
              <a:t>28/04/2015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CA3EDA-0E73-4193-8691-8812B2BEF2D0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503055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4887575" y="-12806363"/>
            <a:ext cx="18080038" cy="13560426"/>
          </a:xfrm>
        </p:spPr>
      </p:sp>
      <p:sp>
        <p:nvSpPr>
          <p:cNvPr id="19459" name="Notizenplatzhalter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9460" name="Foliennummernplatzhalt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53590" y="9430306"/>
            <a:ext cx="2944085" cy="496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7567F574-7519-4FB5-B284-A42D2C083F73}" type="slidenum">
              <a:rPr lang="fr-FR" altLang="fr-FR">
                <a:solidFill>
                  <a:srgbClr val="000000"/>
                </a:solidFill>
              </a:rPr>
              <a:pPr/>
              <a:t>7</a:t>
            </a:fld>
            <a:endParaRPr lang="fr-FR" altLang="fr-FR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3C7BE-BB37-407E-BD37-FF9B14A571DF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318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3C7BE-BB37-407E-BD37-FF9B14A571DF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767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Folienbildplatzhalt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9458" name="Notizenplatzhalt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9459" name="Foliennummernplatzhalter 3"/>
          <p:cNvSpPr>
            <a:spLocks noGrp="1"/>
          </p:cNvSpPr>
          <p:nvPr>
            <p:ph type="sldNum" sz="quarter" idx="5"/>
          </p:nvPr>
        </p:nvSpPr>
        <p:spPr>
          <a:xfrm>
            <a:off x="3853126" y="9430386"/>
            <a:ext cx="2944549" cy="496253"/>
          </a:xfrm>
          <a:noFill/>
        </p:spPr>
        <p:txBody>
          <a:bodyPr/>
          <a:lstStyle/>
          <a:p>
            <a:fld id="{714FE74F-C009-44C7-9A85-168BBB14A9BE}" type="slidenum">
              <a:rPr lang="fr-FR" altLang="fr-FR" smtClean="0">
                <a:solidFill>
                  <a:srgbClr val="000000"/>
                </a:solidFill>
              </a:rPr>
              <a:pPr/>
              <a:t>12</a:t>
            </a:fld>
            <a:endParaRPr lang="fr-FR" altLang="fr-FR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Folienbildplatzhalt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9458" name="Notizenplatzhalt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9459" name="Foliennummernplatzhalter 3"/>
          <p:cNvSpPr>
            <a:spLocks noGrp="1"/>
          </p:cNvSpPr>
          <p:nvPr>
            <p:ph type="sldNum" sz="quarter" idx="5"/>
          </p:nvPr>
        </p:nvSpPr>
        <p:spPr>
          <a:xfrm>
            <a:off x="3853126" y="9430386"/>
            <a:ext cx="2944549" cy="496253"/>
          </a:xfrm>
          <a:noFill/>
        </p:spPr>
        <p:txBody>
          <a:bodyPr/>
          <a:lstStyle/>
          <a:p>
            <a:fld id="{714FE74F-C009-44C7-9A85-168BBB14A9BE}" type="slidenum">
              <a:rPr lang="fr-FR" altLang="fr-FR" smtClean="0">
                <a:solidFill>
                  <a:srgbClr val="000000"/>
                </a:solidFill>
              </a:rPr>
              <a:pPr/>
              <a:t>13</a:t>
            </a:fld>
            <a:endParaRPr lang="fr-FR" altLang="fr-FR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Folienbildplatzhalt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9458" name="Notizenplatzhalt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9459" name="Foliennummernplatzhalter 3"/>
          <p:cNvSpPr>
            <a:spLocks noGrp="1"/>
          </p:cNvSpPr>
          <p:nvPr>
            <p:ph type="sldNum" sz="quarter" idx="5"/>
          </p:nvPr>
        </p:nvSpPr>
        <p:spPr>
          <a:xfrm>
            <a:off x="3853126" y="9430386"/>
            <a:ext cx="2944549" cy="496253"/>
          </a:xfrm>
          <a:noFill/>
        </p:spPr>
        <p:txBody>
          <a:bodyPr/>
          <a:lstStyle/>
          <a:p>
            <a:fld id="{714FE74F-C009-44C7-9A85-168BBB14A9BE}" type="slidenum">
              <a:rPr lang="fr-FR" altLang="fr-FR" smtClean="0">
                <a:solidFill>
                  <a:srgbClr val="000000"/>
                </a:solidFill>
              </a:rPr>
              <a:pPr/>
              <a:t>14</a:t>
            </a:fld>
            <a:endParaRPr lang="fr-FR" altLang="fr-FR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A3EDA-0E73-4193-8691-8812B2BEF2D0}" type="slidenum">
              <a:rPr lang="fr-BE" smtClean="0">
                <a:solidFill>
                  <a:prstClr val="black"/>
                </a:solidFill>
              </a:rPr>
              <a:pPr/>
              <a:t>16</a:t>
            </a:fld>
            <a:endParaRPr lang="fr-B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2845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Folienbildplatzhalt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9458" name="Notizenplatzhalt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9459" name="Foliennummernplatzhalter 3"/>
          <p:cNvSpPr>
            <a:spLocks noGrp="1"/>
          </p:cNvSpPr>
          <p:nvPr>
            <p:ph type="sldNum" sz="quarter" idx="5"/>
          </p:nvPr>
        </p:nvSpPr>
        <p:spPr>
          <a:xfrm>
            <a:off x="3853126" y="9430389"/>
            <a:ext cx="2944549" cy="496253"/>
          </a:xfrm>
          <a:noFill/>
        </p:spPr>
        <p:txBody>
          <a:bodyPr/>
          <a:lstStyle/>
          <a:p>
            <a:fld id="{714FE74F-C009-44C7-9A85-168BBB14A9BE}" type="slidenum">
              <a:rPr lang="fr-FR" altLang="fr-FR" smtClean="0">
                <a:solidFill>
                  <a:srgbClr val="000000"/>
                </a:solidFill>
              </a:rPr>
              <a:pPr/>
              <a:t>17</a:t>
            </a:fld>
            <a:endParaRPr lang="fr-FR" altLang="fr-FR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over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srgbClr val="808080">
                <a:shade val="45000"/>
                <a:satMod val="135000"/>
              </a:srgbClr>
              <a:prstClr val="white"/>
            </a:duotone>
            <a:lum bright="40000"/>
          </a:blip>
          <a:srcRect/>
          <a:stretch>
            <a:fillRect/>
          </a:stretch>
        </p:blipFill>
        <p:spPr bwMode="auto">
          <a:xfrm rot="16200000">
            <a:off x="7074105" y="4544081"/>
            <a:ext cx="2636912" cy="1502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991" y="6021288"/>
            <a:ext cx="1086743" cy="59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1600" y="4150801"/>
            <a:ext cx="3676134" cy="574343"/>
          </a:xfrm>
        </p:spPr>
        <p:txBody>
          <a:bodyPr lIns="0" tIns="0" rIns="0" bIns="0" anchor="t">
            <a:normAutofit/>
          </a:bodyPr>
          <a:lstStyle>
            <a:lvl1pPr algn="l">
              <a:defRPr sz="1800" b="1" cap="all">
                <a:solidFill>
                  <a:srgbClr val="20758E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fr-B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1600" y="5040000"/>
            <a:ext cx="3676134" cy="648072"/>
          </a:xfrm>
        </p:spPr>
        <p:txBody>
          <a:bodyPr lIns="0" tIns="0" rIns="0" bIns="0" anchor="t" anchorCtr="0">
            <a:normAutofit/>
          </a:bodyPr>
          <a:lstStyle>
            <a:lvl1pPr marL="0" indent="0">
              <a:buNone/>
              <a:defRPr sz="11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6519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r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BB59-D761-48B6-BDAD-8F650DE41F8A}" type="datetime1">
              <a:rPr lang="fr-BE" smtClean="0"/>
              <a:t>28/04/2015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5294C-5904-474C-9D62-634D2A688032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45315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626EF-86F2-4D6C-89C3-724EBD8791D9}" type="datetime1">
              <a:rPr lang="fr-BE" smtClean="0"/>
              <a:t>28/04/2015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5294C-5904-474C-9D62-634D2A688032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1211431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09FB1-C9CD-4B42-9451-EEC271C1A210}" type="datetime1">
              <a:rPr lang="fr-BE" smtClean="0"/>
              <a:t>28/04/2015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5294C-5904-474C-9D62-634D2A688032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078190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over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srgbClr val="808080">
                <a:shade val="45000"/>
                <a:satMod val="135000"/>
              </a:srgbClr>
              <a:prstClr val="white"/>
            </a:duotone>
            <a:lum bright="40000"/>
          </a:blip>
          <a:srcRect/>
          <a:stretch>
            <a:fillRect/>
          </a:stretch>
        </p:blipFill>
        <p:spPr bwMode="auto">
          <a:xfrm rot="16200000">
            <a:off x="7074105" y="4544081"/>
            <a:ext cx="2636912" cy="1502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991" y="6021288"/>
            <a:ext cx="1086743" cy="59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1600" y="4150801"/>
            <a:ext cx="3676134" cy="574343"/>
          </a:xfrm>
        </p:spPr>
        <p:txBody>
          <a:bodyPr lIns="0" tIns="0" rIns="0" bIns="0" anchor="t">
            <a:normAutofit/>
          </a:bodyPr>
          <a:lstStyle>
            <a:lvl1pPr algn="l">
              <a:defRPr sz="1800" b="1" cap="all">
                <a:solidFill>
                  <a:srgbClr val="20758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B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1600" y="5040000"/>
            <a:ext cx="3676134" cy="648072"/>
          </a:xfrm>
        </p:spPr>
        <p:txBody>
          <a:bodyPr lIns="0" tIns="0" rIns="0" bIns="0" anchor="t" anchorCtr="0">
            <a:normAutofit/>
          </a:bodyPr>
          <a:lstStyle>
            <a:lvl1pPr marL="0" indent="0">
              <a:buNone/>
              <a:defRPr sz="11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45597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rgbClr val="808080">
                <a:shade val="45000"/>
                <a:satMod val="135000"/>
              </a:srgbClr>
              <a:prstClr val="white"/>
            </a:duotone>
            <a:lum bright="40000"/>
          </a:blip>
          <a:srcRect/>
          <a:stretch>
            <a:fillRect/>
          </a:stretch>
        </p:blipFill>
        <p:spPr bwMode="auto">
          <a:xfrm rot="16200000">
            <a:off x="4284435" y="1947635"/>
            <a:ext cx="6206948" cy="3537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rgbClr val="808080">
                <a:shade val="45000"/>
                <a:satMod val="135000"/>
              </a:srgbClr>
              <a:prstClr val="white"/>
            </a:duotone>
            <a:lum bright="40000"/>
          </a:blip>
          <a:srcRect/>
          <a:stretch>
            <a:fillRect/>
          </a:stretch>
        </p:blipFill>
        <p:spPr bwMode="auto">
          <a:xfrm rot="16200000">
            <a:off x="4271735" y="1985735"/>
            <a:ext cx="6206948" cy="3537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15616" y="980728"/>
            <a:ext cx="7571184" cy="868958"/>
          </a:xfrm>
        </p:spPr>
        <p:txBody>
          <a:bodyPr/>
          <a:lstStyle>
            <a:lvl1pPr algn="l"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TITLE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2348881"/>
            <a:ext cx="7571184" cy="3456384"/>
          </a:xfrm>
        </p:spPr>
        <p:txBody>
          <a:bodyPr/>
          <a:lstStyle>
            <a:lvl1pPr marL="342900" indent="-342900"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592" y="6309320"/>
            <a:ext cx="2133600" cy="365125"/>
          </a:xfrm>
        </p:spPr>
        <p:txBody>
          <a:bodyPr/>
          <a:lstStyle/>
          <a:p>
            <a:fld id="{7496C5B1-AE8F-49AD-8FDD-F458918A1485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28/04/2015</a:t>
            </a:fld>
            <a:endParaRPr lang="fr-BE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200" cy="688635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6453336"/>
            <a:ext cx="2376264" cy="234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135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rgbClr val="808080">
                <a:shade val="45000"/>
                <a:satMod val="135000"/>
              </a:srgbClr>
              <a:prstClr val="white"/>
            </a:duotone>
            <a:lum bright="40000"/>
          </a:blip>
          <a:srcRect/>
          <a:stretch>
            <a:fillRect/>
          </a:stretch>
        </p:blipFill>
        <p:spPr bwMode="auto">
          <a:xfrm rot="16200000">
            <a:off x="4271735" y="1985735"/>
            <a:ext cx="6206948" cy="3537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15616" y="980728"/>
            <a:ext cx="7571184" cy="868958"/>
          </a:xfrm>
        </p:spPr>
        <p:txBody>
          <a:bodyPr/>
          <a:lstStyle>
            <a:lvl1pPr algn="l"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TITLE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2348881"/>
            <a:ext cx="7571184" cy="3456384"/>
          </a:xfrm>
        </p:spPr>
        <p:txBody>
          <a:bodyPr/>
          <a:lstStyle>
            <a:lvl1pPr marL="514350" indent="-51435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971550" indent="-51435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 marL="1371600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 marL="1828800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 marL="2286000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592" y="6309320"/>
            <a:ext cx="2133600" cy="365125"/>
          </a:xfrm>
        </p:spPr>
        <p:txBody>
          <a:bodyPr/>
          <a:lstStyle/>
          <a:p>
            <a:fld id="{F9349C22-7438-4DDA-81C7-70DD11932B55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28/04/2015</a:t>
            </a:fld>
            <a:endParaRPr lang="fr-B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90528" y="6412904"/>
            <a:ext cx="405408" cy="365125"/>
          </a:xfrm>
        </p:spPr>
        <p:txBody>
          <a:bodyPr/>
          <a:lstStyle>
            <a:lvl1pPr>
              <a:defRPr sz="1400" b="1">
                <a:solidFill>
                  <a:srgbClr val="51293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E25294C-5904-474C-9D62-634D2A688032}" type="slidenum">
              <a:rPr lang="fr-BE" smtClean="0"/>
              <a:pPr/>
              <a:t>‹#›</a:t>
            </a:fld>
            <a:endParaRPr lang="fr-BE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200" cy="6886352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6453336"/>
            <a:ext cx="3563888" cy="288032"/>
          </a:xfrm>
          <a:prstGeom prst="rect">
            <a:avLst/>
          </a:prstGeom>
          <a:solidFill>
            <a:srgbClr val="5129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rgbClr val="C0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6453336"/>
            <a:ext cx="2376264" cy="23428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149648" y="6474365"/>
            <a:ext cx="24482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200" b="1" dirty="0">
                <a:solidFill>
                  <a:prstClr val="white"/>
                </a:solidFill>
                <a:cs typeface="Arial" pitchFamily="34" charset="0"/>
              </a:rPr>
              <a:t>WWW.SPIRE2030.EU</a:t>
            </a:r>
          </a:p>
        </p:txBody>
      </p:sp>
    </p:spTree>
    <p:extLst>
      <p:ext uri="{BB962C8B-B14F-4D97-AF65-F5344CB8AC3E}">
        <p14:creationId xmlns:p14="http://schemas.microsoft.com/office/powerpoint/2010/main" val="4287003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B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79359-8DD7-473C-8C6D-372F9E19077E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28/04/2015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5294C-5904-474C-9D62-634D2A688032}" type="slidenum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r-B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2963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C104B-9E7C-46FB-88CA-B093D69D69AC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28/04/2015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5294C-5904-474C-9D62-634D2A688032}" type="slidenum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346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215E6-A309-492D-B15B-3324CEE17D66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28/04/2015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5294C-5904-474C-9D62-634D2A688032}" type="slidenum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6678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4DF7B-8E0E-41B9-979E-DEC48238023B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28/04/2015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5294C-5904-474C-9D62-634D2A688032}" type="slidenum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145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15616" y="980728"/>
            <a:ext cx="7571184" cy="868958"/>
          </a:xfrm>
        </p:spPr>
        <p:txBody>
          <a:bodyPr/>
          <a:lstStyle>
            <a:lvl1pPr algn="l"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TITLE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2348881"/>
            <a:ext cx="7571184" cy="3456384"/>
          </a:xfrm>
        </p:spPr>
        <p:txBody>
          <a:bodyPr/>
          <a:lstStyle>
            <a:lvl1pPr marL="342900" indent="-342900"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200" cy="6886352"/>
          </a:xfrm>
          <a:prstGeom prst="rect">
            <a:avLst/>
          </a:prstGeom>
        </p:spPr>
      </p:pic>
      <p:pic>
        <p:nvPicPr>
          <p:cNvPr id="5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6453336"/>
            <a:ext cx="2376264" cy="234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3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8EFAC-0291-49B5-A0EB-E8616AA7BFA7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28/04/2015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5294C-5904-474C-9D62-634D2A688032}" type="slidenum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7144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C7334-A121-412D-B992-800B5C44DB0F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28/04/2015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5294C-5904-474C-9D62-634D2A688032}" type="slidenum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9617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r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BB59-D761-48B6-BDAD-8F650DE41F8A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28/04/2015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5294C-5904-474C-9D62-634D2A688032}" type="slidenum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7450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626EF-86F2-4D6C-89C3-724EBD8791D9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28/04/2015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5294C-5904-474C-9D62-634D2A688032}" type="slidenum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987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09FB1-C9CD-4B42-9451-EEC271C1A210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28/04/2015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5294C-5904-474C-9D62-634D2A688032}" type="slidenum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120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rgbClr val="808080">
                <a:shade val="45000"/>
                <a:satMod val="135000"/>
              </a:srgbClr>
              <a:prstClr val="white"/>
            </a:duotone>
            <a:lum bright="40000"/>
          </a:blip>
          <a:srcRect/>
          <a:stretch>
            <a:fillRect/>
          </a:stretch>
        </p:blipFill>
        <p:spPr bwMode="auto">
          <a:xfrm rot="16200000">
            <a:off x="4271735" y="1985735"/>
            <a:ext cx="6206948" cy="3537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15616" y="980728"/>
            <a:ext cx="7571184" cy="868958"/>
          </a:xfrm>
        </p:spPr>
        <p:txBody>
          <a:bodyPr/>
          <a:lstStyle>
            <a:lvl1pPr algn="l"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TITLE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2348881"/>
            <a:ext cx="7571184" cy="3456384"/>
          </a:xfrm>
        </p:spPr>
        <p:txBody>
          <a:bodyPr/>
          <a:lstStyle>
            <a:lvl1pPr marL="514350" indent="-51435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971550" indent="-51435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 marL="1371600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 marL="1828800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 marL="2286000" indent="-45720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592" y="6309320"/>
            <a:ext cx="2133600" cy="365125"/>
          </a:xfrm>
        </p:spPr>
        <p:txBody>
          <a:bodyPr/>
          <a:lstStyle/>
          <a:p>
            <a:fld id="{F9349C22-7438-4DDA-81C7-70DD11932B55}" type="datetime1">
              <a:rPr lang="fr-BE" smtClean="0"/>
              <a:t>28/04/2015</a:t>
            </a:fld>
            <a:endParaRPr lang="fr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90528" y="6412904"/>
            <a:ext cx="405408" cy="365125"/>
          </a:xfrm>
        </p:spPr>
        <p:txBody>
          <a:bodyPr/>
          <a:lstStyle>
            <a:lvl1pPr>
              <a:defRPr sz="1400" b="1">
                <a:solidFill>
                  <a:srgbClr val="51293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E25294C-5904-474C-9D62-634D2A688032}" type="slidenum">
              <a:rPr lang="fr-BE" smtClean="0"/>
              <a:pPr/>
              <a:t>‹#›</a:t>
            </a:fld>
            <a:endParaRPr lang="fr-BE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200" cy="688635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6453336"/>
            <a:ext cx="2376264" cy="23428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149648" y="6474365"/>
            <a:ext cx="24482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WWW.SPIRE2030.EU</a:t>
            </a:r>
            <a:endParaRPr lang="fr-BE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3093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B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79359-8DD7-473C-8C6D-372F9E19077E}" type="datetime1">
              <a:rPr lang="fr-BE" smtClean="0"/>
              <a:t>28/04/2015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5294C-5904-474C-9D62-634D2A688032}" type="slidenum">
              <a:rPr lang="fr-BE" smtClean="0"/>
              <a:t>‹#›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565742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C104B-9E7C-46FB-88CA-B093D69D69AC}" type="datetime1">
              <a:rPr lang="fr-BE" smtClean="0"/>
              <a:t>28/04/2015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5294C-5904-474C-9D62-634D2A688032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9492889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215E6-A309-492D-B15B-3324CEE17D66}" type="datetime1">
              <a:rPr lang="fr-BE" smtClean="0"/>
              <a:t>28/04/2015</a:t>
            </a:fld>
            <a:endParaRPr lang="fr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5294C-5904-474C-9D62-634D2A688032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78295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4DF7B-8E0E-41B9-979E-DEC48238023B}" type="datetime1">
              <a:rPr lang="fr-BE" smtClean="0"/>
              <a:t>28/04/2015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5294C-5904-474C-9D62-634D2A688032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658911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8EFAC-0291-49B5-A0EB-E8616AA7BFA7}" type="datetime1">
              <a:rPr lang="fr-BE" smtClean="0"/>
              <a:t>28/04/2015</a:t>
            </a:fld>
            <a:endParaRPr lang="fr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5294C-5904-474C-9D62-634D2A688032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987698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C7334-A121-412D-B992-800B5C44DB0F}" type="datetime1">
              <a:rPr lang="fr-BE" smtClean="0"/>
              <a:t>28/04/2015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5294C-5904-474C-9D62-634D2A688032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431835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14.xml"/><Relationship Id="rId16" Type="http://schemas.openxmlformats.org/officeDocument/2006/relationships/oleObject" Target="../embeddings/oleObject2.bin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vmlDrawing" Target="../drawings/vmlDrawing2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/>
          <p:cNvGraphicFramePr>
            <a:graphicFrameLocks noChangeAspect="1"/>
          </p:cNvGraphicFramePr>
          <p:nvPr userDrawn="1"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3784338486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think-cell Folie" r:id="rId16" imgW="270" imgH="270" progId="TCLayout.ActiveDocument.1">
                  <p:embed/>
                </p:oleObj>
              </mc:Choice>
              <mc:Fallback>
                <p:oleObj name="think-cell Folie" r:id="rId16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36665-39AA-4C4A-AE9A-B1D8EDB96D4A}" type="datetime1">
              <a:rPr lang="fr-BE" smtClean="0"/>
              <a:t>28/04/2015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5294C-5904-474C-9D62-634D2A688032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664980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/>
          <p:cNvGraphicFramePr>
            <a:graphicFrameLocks noChangeAspect="1"/>
          </p:cNvGraphicFramePr>
          <p:nvPr userDrawn="1"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94762241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think-cell Folie" r:id="rId16" imgW="270" imgH="270" progId="TCLayout.ActiveDocument.1">
                  <p:embed/>
                </p:oleObj>
              </mc:Choice>
              <mc:Fallback>
                <p:oleObj name="think-cell Folie" r:id="rId16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36665-39AA-4C4A-AE9A-B1D8EDB96D4A}" type="datetime1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28/04/2015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5294C-5904-474C-9D62-634D2A688032}" type="slidenum">
              <a:rPr lang="fr-B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r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680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jpeg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5.bin"/><Relationship Id="rId4" Type="http://schemas.openxmlformats.org/officeDocument/2006/relationships/notesSlide" Target="../notesSlides/notesSlid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26" Type="http://schemas.openxmlformats.org/officeDocument/2006/relationships/image" Target="../media/image45.jpeg"/><Relationship Id="rId21" Type="http://schemas.openxmlformats.org/officeDocument/2006/relationships/image" Target="../media/image40.jpeg"/><Relationship Id="rId42" Type="http://schemas.openxmlformats.org/officeDocument/2006/relationships/image" Target="../media/image61.jpeg"/><Relationship Id="rId47" Type="http://schemas.openxmlformats.org/officeDocument/2006/relationships/image" Target="../media/image66.jpeg"/><Relationship Id="rId63" Type="http://schemas.openxmlformats.org/officeDocument/2006/relationships/image" Target="../media/image82.jpeg"/><Relationship Id="rId68" Type="http://schemas.openxmlformats.org/officeDocument/2006/relationships/image" Target="../media/image87.jpeg"/><Relationship Id="rId84" Type="http://schemas.openxmlformats.org/officeDocument/2006/relationships/image" Target="../media/image103.jpeg"/><Relationship Id="rId89" Type="http://schemas.openxmlformats.org/officeDocument/2006/relationships/image" Target="../media/image108.jpe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35.jpeg"/><Relationship Id="rId29" Type="http://schemas.openxmlformats.org/officeDocument/2006/relationships/image" Target="../media/image48.jpeg"/><Relationship Id="rId107" Type="http://schemas.openxmlformats.org/officeDocument/2006/relationships/image" Target="../media/image126.png"/><Relationship Id="rId11" Type="http://schemas.openxmlformats.org/officeDocument/2006/relationships/image" Target="../media/image30.jpeg"/><Relationship Id="rId24" Type="http://schemas.openxmlformats.org/officeDocument/2006/relationships/image" Target="../media/image43.jpeg"/><Relationship Id="rId32" Type="http://schemas.openxmlformats.org/officeDocument/2006/relationships/image" Target="../media/image51.jpeg"/><Relationship Id="rId37" Type="http://schemas.openxmlformats.org/officeDocument/2006/relationships/image" Target="../media/image56.gif"/><Relationship Id="rId40" Type="http://schemas.openxmlformats.org/officeDocument/2006/relationships/image" Target="../media/image59.jpeg"/><Relationship Id="rId45" Type="http://schemas.openxmlformats.org/officeDocument/2006/relationships/image" Target="../media/image64.jpeg"/><Relationship Id="rId53" Type="http://schemas.openxmlformats.org/officeDocument/2006/relationships/image" Target="../media/image72.jpeg"/><Relationship Id="rId58" Type="http://schemas.openxmlformats.org/officeDocument/2006/relationships/image" Target="../media/image77.jpeg"/><Relationship Id="rId66" Type="http://schemas.openxmlformats.org/officeDocument/2006/relationships/image" Target="../media/image85.jpeg"/><Relationship Id="rId74" Type="http://schemas.openxmlformats.org/officeDocument/2006/relationships/image" Target="../media/image93.png"/><Relationship Id="rId79" Type="http://schemas.openxmlformats.org/officeDocument/2006/relationships/image" Target="../media/image98.jpeg"/><Relationship Id="rId87" Type="http://schemas.openxmlformats.org/officeDocument/2006/relationships/image" Target="../media/image106.jpeg"/><Relationship Id="rId102" Type="http://schemas.openxmlformats.org/officeDocument/2006/relationships/image" Target="../media/image121.jpeg"/><Relationship Id="rId110" Type="http://schemas.openxmlformats.org/officeDocument/2006/relationships/image" Target="../media/image129.jpeg"/><Relationship Id="rId5" Type="http://schemas.openxmlformats.org/officeDocument/2006/relationships/image" Target="../media/image24.jpeg"/><Relationship Id="rId61" Type="http://schemas.openxmlformats.org/officeDocument/2006/relationships/image" Target="../media/image80.jpeg"/><Relationship Id="rId82" Type="http://schemas.openxmlformats.org/officeDocument/2006/relationships/image" Target="../media/image101.png"/><Relationship Id="rId90" Type="http://schemas.openxmlformats.org/officeDocument/2006/relationships/image" Target="../media/image109.jpeg"/><Relationship Id="rId95" Type="http://schemas.openxmlformats.org/officeDocument/2006/relationships/image" Target="../media/image114.jpeg"/><Relationship Id="rId19" Type="http://schemas.openxmlformats.org/officeDocument/2006/relationships/image" Target="../media/image38.png"/><Relationship Id="rId14" Type="http://schemas.openxmlformats.org/officeDocument/2006/relationships/image" Target="../media/image33.png"/><Relationship Id="rId22" Type="http://schemas.openxmlformats.org/officeDocument/2006/relationships/image" Target="../media/image41.jpeg"/><Relationship Id="rId27" Type="http://schemas.openxmlformats.org/officeDocument/2006/relationships/image" Target="../media/image46.jpeg"/><Relationship Id="rId30" Type="http://schemas.openxmlformats.org/officeDocument/2006/relationships/image" Target="../media/image49.jpeg"/><Relationship Id="rId35" Type="http://schemas.openxmlformats.org/officeDocument/2006/relationships/image" Target="../media/image54.jpeg"/><Relationship Id="rId43" Type="http://schemas.openxmlformats.org/officeDocument/2006/relationships/image" Target="../media/image62.png"/><Relationship Id="rId48" Type="http://schemas.openxmlformats.org/officeDocument/2006/relationships/image" Target="../media/image67.gif"/><Relationship Id="rId56" Type="http://schemas.openxmlformats.org/officeDocument/2006/relationships/image" Target="../media/image75.jpeg"/><Relationship Id="rId64" Type="http://schemas.openxmlformats.org/officeDocument/2006/relationships/image" Target="../media/image83.jpeg"/><Relationship Id="rId69" Type="http://schemas.openxmlformats.org/officeDocument/2006/relationships/image" Target="../media/image88.jpeg"/><Relationship Id="rId77" Type="http://schemas.openxmlformats.org/officeDocument/2006/relationships/image" Target="../media/image96.jpeg"/><Relationship Id="rId100" Type="http://schemas.openxmlformats.org/officeDocument/2006/relationships/image" Target="../media/image119.jpeg"/><Relationship Id="rId105" Type="http://schemas.openxmlformats.org/officeDocument/2006/relationships/image" Target="../media/image124.jpeg"/><Relationship Id="rId8" Type="http://schemas.openxmlformats.org/officeDocument/2006/relationships/image" Target="../media/image27.gif"/><Relationship Id="rId51" Type="http://schemas.openxmlformats.org/officeDocument/2006/relationships/image" Target="../media/image70.jpeg"/><Relationship Id="rId72" Type="http://schemas.openxmlformats.org/officeDocument/2006/relationships/image" Target="../media/image91.png"/><Relationship Id="rId80" Type="http://schemas.openxmlformats.org/officeDocument/2006/relationships/image" Target="../media/image99.jpeg"/><Relationship Id="rId85" Type="http://schemas.openxmlformats.org/officeDocument/2006/relationships/image" Target="../media/image104.jpeg"/><Relationship Id="rId93" Type="http://schemas.openxmlformats.org/officeDocument/2006/relationships/image" Target="../media/image112.gif"/><Relationship Id="rId98" Type="http://schemas.openxmlformats.org/officeDocument/2006/relationships/image" Target="../media/image117.png"/><Relationship Id="rId3" Type="http://schemas.openxmlformats.org/officeDocument/2006/relationships/image" Target="../media/image22.jpeg"/><Relationship Id="rId12" Type="http://schemas.openxmlformats.org/officeDocument/2006/relationships/image" Target="../media/image31.png"/><Relationship Id="rId17" Type="http://schemas.openxmlformats.org/officeDocument/2006/relationships/image" Target="../media/image36.png"/><Relationship Id="rId25" Type="http://schemas.openxmlformats.org/officeDocument/2006/relationships/image" Target="../media/image44.jpeg"/><Relationship Id="rId33" Type="http://schemas.openxmlformats.org/officeDocument/2006/relationships/image" Target="../media/image52.jpeg"/><Relationship Id="rId38" Type="http://schemas.openxmlformats.org/officeDocument/2006/relationships/image" Target="../media/image57.jpeg"/><Relationship Id="rId46" Type="http://schemas.openxmlformats.org/officeDocument/2006/relationships/image" Target="../media/image65.gif"/><Relationship Id="rId59" Type="http://schemas.openxmlformats.org/officeDocument/2006/relationships/image" Target="../media/image78.jpeg"/><Relationship Id="rId67" Type="http://schemas.openxmlformats.org/officeDocument/2006/relationships/image" Target="../media/image86.jpeg"/><Relationship Id="rId103" Type="http://schemas.openxmlformats.org/officeDocument/2006/relationships/image" Target="../media/image122.jpeg"/><Relationship Id="rId108" Type="http://schemas.openxmlformats.org/officeDocument/2006/relationships/image" Target="../media/image127.png"/><Relationship Id="rId20" Type="http://schemas.openxmlformats.org/officeDocument/2006/relationships/image" Target="../media/image39.gif"/><Relationship Id="rId41" Type="http://schemas.openxmlformats.org/officeDocument/2006/relationships/image" Target="../media/image60.jpeg"/><Relationship Id="rId54" Type="http://schemas.openxmlformats.org/officeDocument/2006/relationships/image" Target="../media/image73.jpeg"/><Relationship Id="rId62" Type="http://schemas.openxmlformats.org/officeDocument/2006/relationships/image" Target="../media/image81.jpeg"/><Relationship Id="rId70" Type="http://schemas.openxmlformats.org/officeDocument/2006/relationships/image" Target="../media/image89.png"/><Relationship Id="rId75" Type="http://schemas.openxmlformats.org/officeDocument/2006/relationships/image" Target="../media/image94.jpeg"/><Relationship Id="rId83" Type="http://schemas.openxmlformats.org/officeDocument/2006/relationships/image" Target="../media/image102.jpeg"/><Relationship Id="rId88" Type="http://schemas.openxmlformats.org/officeDocument/2006/relationships/image" Target="../media/image107.jpeg"/><Relationship Id="rId91" Type="http://schemas.openxmlformats.org/officeDocument/2006/relationships/image" Target="../media/image110.jpeg"/><Relationship Id="rId96" Type="http://schemas.openxmlformats.org/officeDocument/2006/relationships/image" Target="../media/image1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5" Type="http://schemas.openxmlformats.org/officeDocument/2006/relationships/image" Target="../media/image34.jpeg"/><Relationship Id="rId23" Type="http://schemas.openxmlformats.org/officeDocument/2006/relationships/image" Target="../media/image42.png"/><Relationship Id="rId28" Type="http://schemas.openxmlformats.org/officeDocument/2006/relationships/image" Target="../media/image47.gif"/><Relationship Id="rId36" Type="http://schemas.openxmlformats.org/officeDocument/2006/relationships/image" Target="../media/image55.jpeg"/><Relationship Id="rId49" Type="http://schemas.openxmlformats.org/officeDocument/2006/relationships/image" Target="../media/image68.png"/><Relationship Id="rId57" Type="http://schemas.openxmlformats.org/officeDocument/2006/relationships/image" Target="../media/image76.jpeg"/><Relationship Id="rId106" Type="http://schemas.openxmlformats.org/officeDocument/2006/relationships/image" Target="../media/image125.jpeg"/><Relationship Id="rId10" Type="http://schemas.openxmlformats.org/officeDocument/2006/relationships/image" Target="../media/image29.jpeg"/><Relationship Id="rId31" Type="http://schemas.openxmlformats.org/officeDocument/2006/relationships/image" Target="../media/image50.jpeg"/><Relationship Id="rId44" Type="http://schemas.openxmlformats.org/officeDocument/2006/relationships/image" Target="../media/image63.jpeg"/><Relationship Id="rId52" Type="http://schemas.openxmlformats.org/officeDocument/2006/relationships/image" Target="../media/image71.jpeg"/><Relationship Id="rId60" Type="http://schemas.openxmlformats.org/officeDocument/2006/relationships/image" Target="../media/image79.jpeg"/><Relationship Id="rId65" Type="http://schemas.openxmlformats.org/officeDocument/2006/relationships/image" Target="../media/image84.jpeg"/><Relationship Id="rId73" Type="http://schemas.openxmlformats.org/officeDocument/2006/relationships/image" Target="../media/image92.png"/><Relationship Id="rId78" Type="http://schemas.openxmlformats.org/officeDocument/2006/relationships/image" Target="../media/image97.jpeg"/><Relationship Id="rId81" Type="http://schemas.openxmlformats.org/officeDocument/2006/relationships/image" Target="../media/image100.png"/><Relationship Id="rId86" Type="http://schemas.openxmlformats.org/officeDocument/2006/relationships/image" Target="../media/image105.jpeg"/><Relationship Id="rId94" Type="http://schemas.openxmlformats.org/officeDocument/2006/relationships/image" Target="../media/image113.jpeg"/><Relationship Id="rId99" Type="http://schemas.openxmlformats.org/officeDocument/2006/relationships/image" Target="../media/image118.jpeg"/><Relationship Id="rId101" Type="http://schemas.openxmlformats.org/officeDocument/2006/relationships/image" Target="../media/image120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Relationship Id="rId13" Type="http://schemas.openxmlformats.org/officeDocument/2006/relationships/image" Target="../media/image32.png"/><Relationship Id="rId18" Type="http://schemas.openxmlformats.org/officeDocument/2006/relationships/image" Target="../media/image37.jpeg"/><Relationship Id="rId39" Type="http://schemas.openxmlformats.org/officeDocument/2006/relationships/image" Target="../media/image58.jpeg"/><Relationship Id="rId109" Type="http://schemas.openxmlformats.org/officeDocument/2006/relationships/image" Target="../media/image128.jpeg"/><Relationship Id="rId34" Type="http://schemas.openxmlformats.org/officeDocument/2006/relationships/image" Target="../media/image53.jpeg"/><Relationship Id="rId50" Type="http://schemas.openxmlformats.org/officeDocument/2006/relationships/image" Target="../media/image69.jpeg"/><Relationship Id="rId55" Type="http://schemas.openxmlformats.org/officeDocument/2006/relationships/image" Target="../media/image74.jpeg"/><Relationship Id="rId76" Type="http://schemas.openxmlformats.org/officeDocument/2006/relationships/image" Target="../media/image95.jpeg"/><Relationship Id="rId97" Type="http://schemas.openxmlformats.org/officeDocument/2006/relationships/image" Target="../media/image116.jpeg"/><Relationship Id="rId104" Type="http://schemas.openxmlformats.org/officeDocument/2006/relationships/image" Target="../media/image123.jpeg"/><Relationship Id="rId7" Type="http://schemas.openxmlformats.org/officeDocument/2006/relationships/image" Target="../media/image26.jpeg"/><Relationship Id="rId71" Type="http://schemas.openxmlformats.org/officeDocument/2006/relationships/image" Target="../media/image90.jpeg"/><Relationship Id="rId92" Type="http://schemas.openxmlformats.org/officeDocument/2006/relationships/image" Target="../media/image1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hyperlink" Target="http://www.youtube.com/watch?v=0evBMV_If6Y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pire2030.e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5148064" y="6021288"/>
            <a:ext cx="2636589" cy="951936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z="2000" dirty="0" smtClean="0">
                <a:solidFill>
                  <a:srgbClr val="703841"/>
                </a:solidFill>
              </a:rPr>
              <a:t>www.spire2030.eu</a:t>
            </a:r>
          </a:p>
        </p:txBody>
      </p:sp>
      <p:sp>
        <p:nvSpPr>
          <p:cNvPr id="4" name="TextBox 6"/>
          <p:cNvSpPr txBox="1"/>
          <p:nvPr/>
        </p:nvSpPr>
        <p:spPr>
          <a:xfrm>
            <a:off x="4254500" y="2996952"/>
            <a:ext cx="4752528" cy="2677656"/>
          </a:xfrm>
          <a:prstGeom prst="rect">
            <a:avLst/>
          </a:prstGeom>
          <a:solidFill>
            <a:schemeClr val="bg1"/>
          </a:solidFill>
          <a:ln>
            <a:solidFill>
              <a:srgbClr val="20758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3B3B3B"/>
                </a:solidFill>
                <a:latin typeface="+mj-lt"/>
              </a:rPr>
              <a:t>SPIRE PPP</a:t>
            </a:r>
          </a:p>
          <a:p>
            <a:pPr algn="ctr"/>
            <a:r>
              <a:rPr lang="en-US" sz="2000" b="1" dirty="0" smtClean="0">
                <a:solidFill>
                  <a:srgbClr val="3B3B3B"/>
                </a:solidFill>
                <a:latin typeface="+mj-lt"/>
              </a:rPr>
              <a:t>Sustainable </a:t>
            </a:r>
            <a:r>
              <a:rPr lang="en-US" sz="2000" b="1" dirty="0">
                <a:solidFill>
                  <a:srgbClr val="3B3B3B"/>
                </a:solidFill>
                <a:latin typeface="+mj-lt"/>
              </a:rPr>
              <a:t>P</a:t>
            </a:r>
            <a:r>
              <a:rPr lang="en-US" sz="2000" b="1" dirty="0" smtClean="0">
                <a:solidFill>
                  <a:srgbClr val="3B3B3B"/>
                </a:solidFill>
                <a:latin typeface="+mj-lt"/>
              </a:rPr>
              <a:t>rocess Industries</a:t>
            </a:r>
          </a:p>
          <a:p>
            <a:pPr algn="ctr"/>
            <a:r>
              <a:rPr lang="en-US" sz="2000" b="1" dirty="0">
                <a:solidFill>
                  <a:srgbClr val="3B3B3B"/>
                </a:solidFill>
                <a:latin typeface="+mj-lt"/>
              </a:rPr>
              <a:t>t</a:t>
            </a:r>
            <a:r>
              <a:rPr lang="en-US" sz="2000" b="1" dirty="0" smtClean="0">
                <a:solidFill>
                  <a:srgbClr val="3B3B3B"/>
                </a:solidFill>
                <a:latin typeface="+mj-lt"/>
              </a:rPr>
              <a:t>hrough Resource &amp; Energy Efficiency</a:t>
            </a:r>
          </a:p>
          <a:p>
            <a:pPr algn="ctr"/>
            <a:endParaRPr lang="en-US" sz="2000" b="1" dirty="0" smtClean="0">
              <a:solidFill>
                <a:srgbClr val="3B3B3B"/>
              </a:solidFill>
              <a:latin typeface="+mj-lt"/>
            </a:endParaRPr>
          </a:p>
          <a:p>
            <a:pPr algn="ctr"/>
            <a:endParaRPr lang="en-US" sz="2000" b="1" dirty="0">
              <a:solidFill>
                <a:srgbClr val="3B3B3B"/>
              </a:solidFill>
              <a:latin typeface="+mj-lt"/>
            </a:endParaRPr>
          </a:p>
          <a:p>
            <a:pPr algn="ctr"/>
            <a:r>
              <a:rPr lang="en-US" dirty="0" smtClean="0">
                <a:solidFill>
                  <a:srgbClr val="3B3B3B"/>
                </a:solidFill>
                <a:latin typeface="+mj-lt"/>
              </a:rPr>
              <a:t>Dr. Klaus H. Sommer</a:t>
            </a:r>
          </a:p>
          <a:p>
            <a:pPr algn="ctr"/>
            <a:r>
              <a:rPr lang="en-US" dirty="0" smtClean="0">
                <a:solidFill>
                  <a:srgbClr val="3B3B3B"/>
                </a:solidFill>
                <a:latin typeface="+mj-lt"/>
              </a:rPr>
              <a:t>President  A.SPIRE</a:t>
            </a:r>
          </a:p>
        </p:txBody>
      </p:sp>
    </p:spTree>
    <p:extLst>
      <p:ext uri="{BB962C8B-B14F-4D97-AF65-F5344CB8AC3E}">
        <p14:creationId xmlns:p14="http://schemas.microsoft.com/office/powerpoint/2010/main" val="40209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50211268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think-cell Folie" r:id="rId5" imgW="270" imgH="270" progId="TCLayout.ActiveDocument.1">
                  <p:embed/>
                </p:oleObj>
              </mc:Choice>
              <mc:Fallback>
                <p:oleObj name="think-cell Folie" r:id="rId5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1897360" y="44624"/>
            <a:ext cx="757118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GB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 panose="020F0502020204030204" pitchFamily="34" charset="0"/>
              </a:rPr>
              <a:t>Expected impacts</a:t>
            </a:r>
          </a:p>
        </p:txBody>
      </p:sp>
      <p:pic>
        <p:nvPicPr>
          <p:cNvPr id="6" name="Picture 3" descr="E:\spire\shutterstock_86875375-corrected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3" r="20371"/>
          <a:stretch/>
        </p:blipFill>
        <p:spPr bwMode="auto">
          <a:xfrm>
            <a:off x="-12948" y="0"/>
            <a:ext cx="3098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2699792" y="1700808"/>
            <a:ext cx="6372200" cy="2554545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3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just"/>
            <a:r>
              <a:rPr lang="en-GB" sz="1600" dirty="0" smtClean="0"/>
              <a:t>7 in Adaptable processes able to use different </a:t>
            </a:r>
            <a:r>
              <a:rPr lang="en-GB" sz="1600" dirty="0" err="1" smtClean="0"/>
              <a:t>feedstocks</a:t>
            </a:r>
            <a:endParaRPr lang="en-GB" sz="1600" dirty="0" smtClean="0"/>
          </a:p>
          <a:p>
            <a:pPr lvl="1" algn="just"/>
            <a:r>
              <a:rPr lang="en-GB" sz="1600" dirty="0" smtClean="0"/>
              <a:t>6 in Reduction and re-use of waste with ambition to close the loop</a:t>
            </a:r>
          </a:p>
          <a:p>
            <a:pPr lvl="1" algn="just"/>
            <a:r>
              <a:rPr lang="en-GB" sz="1600" dirty="0" smtClean="0"/>
              <a:t>9 in Innovative processes leading to CO</a:t>
            </a:r>
            <a:r>
              <a:rPr lang="en-GB" sz="1600" baseline="-25000" dirty="0" smtClean="0"/>
              <a:t>2</a:t>
            </a:r>
            <a:r>
              <a:rPr lang="en-GB" sz="1600" dirty="0" smtClean="0"/>
              <a:t> reduction </a:t>
            </a:r>
          </a:p>
          <a:p>
            <a:pPr lvl="1" algn="just"/>
            <a:r>
              <a:rPr lang="en-GB" sz="1600" dirty="0" smtClean="0"/>
              <a:t>8 in Green technologies to develop novel materials for new and existing markets </a:t>
            </a:r>
          </a:p>
          <a:p>
            <a:pPr lvl="1" algn="just"/>
            <a:r>
              <a:rPr lang="en-GB" sz="1600" dirty="0" smtClean="0"/>
              <a:t>6 in Industrial processes reducing water use</a:t>
            </a:r>
          </a:p>
          <a:p>
            <a:pPr lvl="1" algn="just"/>
            <a:r>
              <a:rPr lang="en-GB" sz="1600" dirty="0" smtClean="0"/>
              <a:t>4 using Technology uptake within/between sectors to enable industrial symbiosis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51312" y="908720"/>
            <a:ext cx="6058148" cy="674200"/>
          </a:xfrm>
          <a:solidFill>
            <a:schemeClr val="accent3">
              <a:lumMod val="20000"/>
              <a:lumOff val="80000"/>
            </a:schemeClr>
          </a:solidFill>
        </p:spPr>
        <p:txBody>
          <a:bodyPr wrap="square" tIns="90000" bIns="90000">
            <a:spAutoFit/>
          </a:bodyPr>
          <a:lstStyle/>
          <a:p>
            <a:pPr marL="184150" lvl="1" indent="0" algn="just">
              <a:buNone/>
            </a:pPr>
            <a:r>
              <a:rPr lang="en-GB" sz="1600" dirty="0" smtClean="0"/>
              <a:t>R+I to integrate and demonstrate at least 40 innovative systems and technologies: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31671" y="4663935"/>
            <a:ext cx="6372200" cy="1717393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3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just">
              <a:buFont typeface="Wingdings" pitchFamily="2" charset="2"/>
              <a:buChar char="ü"/>
            </a:pPr>
            <a:r>
              <a:rPr lang="en-GB" sz="1600" dirty="0" smtClean="0"/>
              <a:t>A reduction in fossil energy intensity of up to 30%</a:t>
            </a:r>
          </a:p>
          <a:p>
            <a:pPr lvl="1" algn="just"/>
            <a:r>
              <a:rPr lang="en-GB" sz="1600" dirty="0"/>
              <a:t>A reduction in non-renewable, primary raw material intensity of up to 20% </a:t>
            </a:r>
          </a:p>
          <a:p>
            <a:pPr lvl="1" algn="just"/>
            <a:r>
              <a:rPr lang="en-GB" sz="1600" dirty="0"/>
              <a:t>Efficiency improvement of CO2-equivalent footprints of up to 40%</a:t>
            </a:r>
          </a:p>
          <a:p>
            <a:pPr lvl="1" algn="just"/>
            <a:r>
              <a:rPr lang="en-GB" sz="1600" dirty="0"/>
              <a:t>10 new types of high-skilled jobs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951312" y="4293096"/>
            <a:ext cx="6058148" cy="674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wrap="square" lIns="91440" tIns="90000" rIns="91440" bIns="9000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3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0">
              <a:spcBef>
                <a:spcPts val="600"/>
              </a:spcBef>
              <a:buNone/>
            </a:pPr>
            <a:r>
              <a:rPr lang="en-GB" sz="1600" dirty="0" smtClean="0"/>
              <a:t>… and </a:t>
            </a:r>
            <a:r>
              <a:rPr lang="en-GB" sz="1600" dirty="0"/>
              <a:t>capable of achieving across all process industry sectors (by 2030):</a:t>
            </a:r>
          </a:p>
        </p:txBody>
      </p:sp>
      <p:sp>
        <p:nvSpPr>
          <p:cNvPr id="4" name="Rechteck 3"/>
          <p:cNvSpPr/>
          <p:nvPr/>
        </p:nvSpPr>
        <p:spPr>
          <a:xfrm>
            <a:off x="2951312" y="4255353"/>
            <a:ext cx="6120680" cy="2125975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72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48" y="1502430"/>
            <a:ext cx="8604448" cy="4918269"/>
          </a:xfrm>
        </p:spPr>
        <p:txBody>
          <a:bodyPr>
            <a:spAutoFit/>
          </a:bodyPr>
          <a:lstStyle/>
          <a:p>
            <a:pPr marL="1071563" lvl="2" indent="-174625">
              <a:lnSpc>
                <a:spcPct val="110000"/>
              </a:lnSpc>
              <a:buClr>
                <a:srgbClr val="3B3B3B"/>
              </a:buClr>
            </a:pPr>
            <a:r>
              <a:rPr lang="en-GB" sz="1600" dirty="0" smtClean="0"/>
              <a:t>New systems and technologies developed in the relevant sectors</a:t>
            </a:r>
          </a:p>
          <a:p>
            <a:pPr marL="1071563" lvl="2" indent="-174625">
              <a:lnSpc>
                <a:spcPct val="110000"/>
              </a:lnSpc>
              <a:buClr>
                <a:srgbClr val="3B3B3B"/>
              </a:buClr>
            </a:pPr>
            <a:r>
              <a:rPr lang="en-GB" sz="1600" dirty="0" smtClean="0"/>
              <a:t>Participation and benefits </a:t>
            </a:r>
            <a:r>
              <a:rPr lang="en-GB" sz="1600" dirty="0"/>
              <a:t>for </a:t>
            </a:r>
            <a:r>
              <a:rPr lang="en-GB" sz="1600" dirty="0" smtClean="0"/>
              <a:t>SMEs </a:t>
            </a:r>
          </a:p>
          <a:p>
            <a:pPr marL="1071563" lvl="2" indent="-174625">
              <a:lnSpc>
                <a:spcPct val="110000"/>
              </a:lnSpc>
              <a:buClr>
                <a:srgbClr val="3B3B3B"/>
              </a:buClr>
            </a:pPr>
            <a:r>
              <a:rPr lang="en-GB" sz="1600" dirty="0"/>
              <a:t>Contribution to the reduction of energy use and CO</a:t>
            </a:r>
            <a:r>
              <a:rPr lang="en-GB" sz="1600" baseline="-25000" dirty="0"/>
              <a:t>2 </a:t>
            </a:r>
            <a:r>
              <a:rPr lang="en-GB" sz="1600" dirty="0"/>
              <a:t>emissions</a:t>
            </a:r>
          </a:p>
          <a:p>
            <a:pPr marL="1071563" lvl="2" indent="-174625">
              <a:lnSpc>
                <a:spcPct val="110000"/>
              </a:lnSpc>
              <a:buClr>
                <a:srgbClr val="3B3B3B"/>
              </a:buClr>
            </a:pPr>
            <a:r>
              <a:rPr lang="en-GB" sz="1600" dirty="0" smtClean="0"/>
              <a:t>Contribution to the reduction of waste</a:t>
            </a:r>
          </a:p>
          <a:p>
            <a:pPr marL="1071563" lvl="2" indent="-174625">
              <a:lnSpc>
                <a:spcPct val="110000"/>
              </a:lnSpc>
              <a:buClr>
                <a:srgbClr val="3B3B3B"/>
              </a:buClr>
            </a:pPr>
            <a:r>
              <a:rPr lang="en-GB" sz="1600" dirty="0" smtClean="0"/>
              <a:t>Contribution to the reduction in the use of material resources</a:t>
            </a:r>
          </a:p>
          <a:p>
            <a:pPr marL="1071563" lvl="2" indent="-174625">
              <a:lnSpc>
                <a:spcPct val="110000"/>
              </a:lnSpc>
              <a:buClr>
                <a:srgbClr val="3B3B3B"/>
              </a:buClr>
            </a:pPr>
            <a:r>
              <a:rPr lang="en-GB" sz="1600" dirty="0" smtClean="0"/>
              <a:t>New high-skilled profiles and new curricula developed</a:t>
            </a:r>
          </a:p>
          <a:p>
            <a:pPr marL="1071563" lvl="2" indent="-174625">
              <a:lnSpc>
                <a:spcPct val="110000"/>
              </a:lnSpc>
              <a:buClr>
                <a:srgbClr val="3B3B3B"/>
              </a:buClr>
            </a:pPr>
            <a:r>
              <a:rPr lang="en-GB" sz="1600" dirty="0" smtClean="0"/>
              <a:t>Private investment mobilised in relation to the PPP activities</a:t>
            </a:r>
          </a:p>
          <a:p>
            <a:pPr marL="1071563" lvl="2" indent="-174625">
              <a:lnSpc>
                <a:spcPct val="110000"/>
              </a:lnSpc>
              <a:buClr>
                <a:srgbClr val="3B3B3B"/>
              </a:buClr>
            </a:pPr>
            <a:r>
              <a:rPr lang="fr-BE" sz="1600" dirty="0" smtClean="0"/>
              <a:t>Contributions to new standards</a:t>
            </a:r>
          </a:p>
          <a:p>
            <a:pPr marL="1071563" lvl="2" indent="-174625">
              <a:lnSpc>
                <a:spcPct val="110000"/>
              </a:lnSpc>
              <a:buClr>
                <a:srgbClr val="3B3B3B"/>
              </a:buClr>
            </a:pPr>
            <a:endParaRPr lang="en-GB" sz="1600" dirty="0" smtClean="0"/>
          </a:p>
          <a:p>
            <a:pPr marL="896938" lvl="2" indent="0">
              <a:lnSpc>
                <a:spcPct val="110000"/>
              </a:lnSpc>
              <a:buClr>
                <a:srgbClr val="3B3B3B"/>
              </a:buClr>
              <a:buNone/>
            </a:pPr>
            <a:endParaRPr lang="en-GB" sz="1600" dirty="0" smtClean="0"/>
          </a:p>
          <a:p>
            <a:pPr lvl="2" algn="just">
              <a:buClr>
                <a:srgbClr val="3B3B3B"/>
              </a:buClr>
              <a:buFont typeface="Wingdings" pitchFamily="2" charset="2"/>
              <a:buChar char="ü"/>
            </a:pPr>
            <a:endParaRPr lang="en-GB" sz="1600" dirty="0" smtClean="0"/>
          </a:p>
          <a:p>
            <a:pPr marL="1071563" lvl="2" indent="-174625">
              <a:lnSpc>
                <a:spcPct val="120000"/>
              </a:lnSpc>
              <a:buClr>
                <a:srgbClr val="3B3B3B"/>
              </a:buClr>
            </a:pPr>
            <a:r>
              <a:rPr lang="en-GB" sz="1600" dirty="0" smtClean="0"/>
              <a:t>Scale </a:t>
            </a:r>
            <a:r>
              <a:rPr lang="en-GB" sz="1600" dirty="0"/>
              <a:t>of </a:t>
            </a:r>
            <a:r>
              <a:rPr lang="en-GB" sz="1600" dirty="0" smtClean="0"/>
              <a:t>reduction in energy, material resources and waste </a:t>
            </a:r>
          </a:p>
          <a:p>
            <a:pPr marL="1071563" lvl="2" indent="-174625">
              <a:lnSpc>
                <a:spcPct val="120000"/>
              </a:lnSpc>
              <a:buClr>
                <a:srgbClr val="3B3B3B"/>
              </a:buClr>
            </a:pPr>
            <a:r>
              <a:rPr lang="en-GB" sz="1600" dirty="0" smtClean="0"/>
              <a:t>Project results taken-up for further investments (into higher TRLs)</a:t>
            </a:r>
          </a:p>
          <a:p>
            <a:pPr marL="1071563" lvl="2" indent="-174625">
              <a:lnSpc>
                <a:spcPct val="120000"/>
              </a:lnSpc>
              <a:buClr>
                <a:srgbClr val="3B3B3B"/>
              </a:buClr>
            </a:pPr>
            <a:r>
              <a:rPr lang="en-GB" sz="1600" dirty="0" smtClean="0"/>
              <a:t>Trainings for a higher quality workforce</a:t>
            </a:r>
          </a:p>
          <a:p>
            <a:pPr marL="1071563" lvl="2" indent="-174625">
              <a:lnSpc>
                <a:spcPct val="120000"/>
              </a:lnSpc>
              <a:buClr>
                <a:srgbClr val="3B3B3B"/>
              </a:buClr>
            </a:pPr>
            <a:r>
              <a:rPr lang="en-GB" sz="1600" dirty="0" smtClean="0"/>
              <a:t>Patents and </a:t>
            </a:r>
            <a:r>
              <a:rPr lang="en-GB" sz="1600" dirty="0"/>
              <a:t>a</a:t>
            </a:r>
            <a:r>
              <a:rPr lang="en-GB" sz="1600" dirty="0" smtClean="0"/>
              <a:t>ctivities leading to standardisation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331640" y="188640"/>
            <a:ext cx="757118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GB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 panose="020F0502020204030204" pitchFamily="34" charset="0"/>
              </a:rPr>
              <a:t>Core Key </a:t>
            </a:r>
            <a:r>
              <a:rPr lang="en-GB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 panose="020F0502020204030204" pitchFamily="34" charset="0"/>
              </a:rPr>
              <a:t>P</a:t>
            </a:r>
            <a:r>
              <a:rPr lang="en-GB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 panose="020F0502020204030204" pitchFamily="34" charset="0"/>
              </a:rPr>
              <a:t>erformance Indicators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02084" y="954019"/>
            <a:ext cx="6058148" cy="4895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wrap="square" lIns="91440" tIns="90000" rIns="91440" bIns="9000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3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4150" lvl="1" indent="0" algn="just">
              <a:buNone/>
            </a:pPr>
            <a:r>
              <a:rPr lang="en-GB" sz="2000" dirty="0"/>
              <a:t>At PPP implementation level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11560" y="4436245"/>
            <a:ext cx="6058148" cy="50492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wrap="square" lIns="91440" tIns="90000" rIns="91440" bIns="9000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3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4150" lvl="1" indent="0" algn="just">
              <a:buClr>
                <a:srgbClr val="3B3B3B"/>
              </a:buClr>
              <a:buNone/>
            </a:pPr>
            <a:r>
              <a:rPr lang="en-GB" sz="2000" dirty="0"/>
              <a:t>At project impact level</a:t>
            </a:r>
          </a:p>
        </p:txBody>
      </p:sp>
    </p:spTree>
    <p:extLst>
      <p:ext uri="{BB962C8B-B14F-4D97-AF65-F5344CB8AC3E}">
        <p14:creationId xmlns:p14="http://schemas.microsoft.com/office/powerpoint/2010/main" val="167979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34" b="5448"/>
          <a:stretch/>
        </p:blipFill>
        <p:spPr bwMode="auto">
          <a:xfrm>
            <a:off x="467544" y="1052736"/>
            <a:ext cx="8424936" cy="5040560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187624" y="100800"/>
            <a:ext cx="7056784" cy="9519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fr-FR"/>
            </a:defPPr>
            <a:lvl1pPr algn="ctr">
              <a:spcBef>
                <a:spcPct val="0"/>
              </a:spcBef>
              <a:buNone/>
              <a:defRPr sz="3600" b="1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2800" dirty="0"/>
              <a:t>Preliminary results SPIRE 2014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NMP </a:t>
            </a:r>
            <a:r>
              <a:rPr lang="en-US" sz="2800" dirty="0"/>
              <a:t>calls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7776148" y="2881589"/>
            <a:ext cx="121828" cy="2616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700" dirty="0" smtClean="0"/>
              <a:t>5</a:t>
            </a:r>
            <a:endParaRPr lang="en-US" sz="1700" dirty="0"/>
          </a:p>
        </p:txBody>
      </p:sp>
      <p:sp>
        <p:nvSpPr>
          <p:cNvPr id="7" name="Textfeld 6"/>
          <p:cNvSpPr txBox="1"/>
          <p:nvPr/>
        </p:nvSpPr>
        <p:spPr>
          <a:xfrm>
            <a:off x="7638979" y="5714413"/>
            <a:ext cx="243656" cy="261610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700" dirty="0" smtClean="0"/>
              <a:t>12</a:t>
            </a:r>
            <a:endParaRPr lang="en-US" sz="1700" dirty="0"/>
          </a:p>
        </p:txBody>
      </p:sp>
      <p:sp>
        <p:nvSpPr>
          <p:cNvPr id="8" name="Textfeld 7"/>
          <p:cNvSpPr txBox="1"/>
          <p:nvPr/>
        </p:nvSpPr>
        <p:spPr>
          <a:xfrm>
            <a:off x="2072097" y="6012577"/>
            <a:ext cx="2141933" cy="33855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3">
                    <a:lumMod val="50000"/>
                  </a:schemeClr>
                </a:solidFill>
              </a:rPr>
              <a:t>~ 18% success rate</a:t>
            </a:r>
            <a:endParaRPr lang="en-US" sz="16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030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547664" y="188640"/>
            <a:ext cx="6336704" cy="9519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fr-FR"/>
            </a:defPPr>
            <a:lvl1pPr algn="ctr">
              <a:spcBef>
                <a:spcPct val="0"/>
              </a:spcBef>
              <a:buNone/>
              <a:defRPr sz="2800" b="1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SPIRE 2014 awarded projects</a:t>
            </a:r>
          </a:p>
          <a:p>
            <a:r>
              <a:rPr lang="en-US" dirty="0"/>
              <a:t>(starting January 2015)</a:t>
            </a:r>
          </a:p>
        </p:txBody>
      </p:sp>
      <p:sp>
        <p:nvSpPr>
          <p:cNvPr id="6" name="Content Placeholder 50"/>
          <p:cNvSpPr txBox="1">
            <a:spLocks/>
          </p:cNvSpPr>
          <p:nvPr/>
        </p:nvSpPr>
        <p:spPr>
          <a:xfrm>
            <a:off x="683568" y="1484784"/>
            <a:ext cx="3384376" cy="3744416"/>
          </a:xfrm>
          <a:prstGeom prst="rect">
            <a:avLst/>
          </a:prstGeom>
        </p:spPr>
        <p:txBody>
          <a:bodyPr/>
          <a:lstStyle/>
          <a:p>
            <a:r>
              <a:rPr lang="en-US" sz="2400" b="1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SPIRE 1</a:t>
            </a:r>
            <a:endParaRPr lang="en-US" sz="2000" dirty="0" smtClean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RECOBA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000" dirty="0" err="1" smtClean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ProPAT</a:t>
            </a:r>
            <a:endParaRPr lang="en-US" sz="2000" dirty="0" smtClean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DISIRE</a:t>
            </a:r>
            <a:endParaRPr lang="en-US" sz="2000" dirty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CONSENS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000" dirty="0" err="1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iCspec</a:t>
            </a:r>
            <a:endParaRPr lang="en-US" sz="2000" dirty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  <a:p>
            <a:endParaRPr lang="en-US" sz="2400" b="1" dirty="0" smtClean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  <a:p>
            <a:r>
              <a:rPr lang="en-US" sz="2400" b="1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SPIRE 2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000" dirty="0" err="1" smtClean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SteamBIO</a:t>
            </a:r>
            <a:endParaRPr lang="en-US" sz="2000" dirty="0" smtClean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MethCO2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MOBILE FLIP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en-US" sz="2000" b="1" dirty="0" smtClean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  <a:p>
            <a:pPr eaLnBrk="0" hangingPunct="0">
              <a:lnSpc>
                <a:spcPts val="2400"/>
              </a:lnSpc>
              <a:spcBef>
                <a:spcPct val="20000"/>
              </a:spcBef>
              <a:defRPr/>
            </a:pPr>
            <a:endParaRPr lang="en-US" sz="1600" kern="0" dirty="0" smtClean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8" name="Content Placeholder 50"/>
          <p:cNvSpPr txBox="1">
            <a:spLocks/>
          </p:cNvSpPr>
          <p:nvPr/>
        </p:nvSpPr>
        <p:spPr>
          <a:xfrm>
            <a:off x="4932040" y="1484784"/>
            <a:ext cx="3384376" cy="5373142"/>
          </a:xfrm>
          <a:prstGeom prst="rect">
            <a:avLst/>
          </a:prstGeom>
        </p:spPr>
        <p:txBody>
          <a:bodyPr/>
          <a:lstStyle/>
          <a:p>
            <a:r>
              <a:rPr lang="en-US" sz="2400" b="1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SPIRE 3</a:t>
            </a:r>
            <a:endParaRPr lang="en-US" sz="2000" dirty="0" smtClean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PRODIAS</a:t>
            </a:r>
          </a:p>
          <a:p>
            <a:endParaRPr lang="en-US" sz="2400" b="1" dirty="0" smtClean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  <a:p>
            <a:endParaRPr lang="en-US" sz="2400" b="1" dirty="0" smtClean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  <a:p>
            <a:endParaRPr lang="en-US" sz="2400" b="1" dirty="0" smtClean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  <a:p>
            <a:endParaRPr lang="en-US" sz="2400" b="1" dirty="0" smtClean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  <a:p>
            <a:r>
              <a:rPr lang="en-US" sz="2400" b="1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SPIRE 4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STYLE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SAMT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MEASURE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en-US" sz="2000" b="1" dirty="0" smtClean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  <a:p>
            <a:pPr marL="0" lvl="1"/>
            <a:endParaRPr lang="en-US" sz="2400" b="1" dirty="0" smtClean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  <a:p>
            <a:pPr eaLnBrk="0" hangingPunct="0">
              <a:lnSpc>
                <a:spcPts val="2400"/>
              </a:lnSpc>
              <a:spcBef>
                <a:spcPct val="20000"/>
              </a:spcBef>
              <a:defRPr/>
            </a:pPr>
            <a:endParaRPr lang="en-US" sz="1600" kern="0" dirty="0" smtClean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  <a:p>
            <a:pPr marL="342900" indent="-342900" eaLnBrk="0" hangingPunct="0">
              <a:lnSpc>
                <a:spcPts val="2400"/>
              </a:lnSpc>
              <a:spcBef>
                <a:spcPct val="20000"/>
              </a:spcBef>
              <a:buFontTx/>
              <a:buChar char="•"/>
              <a:defRPr/>
            </a:pPr>
            <a:endParaRPr lang="en-US" sz="1600" kern="0" dirty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2123728" y="6367255"/>
            <a:ext cx="3999813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fr-FR"/>
            </a:defPPr>
            <a:lvl1pPr>
              <a:defRPr sz="1600"/>
            </a:lvl1pPr>
          </a:lstStyle>
          <a:p>
            <a:r>
              <a:rPr lang="en-US" sz="2000" b="1" dirty="0">
                <a:solidFill>
                  <a:schemeClr val="accent3">
                    <a:lumMod val="50000"/>
                  </a:schemeClr>
                </a:solidFill>
              </a:rPr>
              <a:t>Overall </a:t>
            </a:r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</a:rPr>
              <a:t>&gt;12 </a:t>
            </a:r>
            <a:r>
              <a:rPr lang="en-US" sz="2000" b="1" dirty="0">
                <a:solidFill>
                  <a:schemeClr val="accent3">
                    <a:lumMod val="50000"/>
                  </a:schemeClr>
                </a:solidFill>
              </a:rPr>
              <a:t>approved projects</a:t>
            </a:r>
          </a:p>
        </p:txBody>
      </p:sp>
      <p:sp>
        <p:nvSpPr>
          <p:cNvPr id="2" name="Rectangle 1"/>
          <p:cNvSpPr/>
          <p:nvPr/>
        </p:nvSpPr>
        <p:spPr>
          <a:xfrm>
            <a:off x="683568" y="5661248"/>
            <a:ext cx="54120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3138488" eaLnBrk="0" hangingPunct="0">
              <a:lnSpc>
                <a:spcPts val="2400"/>
              </a:lnSpc>
              <a:spcBef>
                <a:spcPct val="20000"/>
              </a:spcBef>
              <a:defRPr/>
            </a:pPr>
            <a:r>
              <a:rPr lang="en-US" sz="2000" kern="0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+ projects out of </a:t>
            </a:r>
            <a:r>
              <a:rPr 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EE18</a:t>
            </a:r>
            <a:r>
              <a:rPr lang="en-US" sz="2000" kern="0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, </a:t>
            </a:r>
            <a:r>
              <a:rPr 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LCE2</a:t>
            </a:r>
            <a:r>
              <a:rPr lang="en-US" sz="2000" kern="0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 and </a:t>
            </a:r>
            <a:r>
              <a:rPr lang="en-US" sz="2400" b="1" kern="0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Waste1</a:t>
            </a:r>
          </a:p>
        </p:txBody>
      </p:sp>
    </p:spTree>
    <p:extLst>
      <p:ext uri="{BB962C8B-B14F-4D97-AF65-F5344CB8AC3E}">
        <p14:creationId xmlns:p14="http://schemas.microsoft.com/office/powerpoint/2010/main" val="144981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539552" y="188640"/>
            <a:ext cx="8424936" cy="9519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fr-FR"/>
            </a:defPPr>
            <a:lvl1pPr algn="ctr">
              <a:spcBef>
                <a:spcPct val="0"/>
              </a:spcBef>
              <a:buNone/>
              <a:defRPr sz="2800" b="1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Some of the Goals of the SPIRE 2014 </a:t>
            </a:r>
            <a:r>
              <a:rPr lang="en-US" dirty="0" smtClean="0"/>
              <a:t>Projects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755576" y="1052736"/>
            <a:ext cx="8208912" cy="530257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08000" tIns="108000" rIns="108000" bIns="10800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3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1600" dirty="0" smtClean="0"/>
              <a:t>Demonstration of downsized, flexible and advanced process technologies and methodologies for </a:t>
            </a:r>
            <a:r>
              <a:rPr lang="en-US" altLang="en-US" sz="1600" dirty="0" err="1" smtClean="0"/>
              <a:t>rationalising</a:t>
            </a:r>
            <a:r>
              <a:rPr lang="en-US" altLang="en-US" sz="1600" dirty="0" smtClean="0"/>
              <a:t> and upgrading of diverse and underexploited renewable materials / biomass to: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en-US" sz="1200" dirty="0" smtClean="0"/>
              <a:t>Support </a:t>
            </a:r>
            <a:r>
              <a:rPr lang="en-US" altLang="en-US" sz="1200" dirty="0"/>
              <a:t>the </a:t>
            </a:r>
            <a:r>
              <a:rPr lang="en-US" altLang="en-US" sz="1200" dirty="0" smtClean="0"/>
              <a:t>achievement </a:t>
            </a:r>
            <a:r>
              <a:rPr lang="en-US" altLang="en-US" sz="1200" dirty="0"/>
              <a:t>of a circular </a:t>
            </a:r>
            <a:r>
              <a:rPr lang="en-US" altLang="en-US" sz="1200" dirty="0" smtClean="0"/>
              <a:t>and sustainable economy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GB" altLang="en-US" sz="1200" dirty="0" smtClean="0"/>
              <a:t>Make possible more </a:t>
            </a:r>
            <a:r>
              <a:rPr lang="en-GB" altLang="en-US" sz="1200" dirty="0"/>
              <a:t>efficient utilisation of </a:t>
            </a:r>
            <a:r>
              <a:rPr lang="en-GB" altLang="en-US" sz="1200" dirty="0" smtClean="0"/>
              <a:t>resources (energy, raw materials)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en-US" sz="1200" dirty="0"/>
              <a:t>Reducing the EU dependence on imported rare earths/precious metals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en-US" sz="1200" dirty="0" smtClean="0"/>
              <a:t>Establish </a:t>
            </a:r>
            <a:r>
              <a:rPr lang="en-US" altLang="en-US" sz="1200" dirty="0"/>
              <a:t>value chains for the supply </a:t>
            </a:r>
            <a:r>
              <a:rPr lang="en-US" altLang="en-US" sz="1200" dirty="0" smtClean="0"/>
              <a:t>of valuable </a:t>
            </a:r>
            <a:r>
              <a:rPr lang="en-US" altLang="en-US" sz="1200" dirty="0"/>
              <a:t>biomass </a:t>
            </a:r>
            <a:r>
              <a:rPr lang="en-US" altLang="en-US" sz="1200" dirty="0" smtClean="0"/>
              <a:t>components</a:t>
            </a:r>
          </a:p>
          <a:p>
            <a:pPr lvl="1">
              <a:buFont typeface="Wingdings" panose="05000000000000000000" pitchFamily="2" charset="2"/>
              <a:buChar char="ü"/>
            </a:pPr>
            <a:endParaRPr lang="en-US" altLang="en-US" sz="800" dirty="0" smtClean="0"/>
          </a:p>
          <a:p>
            <a:r>
              <a:rPr lang="en-US" sz="1600" dirty="0"/>
              <a:t>Develop solutions to recover the waste heat produced in energetic intensive processes of industrial sectors such as cement, glass, steelmaking and petrochemicals and transform it into useful </a:t>
            </a:r>
            <a:r>
              <a:rPr lang="en-US" sz="1600" dirty="0" smtClean="0"/>
              <a:t>energy</a:t>
            </a:r>
          </a:p>
          <a:p>
            <a:endParaRPr lang="en-GB" sz="800" dirty="0"/>
          </a:p>
          <a:p>
            <a:r>
              <a:rPr lang="en-US" sz="1600" dirty="0" smtClean="0"/>
              <a:t>Close </a:t>
            </a:r>
            <a:r>
              <a:rPr lang="en-US" sz="1600" dirty="0"/>
              <a:t>technology gaps for robust real-time control technology, new measurement techniques and mathematical modelling to: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1200" dirty="0"/>
              <a:t>Enable products with higher and more consistent quality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GB" altLang="en-US" sz="1200" dirty="0"/>
              <a:t>Yield processes that are resilient to variations in feed-stocks and to external disturbances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en-US" sz="1200" dirty="0"/>
              <a:t>Enable the migration of batch processes to flexible continuous intensified processes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en-US" sz="1200" dirty="0"/>
              <a:t>Enhance fast development of new products </a:t>
            </a:r>
            <a:endParaRPr lang="en-US" altLang="en-US" sz="1200" dirty="0" smtClean="0"/>
          </a:p>
          <a:p>
            <a:pPr lvl="1">
              <a:buFont typeface="Wingdings" panose="05000000000000000000" pitchFamily="2" charset="2"/>
              <a:buChar char="ü"/>
            </a:pPr>
            <a:endParaRPr lang="en-US" altLang="en-US" sz="800" dirty="0"/>
          </a:p>
          <a:p>
            <a:r>
              <a:rPr lang="en-GB" sz="1600" dirty="0" smtClean="0"/>
              <a:t>Develop a roadmap with recommendations </a:t>
            </a:r>
            <a:r>
              <a:rPr lang="en-GB" sz="1600" dirty="0"/>
              <a:t>for </a:t>
            </a:r>
            <a:r>
              <a:rPr lang="en-GB" sz="1600" dirty="0" smtClean="0"/>
              <a:t>sustainability </a:t>
            </a:r>
            <a:r>
              <a:rPr lang="en-GB" sz="1600" dirty="0"/>
              <a:t>indicators, tools and methodologies </a:t>
            </a:r>
            <a:r>
              <a:rPr lang="en-GB" sz="1600" dirty="0" smtClean="0"/>
              <a:t>for </a:t>
            </a:r>
            <a:r>
              <a:rPr lang="en-GB" sz="1600" dirty="0"/>
              <a:t>the SPIRE </a:t>
            </a:r>
            <a:r>
              <a:rPr lang="en-GB" sz="1600" dirty="0" smtClean="0"/>
              <a:t>sectors </a:t>
            </a:r>
            <a:r>
              <a:rPr lang="en-GB" sz="1200" dirty="0" smtClean="0"/>
              <a:t>so that </a:t>
            </a:r>
            <a:r>
              <a:rPr lang="en-US" sz="1200" dirty="0" smtClean="0"/>
              <a:t>the impact </a:t>
            </a:r>
            <a:r>
              <a:rPr lang="en-US" sz="1200" dirty="0"/>
              <a:t>of </a:t>
            </a:r>
            <a:r>
              <a:rPr lang="en-US" sz="1200" dirty="0" smtClean="0"/>
              <a:t>the developed </a:t>
            </a:r>
            <a:r>
              <a:rPr lang="en-US" sz="1200" dirty="0"/>
              <a:t>technologies can be evaluated in a consistent manner, across sector boundaries and through value </a:t>
            </a:r>
            <a:r>
              <a:rPr lang="en-US" sz="1200" dirty="0" smtClean="0"/>
              <a:t>chains</a:t>
            </a:r>
          </a:p>
        </p:txBody>
      </p:sp>
    </p:spTree>
    <p:extLst>
      <p:ext uri="{BB962C8B-B14F-4D97-AF65-F5344CB8AC3E}">
        <p14:creationId xmlns:p14="http://schemas.microsoft.com/office/powerpoint/2010/main" val="116437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 txBox="1">
            <a:spLocks/>
          </p:cNvSpPr>
          <p:nvPr/>
        </p:nvSpPr>
        <p:spPr>
          <a:xfrm>
            <a:off x="755576" y="1412776"/>
            <a:ext cx="8064896" cy="375754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08000" tIns="108000" rIns="108000" bIns="10800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3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/>
              <a:t>Building on past and current advancements</a:t>
            </a:r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/>
              <a:t>Participation in shaping the future of the process industry and addressing its R&amp;D needs</a:t>
            </a:r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/>
              <a:t>Synergy opportunities in and across the eight major process industry sectors</a:t>
            </a:r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/>
              <a:t>Up-to-date on technological developments, funding and EU strategic agenda</a:t>
            </a:r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/>
              <a:t>Addressing non-technological issues and barriers</a:t>
            </a:r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/>
              <a:t>Visibility across and support from different sectors and players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27584" y="188640"/>
            <a:ext cx="757118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GB" sz="3600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 panose="020F0502020204030204" pitchFamily="34" charset="0"/>
              </a:rPr>
              <a:t>Advantages of being in SPIRE</a:t>
            </a:r>
          </a:p>
        </p:txBody>
      </p:sp>
    </p:spTree>
    <p:extLst>
      <p:ext uri="{BB962C8B-B14F-4D97-AF65-F5344CB8AC3E}">
        <p14:creationId xmlns:p14="http://schemas.microsoft.com/office/powerpoint/2010/main" val="28901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571184" cy="868958"/>
          </a:xfrm>
        </p:spPr>
        <p:txBody>
          <a:bodyPr>
            <a:normAutofit/>
          </a:bodyPr>
          <a:lstStyle/>
          <a:p>
            <a:pPr algn="ctr"/>
            <a:r>
              <a:rPr lang="en-GB" sz="2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MEMBERSHIP OVERVIEW</a:t>
            </a:r>
            <a:endParaRPr lang="en-GB" sz="28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2857024616"/>
              </p:ext>
            </p:extLst>
          </p:nvPr>
        </p:nvGraphicFramePr>
        <p:xfrm>
          <a:off x="827584" y="1412776"/>
          <a:ext cx="8136904" cy="2984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9135512"/>
              </p:ext>
            </p:extLst>
          </p:nvPr>
        </p:nvGraphicFramePr>
        <p:xfrm>
          <a:off x="611560" y="4221088"/>
          <a:ext cx="3672408" cy="2071880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2088232"/>
                <a:gridCol w="1584176"/>
              </a:tblGrid>
              <a:tr h="2071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Membership type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Number of members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071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</a:rPr>
                        <a:t>Associate member</a:t>
                      </a:r>
                      <a:endParaRPr lang="en-US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8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071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</a:rPr>
                        <a:t>Associations</a:t>
                      </a:r>
                      <a:endParaRPr lang="en-US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12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071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</a:rPr>
                        <a:t>Industry member (intermediate)</a:t>
                      </a:r>
                      <a:endParaRPr lang="en-US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071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</a:rPr>
                        <a:t>Industry member (large)</a:t>
                      </a:r>
                      <a:endParaRPr lang="en-US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31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071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</a:rPr>
                        <a:t>Industry member (medium)</a:t>
                      </a:r>
                      <a:endParaRPr lang="en-US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BE" sz="11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4</a:t>
                      </a:r>
                      <a:endParaRPr lang="en-US" sz="11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071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</a:rPr>
                        <a:t>Industry member (small)</a:t>
                      </a:r>
                      <a:endParaRPr lang="en-US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BE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071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</a:rPr>
                        <a:t>Research member (large)</a:t>
                      </a:r>
                      <a:endParaRPr lang="en-US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33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071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</a:rPr>
                        <a:t>Research member (small)</a:t>
                      </a:r>
                      <a:endParaRPr lang="en-US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28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071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Total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</a:rPr>
                        <a:t>128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629460"/>
              </p:ext>
            </p:extLst>
          </p:nvPr>
        </p:nvGraphicFramePr>
        <p:xfrm>
          <a:off x="4860032" y="4149080"/>
          <a:ext cx="4032448" cy="2294567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1473394"/>
                <a:gridCol w="2559054"/>
              </a:tblGrid>
              <a:tr h="2312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Sector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Number of companies </a:t>
                      </a:r>
                      <a:r>
                        <a:rPr lang="en-US" sz="1050" dirty="0" smtClean="0">
                          <a:effectLst/>
                        </a:rPr>
                        <a:t>&amp; associations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063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</a:rPr>
                        <a:t>cement</a:t>
                      </a:r>
                      <a:endParaRPr lang="en-US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5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063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</a:rPr>
                        <a:t>ceramics</a:t>
                      </a:r>
                      <a:endParaRPr lang="en-US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3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063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</a:rPr>
                        <a:t>chemicals</a:t>
                      </a:r>
                      <a:endParaRPr lang="en-US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26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063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</a:rPr>
                        <a:t>engineering</a:t>
                      </a:r>
                      <a:endParaRPr lang="en-US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BE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063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</a:rPr>
                        <a:t>minerals</a:t>
                      </a:r>
                      <a:endParaRPr lang="en-US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063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</a:rPr>
                        <a:t>non-ferrous metals</a:t>
                      </a:r>
                      <a:endParaRPr lang="en-US" sz="11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BE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063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</a:rPr>
                        <a:t>steel</a:t>
                      </a:r>
                      <a:endParaRPr lang="en-US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7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063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</a:rPr>
                        <a:t>water</a:t>
                      </a:r>
                      <a:endParaRPr lang="en-US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BE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063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BE" sz="1100" b="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Other</a:t>
                      </a:r>
                      <a:endParaRPr lang="en-US" sz="11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BE" sz="11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endParaRPr lang="en-US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063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Total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</a:rPr>
                        <a:t>59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6972909"/>
              </p:ext>
            </p:extLst>
          </p:nvPr>
        </p:nvGraphicFramePr>
        <p:xfrm>
          <a:off x="539552" y="836712"/>
          <a:ext cx="8280920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95896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9" name="Picture 61" descr="\\brussels.cefic\dfs\Dept\RESEARCH AND INNOVATION\A.SPIRE\Admin\Membership\logos presentation\Members\IMA europ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792" y="1574704"/>
            <a:ext cx="922566" cy="55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\\brussels.cefic\dfs\Dept\RESEARCH AND INNOVATION\A.SPIRE\Admin\Membership\logos presentation\Second round member\FIVES_RV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2208" y="4591329"/>
            <a:ext cx="855315" cy="61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\\Rutherford\cefic\Dept\RESEARCH AND INNOVATION\A.SPIRE\Admin\Membership\logos presentation\Members\EFNM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322" y="4950784"/>
            <a:ext cx="649595" cy="642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\\brussels.cefic\dfs\Dept\RESEARCH AND INNOVATION\A.SPIRE\Admin\Membership\logos presentation\Members\arcelor-mitta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842" y="1275899"/>
            <a:ext cx="1046334" cy="640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\\brussels.cefic\dfs\Dept\RESEARCH AND INNOVATION\A.SPIRE\Admin\Membership\logos presentation\Second round member\akzo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656" y="1849856"/>
            <a:ext cx="858616" cy="482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\\brussels.cefic\dfs\Dept\RESEARCH AND INNOVATION\A.SPIRE\Admin\Membership\logos presentation\Second round member\arkema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088" y="1554158"/>
            <a:ext cx="1179655" cy="578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\\brussels.cefic\dfs\Dept\RESEARCH AND INNOVATION\A.SPIRE\Admin\Membership\logos presentation\Members\bayer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628" y="2222840"/>
            <a:ext cx="529457" cy="529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\\brussels.cefic\dfs\Dept\RESEARCH AND INNOVATION\A.SPIRE\Admin\Membership\logos presentation\Second round member\Britest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068" y="3365102"/>
            <a:ext cx="845319" cy="467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\\brussels.cefic\dfs\Dept\RESEARCH AND INNOVATION\A.SPIRE\Admin\Membership\logos presentation\Members\CMI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705" y="3977187"/>
            <a:ext cx="785901" cy="61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\\brussels.cefic\dfs\Dept\RESEARCH AND INNOVATION\A.SPIRE\Admin\Membership\logos presentation\Second round member\dow-logo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728" y="4710334"/>
            <a:ext cx="816136" cy="280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\\brussels.cefic\dfs\Dept\RESEARCH AND INNOVATION\A.SPIRE\Admin\Membership\logos presentation\Second round member\DSM_logo_2011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432" y="3429000"/>
            <a:ext cx="1156911" cy="403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\\brussels.cefic\dfs\Dept\RESEARCH AND INNOVATION\A.SPIRE\Admin\Membership\logos presentation\Second round member\clariant logo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201" y="2431437"/>
            <a:ext cx="960839" cy="24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\\brussels.cefic\dfs\Dept\RESEARCH AND INNOVATION\A.SPIRE\Admin\Membership\logos presentation\Second round member\ELKEMlogo_RGB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372" y="4005064"/>
            <a:ext cx="893606" cy="27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\\brussels.cefic\dfs\Dept\RESEARCH AND INNOVATION\A.SPIRE\Admin\Membership\logos presentation\Members\evonik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126" y="4990623"/>
            <a:ext cx="1296972" cy="527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\\brussels.cefic\dfs\Dept\RESEARCH AND INNOVATION\A.SPIRE\Admin\Membership\logos presentation\Second round member\GreenChemistry Campus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4725144"/>
            <a:ext cx="499966" cy="68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\\brussels.cefic\dfs\Dept\RESEARCH AND INNOVATION\A.SPIRE\Admin\Membership\logos presentation\Members\Hydro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775866"/>
            <a:ext cx="600442" cy="586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\\brussels.cefic\dfs\Dept\RESEARCH AND INNOVATION\A.SPIRE\Admin\Membership\logos presentation\Second round member\Kauno Jiesia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8967" y="2612731"/>
            <a:ext cx="694792" cy="471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\\brussels.cefic\dfs\Dept\RESEARCH AND INNOVATION\A.SPIRE\Admin\Membership\logos presentation\Second round member\lanxess.gif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8217" y="5888814"/>
            <a:ext cx="819999" cy="319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\\brussels.cefic\dfs\Dept\RESEARCH AND INNOVATION\A.SPIRE\Admin\Membership\logos presentation\Members\LKAB.jp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247" y="2429819"/>
            <a:ext cx="862152" cy="295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\\brussels.cefic\dfs\Dept\RESEARCH AND INNOVATION\A.SPIRE\Admin\Membership\logos presentation\Second round member\perstorp.jp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941" y="4605245"/>
            <a:ext cx="937953" cy="34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Picture 23" descr="\\brussels.cefic\dfs\Dept\RESEARCH AND INNOVATION\A.SPIRE\Admin\Membership\logos presentation\Second round member\Procter_gamble.bmp"/>
          <p:cNvPicPr>
            <a:picLocks noChangeAspect="1" noChangeArrowheads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1" t="24177" r="16255" b="14697"/>
          <a:stretch/>
        </p:blipFill>
        <p:spPr bwMode="auto">
          <a:xfrm>
            <a:off x="8497987" y="5585352"/>
            <a:ext cx="560108" cy="30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\\brussels.cefic\dfs\Dept\RESEARCH AND INNOVATION\A.SPIRE\Admin\Membership\logos presentation\Members\Repsol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435112"/>
            <a:ext cx="453846" cy="425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3" name="Picture 25" descr="\\brussels.cefic\dfs\Dept\RESEARCH AND INNOVATION\A.SPIRE\Admin\Membership\logos presentation\Members\Solutex.jp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183" y="719779"/>
            <a:ext cx="941604" cy="332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5" name="Picture 27" descr="\\brussels.cefic\dfs\Dept\RESEARCH AND INNOVATION\A.SPIRE\Admin\Membership\logos presentation\Second round member\supren_logo.jp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880311"/>
            <a:ext cx="714709" cy="32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6" name="Picture 28" descr="\\brussels.cefic\dfs\Dept\RESEARCH AND INNOVATION\A.SPIRE\Admin\Membership\logos presentation\Second round member\tata-steel-2.jp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9363" y="2752297"/>
            <a:ext cx="1006853" cy="575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7" name="Picture 29" descr="\\brussels.cefic\dfs\Dept\RESEARCH AND INNOVATION\A.SPIRE\Admin\Membership\logos presentation\Second round member\tenaris.gif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558" y="5593631"/>
            <a:ext cx="846531" cy="211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8" name="Picture 30" descr="\\brussels.cefic\dfs\Dept\RESEARCH AND INNOVATION\A.SPIRE\Admin\Membership\logos presentation\Second round member\Terreal_logo.jp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26" y="5201690"/>
            <a:ext cx="610579" cy="47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9" name="Picture 31" descr="M:\Logos of partners\thyssen.jp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570" y="5018401"/>
            <a:ext cx="1254522" cy="35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0" name="Picture 32" descr="\\brussels.cefic\dfs\Dept\RESEARCH AND INNOVATION\A.SPIRE\Admin\Membership\logos presentation\Second round member\voestalpine.jp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864" y="4937678"/>
            <a:ext cx="1205000" cy="215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1" name="Picture 33" descr="\\brussels.cefic\dfs\Dept\RESEARCH AND INNOVATION\A.SPIRE\Admin\Membership\logos presentation\Second round member\CEA_GB_logotype.jpg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728" y="3563774"/>
            <a:ext cx="579734" cy="472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2" name="Picture 34" descr="\\brussels.cefic\dfs\Dept\RESEARCH AND INNOVATION\A.SPIRE\Admin\Membership\logos presentation\Members\CSM.jp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172" y="2904024"/>
            <a:ext cx="1438300" cy="329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3" name="Picture 35" descr="\\brussels.cefic\dfs\Dept\RESEARCH AND INNOVATION\A.SPIRE\Admin\Membership\logos presentation\Members\CIRCE.jpg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194" y="3123270"/>
            <a:ext cx="779332" cy="394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4" name="Picture 36" descr="\\brussels.cefic\dfs\Dept\RESEARCH AND INNOVATION\A.SPIRE\Admin\Membership\logos presentation\Second round member\CRM_group_CRM.jpg"/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233" y="1866138"/>
            <a:ext cx="711939" cy="41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6" name="Picture 38" descr="\\brussels.cefic\dfs\Dept\RESEARCH AND INNOVATION\A.SPIRE\Admin\Membership\logos presentation\Second round member\ENSCI.jpg"/>
          <p:cNvPicPr>
            <a:picLocks noChangeAspect="1" noChangeArrowheads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33" t="15151" r="7832" b="15889"/>
          <a:stretch/>
        </p:blipFill>
        <p:spPr bwMode="auto">
          <a:xfrm>
            <a:off x="8316416" y="5877272"/>
            <a:ext cx="776149" cy="507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7" name="Picture 39" descr="M:\Logos of partners\fraunhof.gif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6" y="3287553"/>
            <a:ext cx="1078267" cy="295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8" name="Picture 40" descr="\\brussels.cefic\dfs\Dept\RESEARCH AND INNOVATION\A.SPIRE\Admin\Membership\logos presentation\Second round member\tekniker.jpg"/>
          <p:cNvPicPr>
            <a:picLocks noChangeAspect="1" noChangeArrowheads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3359" y="116632"/>
            <a:ext cx="721009" cy="640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2" name="Picture 44" descr="\\brussels.cefic\dfs\Dept\RESEARCH AND INNOVATION\A.SPIRE\Admin\Membership\logos presentation\Second round member\ISPT.jpg"/>
          <p:cNvPicPr>
            <a:picLocks noChangeAspect="1" noChangeArrowheads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3510938"/>
            <a:ext cx="697715" cy="422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3" name="Picture 45" descr="\\brussels.cefic\dfs\Dept\RESEARCH AND INNOVATION\A.SPIRE\Admin\Membership\logos presentation\Second round member\ITC.jp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015" y="2564904"/>
            <a:ext cx="567721" cy="755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4" name="Picture 46" descr="\\brussels.cefic\dfs\Dept\RESEARCH AND INNOVATION\A.SPIRE\Admin\Membership\logos presentation\Second round member\Lulea.jp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329" y="3717032"/>
            <a:ext cx="818407" cy="41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5" name="Picture 47" descr="\\brussels.cefic\dfs\Dept\RESEARCH AND INNOVATION\A.SPIRE\Admin\Membership\logos presentation\Members\SINTEF.jpg"/>
          <p:cNvPicPr>
            <a:picLocks noChangeAspect="1" noChangeArrowheads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088" y="4941168"/>
            <a:ext cx="1310494" cy="297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6" name="Picture 48" descr="\\brussels.cefic\dfs\Dept\RESEARCH AND INNOVATION\A.SPIRE\Admin\Membership\logos presentation\Second round member\IVL_eng_rgb_70mm.png"/>
          <p:cNvPicPr>
            <a:picLocks noChangeAspect="1" noChangeArrowheads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495" y="5315502"/>
            <a:ext cx="1603215" cy="273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7" name="Picture 49" descr="\\brussels.cefic\dfs\Dept\RESEARCH AND INNOVATION\A.SPIRE\Admin\Membership\logos presentation\Members\Swerea MEFOS.jpg"/>
          <p:cNvPicPr>
            <a:picLocks noChangeAspect="1" noChangeArrowheads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1962" y="4557369"/>
            <a:ext cx="1387317" cy="239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8" name="Picture 50" descr="\\brussels.cefic\dfs\Dept\RESEARCH AND INNOVATION\A.SPIRE\Admin\Membership\logos presentation\Members\VTT.jpg"/>
          <p:cNvPicPr>
            <a:picLocks noChangeAspect="1" noChangeArrowheads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590" y="2690129"/>
            <a:ext cx="944161" cy="325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9" name="Picture 51" descr="\\brussels.cefic\dfs\Dept\RESEARCH AND INNOVATION\A.SPIRE\Admin\Membership\logos presentation\Second round member\SP.gif"/>
          <p:cNvPicPr>
            <a:picLocks noChangeAspect="1" noChangeArrowheads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767" y="764704"/>
            <a:ext cx="572342" cy="49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0" name="Picture 52" descr="\\brussels.cefic\dfs\Dept\RESEARCH AND INNOVATION\A.SPIRE\Admin\Membership\logos presentation\Members\Technalia.jpg"/>
          <p:cNvPicPr>
            <a:picLocks noChangeAspect="1" noChangeArrowheads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05" y="1751941"/>
            <a:ext cx="993167" cy="308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1" name="Picture 53" descr="\\brussels.cefic\dfs\Dept\RESEARCH AND INNOVATION\A.SPIRE\Admin\Membership\logos presentation\Members\TNO.gif"/>
          <p:cNvPicPr>
            <a:picLocks noChangeAspect="1" noChangeArrowheads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433" y="3831503"/>
            <a:ext cx="585638" cy="52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2" name="Picture 54" descr="\\brussels.cefic\dfs\Dept\RESEARCH AND INNOVATION\A.SPIRE\Admin\Membership\logos presentation\Second round member\bologna.png"/>
          <p:cNvPicPr>
            <a:picLocks noChangeAspect="1" noChangeArrowheads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60848"/>
            <a:ext cx="872446" cy="576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3" name="Picture 55" descr="\\brussels.cefic\dfs\Dept\RESEARCH AND INNOVATION\A.SPIRE\Admin\Membership\logos presentation\Members\BFI.jpg"/>
          <p:cNvPicPr>
            <a:picLocks noChangeAspect="1" noChangeArrowheads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2063" y="2089407"/>
            <a:ext cx="504055" cy="398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4" name="Picture 56" descr="\\brussels.cefic\dfs\Dept\RESEARCH AND INNOVATION\A.SPIRE\Admin\Membership\logos presentation\Members\Vito.jpg"/>
          <p:cNvPicPr>
            <a:picLocks noChangeAspect="1" noChangeArrowheads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066" y="1414666"/>
            <a:ext cx="991230" cy="412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5" name="Picture 57" descr="\\brussels.cefic\dfs\Dept\RESEARCH AND INNOVATION\A.SPIRE\Admin\Membership\logos presentation\Second round member\clib2021_logo.jpg"/>
          <p:cNvPicPr>
            <a:picLocks noChangeAspect="1" noChangeArrowheads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097" y="2780928"/>
            <a:ext cx="609677" cy="609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6" name="Picture 58" descr="\\brussels.cefic\dfs\Dept\RESEARCH AND INNOVATION\A.SPIRE\Admin\Membership\logos presentation\Second round member\DECHEMA.jpg"/>
          <p:cNvPicPr>
            <a:picLocks noChangeAspect="1" noChangeArrowheads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24" y="4315759"/>
            <a:ext cx="821839" cy="192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7" name="Picture 59" descr="\\brussels.cefic\dfs\Dept\RESEARCH AND INNOVATION\A.SPIRE\Admin\Membership\logos presentation\Members\Eurometaux.jpg"/>
          <p:cNvPicPr>
            <a:picLocks noChangeAspect="1" noChangeArrowheads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887" y="5867201"/>
            <a:ext cx="1506201" cy="298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8" name="Picture 60" descr="\\brussels.cefic\dfs\Dept\RESEARCH AND INNOVATION\A.SPIRE\Admin\Membership\logos presentation\Members\EUnited.jpg"/>
          <p:cNvPicPr>
            <a:picLocks noChangeAspect="1" noChangeArrowheads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983" y="2065365"/>
            <a:ext cx="886730" cy="427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10" name="Picture 62" descr="\\brussels.cefic\dfs\Dept\RESEARCH AND INNOVATION\A.SPIRE\Admin\Membership\logos presentation\Members\Cembureau.jpg"/>
          <p:cNvPicPr>
            <a:picLocks noChangeAspect="1" noChangeArrowheads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567" y="3223172"/>
            <a:ext cx="467282" cy="440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11" name="Picture 63" descr="\\brussels.cefic\dfs\Dept\RESEARCH AND INNOVATION\A.SPIRE\Admin\Membership\logos presentation\Members\CeramUnie.jpg"/>
          <p:cNvPicPr>
            <a:picLocks noChangeAspect="1" noChangeArrowheads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003" y="5373216"/>
            <a:ext cx="1447981" cy="291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12" name="Picture 64" descr="\\brussels.cefic\dfs\Dept\RESEARCH AND INNOVATION\A.SPIRE\Admin\Membership\logos presentation\Members\Cefic.jpg"/>
          <p:cNvPicPr>
            <a:picLocks noChangeAspect="1" noChangeArrowheads="1"/>
          </p:cNvPicPr>
          <p:nvPr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960" y="1411756"/>
            <a:ext cx="896633" cy="433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13" name="Picture 65" descr="\\brussels.cefic\dfs\Dept\RESEARCH AND INNOVATION\A.SPIRE\Admin\Membership\logos presentation\Members\Eurofer.jpg"/>
          <p:cNvPicPr>
            <a:picLocks noChangeAspect="1" noChangeArrowheads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653" y="5445224"/>
            <a:ext cx="1259826" cy="331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14" name="Picture 66" descr="\\brussels.cefic\dfs\Dept\RESEARCH AND INNOVATION\A.SPIRE\Admin\Membership\logos presentation\Members\WssTP.jpg"/>
          <p:cNvPicPr>
            <a:picLocks noChangeAspect="1" noChangeArrowheads="1"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956" y="2836210"/>
            <a:ext cx="689715" cy="457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\\Rutherford\cefic\Dept\RESEARCH AND INNOVATION\A.SPIRE\Admin\Membership\logos presentation\Members\TU_Delft.jpg"/>
          <p:cNvPicPr>
            <a:picLocks noChangeAspect="1" noChangeArrowheads="1"/>
          </p:cNvPicPr>
          <p:nvPr/>
        </p:nvPicPr>
        <p:blipFill rotWithShape="1"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4" b="27072"/>
          <a:stretch/>
        </p:blipFill>
        <p:spPr bwMode="auto">
          <a:xfrm>
            <a:off x="7308304" y="1255336"/>
            <a:ext cx="1051496" cy="30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3" descr="\\Rutherford\cefic\Dept\RESEARCH AND INNOVATION\A.SPIRE\Admin\Membership\logos presentation\Members\ERIC.jpg"/>
          <p:cNvPicPr>
            <a:picLocks noChangeAspect="1" noChangeArrowheads="1"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192" y="58434"/>
            <a:ext cx="683568" cy="37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5" descr="\\Rutherford\cefic\Dept\RESEARCH AND INNOVATION\A.SPIRE\Admin\Membership\logos presentation\Members\CMAC.jpg"/>
          <p:cNvPicPr>
            <a:picLocks noChangeAspect="1" noChangeArrowheads="1"/>
          </p:cNvPicPr>
          <p:nvPr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685" y="188640"/>
            <a:ext cx="1058604" cy="399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6" descr="\\Rutherford\cefic\Dept\RESEARCH AND INNOVATION\A.SPIRE\Admin\Membership\logos presentation\Members\TU Eindhoven.jpg"/>
          <p:cNvPicPr>
            <a:picLocks noChangeAspect="1" noChangeArrowheads="1"/>
          </p:cNvPicPr>
          <p:nvPr/>
        </p:nvPicPr>
        <p:blipFill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567" y="548680"/>
            <a:ext cx="1137249" cy="24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10" descr="\\Rutherford\cefic\Dept\RESEARCH AND INNOVATION\A.SPIRE\Admin\Membership\logos presentation\Members\Axelera.jpg"/>
          <p:cNvPicPr>
            <a:picLocks noChangeAspect="1" noChangeArrowheads="1"/>
          </p:cNvPicPr>
          <p:nvPr/>
        </p:nvPicPr>
        <p:blipFill rotWithShape="1"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5" t="10081" b="12794"/>
          <a:stretch/>
        </p:blipFill>
        <p:spPr bwMode="auto">
          <a:xfrm>
            <a:off x="5749458" y="388226"/>
            <a:ext cx="1309204" cy="506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8" descr="\\Rutherford\cefic\Dept\RESEARCH AND INNOVATION\A.SPIRE\Admin\Membership\logos presentation\Members\Lafarge.jpg"/>
          <p:cNvPicPr>
            <a:picLocks noChangeAspect="1" noChangeArrowheads="1"/>
          </p:cNvPicPr>
          <p:nvPr/>
        </p:nvPicPr>
        <p:blipFill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896" y="1866443"/>
            <a:ext cx="859272" cy="338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9" descr="\\Rutherford\cefic\Dept\RESEARCH AND INNOVATION\A.SPIRE\Admin\Membership\logos presentation\Members\ENMIX.jpg"/>
          <p:cNvPicPr>
            <a:picLocks noChangeAspect="1" noChangeArrowheads="1"/>
          </p:cNvPicPr>
          <p:nvPr/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7596" y="1025221"/>
            <a:ext cx="561396" cy="387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11" descr="\\Rutherford\cefic\Dept\RESEARCH AND INNOVATION\A.SPIRE\Admin\Membership\logos presentation\Members\IMZ.jpg"/>
          <p:cNvPicPr>
            <a:picLocks noChangeAspect="1" noChangeArrowheads="1"/>
          </p:cNvPicPr>
          <p:nvPr/>
        </p:nvPicPr>
        <p:blipFill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837274"/>
            <a:ext cx="339331" cy="40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\\Rutherford\cefic\Dept\RESEARCH AND INNOVATION\A.SPIRE\Admin\Membership\logos presentation\Members\cynar.jpg"/>
          <p:cNvPicPr>
            <a:picLocks noChangeAspect="1" noChangeArrowheads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77" y="2852936"/>
            <a:ext cx="678273" cy="178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Rutherford\cefic\Dept\RESEARCH AND INNOVATION\A.SPIRE\Admin\Membership\logos presentation\Members\PDC.png"/>
          <p:cNvPicPr>
            <a:picLocks noChangeAspect="1" noChangeArrowheads="1"/>
          </p:cNvPicPr>
          <p:nvPr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339" y="4454225"/>
            <a:ext cx="820680" cy="414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Rutherford\cefic\Dept\RESEARCH AND INNOVATION\A.SPIRE\Admin\Membership\logos presentation\Members\JERNKONTORET.jpg"/>
          <p:cNvPicPr>
            <a:picLocks noChangeAspect="1" noChangeArrowheads="1"/>
          </p:cNvPicPr>
          <p:nvPr/>
        </p:nvPicPr>
        <p:blipFill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042" y="4747247"/>
            <a:ext cx="1051246" cy="12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Rutherford\cefic\Dept\RESEARCH AND INNOVATION\A.SPIRE\Admin\Membership\logos presentation\Members\kit.png"/>
          <p:cNvPicPr>
            <a:picLocks noChangeAspect="1" noChangeArrowheads="1"/>
          </p:cNvPicPr>
          <p:nvPr/>
        </p:nvPicPr>
        <p:blipFill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287" y="1323630"/>
            <a:ext cx="793945" cy="420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\\Rutherford\cefic\Dept\RESEARCH AND INNOVATION\A.SPIRE\Admin\Membership\logos presentation\Members\Leitat.png"/>
          <p:cNvPicPr>
            <a:picLocks noChangeAspect="1" noChangeArrowheads="1"/>
          </p:cNvPicPr>
          <p:nvPr/>
        </p:nvPicPr>
        <p:blipFill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089" y="866663"/>
            <a:ext cx="1335831" cy="25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\\Rutherford\cefic\Dept\RESEARCH AND INNOVATION\A.SPIRE\Admin\Membership\logos presentation\Members\oulu.png"/>
          <p:cNvPicPr>
            <a:picLocks noChangeAspect="1" noChangeArrowheads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9241" y="95673"/>
            <a:ext cx="1100493" cy="435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\\Rutherford\cefic\Dept\RESEARCH AND INNOVATION\A.SPIRE\Admin\Membership\logos presentation\Members\IAT.jpg"/>
          <p:cNvPicPr>
            <a:picLocks noChangeAspect="1" noChangeArrowheads="1"/>
          </p:cNvPicPr>
          <p:nvPr/>
        </p:nvPicPr>
        <p:blipFill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014" y="6389812"/>
            <a:ext cx="727154" cy="29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\\Rutherford\cefic\Dept\RESEARCH AND INNOVATION\A.SPIRE\Admin\Membership\logos presentation\Members\zhaw.jpg"/>
          <p:cNvPicPr>
            <a:picLocks noChangeAspect="1" noChangeArrowheads="1"/>
          </p:cNvPicPr>
          <p:nvPr/>
        </p:nvPicPr>
        <p:blipFill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152" y="4063074"/>
            <a:ext cx="319489" cy="439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\\Rutherford\cefic\Dept\RESEARCH AND INNOVATION\A.SPIRE\Admin\Membership\logos presentation\Members\CRES.jpg"/>
          <p:cNvPicPr>
            <a:picLocks noChangeAspect="1" noChangeArrowheads="1"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440126"/>
            <a:ext cx="742971" cy="400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\\Rutherford\cefic\Dept\RESEARCH AND INNOVATION\A.SPIRE\Admin\Membership\logos presentation\Members\CPI.jpg"/>
          <p:cNvPicPr>
            <a:picLocks noChangeAspect="1" noChangeArrowheads="1"/>
          </p:cNvPicPr>
          <p:nvPr/>
        </p:nvPicPr>
        <p:blipFill>
          <a:blip r:embed="rId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3369" y="4356541"/>
            <a:ext cx="911734" cy="46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\\Rutherford\cefic\Dept\RESEARCH AND INNOVATION\A.SPIRE\Admin\Membership\logos presentation\Members\Aster.jpg"/>
          <p:cNvPicPr>
            <a:picLocks noChangeAspect="1" noChangeArrowheads="1"/>
          </p:cNvPicPr>
          <p:nvPr/>
        </p:nvPicPr>
        <p:blipFill>
          <a:blip r:embed="rId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6588640"/>
            <a:ext cx="881671" cy="1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\\Rutherford\cefic\Dept\RESEARCH AND INNOVATION\A.SPIRE\Admin\Membership\logos presentation\Members\Porto University.jpg"/>
          <p:cNvPicPr>
            <a:picLocks noChangeAspect="1" noChangeArrowheads="1"/>
          </p:cNvPicPr>
          <p:nvPr/>
        </p:nvPicPr>
        <p:blipFill>
          <a:blip r:embed="rId8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52" y="6381328"/>
            <a:ext cx="1088320" cy="411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\\Rutherford\cefic\Dept\RESEARCH AND INNOVATION\A.SPIRE\Admin\Membership\logos presentation\Members\Malardalen Univ.png"/>
          <p:cNvPicPr>
            <a:picLocks noChangeAspect="1" noChangeArrowheads="1"/>
          </p:cNvPicPr>
          <p:nvPr/>
        </p:nvPicPr>
        <p:blipFill>
          <a:blip r:embed="rId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065" y="3646248"/>
            <a:ext cx="786322" cy="425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\\Rutherford\cefic\Dept\RESEARCH AND INNOVATION\A.SPIRE\Admin\Membership\logos presentation\Members\UIE.png"/>
          <p:cNvPicPr>
            <a:picLocks noChangeAspect="1" noChangeArrowheads="1"/>
          </p:cNvPicPr>
          <p:nvPr/>
        </p:nvPicPr>
        <p:blipFill>
          <a:blip r:embed="rId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2402" y="5018401"/>
            <a:ext cx="435175" cy="876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\\Rutherford\cefic\Dept\RESEARCH AND INNOVATION\A.SPIRE\Admin\Membership\logos presentation\Members\Hygear.png.jpg"/>
          <p:cNvPicPr>
            <a:picLocks noChangeAspect="1" noChangeArrowheads="1"/>
          </p:cNvPicPr>
          <p:nvPr/>
        </p:nvPicPr>
        <p:blipFill>
          <a:blip r:embed="rId8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6506009"/>
            <a:ext cx="1013092" cy="182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\\Rutherford\cefic\Dept\RESEARCH AND INNOVATION\A.SPIRE\Admin\Membership\logos presentation\Members\Jozef Stefan Institute.jpg"/>
          <p:cNvPicPr>
            <a:picLocks noChangeAspect="1" noChangeArrowheads="1"/>
          </p:cNvPicPr>
          <p:nvPr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393" y="116632"/>
            <a:ext cx="1209791" cy="36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\\Rutherford\cefic\Dept\RESEARCH AND INNOVATION\A.SPIRE\Admin\Membership\logos presentation\Members\Gerdau.jpg"/>
          <p:cNvPicPr>
            <a:picLocks noChangeAspect="1" noChangeArrowheads="1"/>
          </p:cNvPicPr>
          <p:nvPr/>
        </p:nvPicPr>
        <p:blipFill>
          <a:blip r:embed="rId8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685" y="135159"/>
            <a:ext cx="763136" cy="21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1" descr="\\Rutherford\cefic\Dept\RESEARCH AND INNOVATION\A.SPIRE\Admin\Membership\logos presentation\Members\University of Limerick.jpg"/>
          <p:cNvPicPr>
            <a:picLocks noChangeAspect="1"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721" y="5831360"/>
            <a:ext cx="1093059" cy="56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\\brussels.cefic\dfs\Dept\RESEARCH AND INNOVATION\A.SPIRE\Admin\Membership\logos presentation\2nd wave 2014 members\Alfran_185X100.jpg"/>
          <p:cNvPicPr>
            <a:picLocks noChangeAspect="1" noChangeArrowheads="1"/>
          </p:cNvPicPr>
          <p:nvPr/>
        </p:nvPicPr>
        <p:blipFill rotWithShape="1">
          <a:blip r:embed="rId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57"/>
          <a:stretch/>
        </p:blipFill>
        <p:spPr bwMode="auto">
          <a:xfrm>
            <a:off x="6266106" y="6035440"/>
            <a:ext cx="674335" cy="263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\\brussels.cefic\dfs\Dept\RESEARCH AND INNOVATION\A.SPIRE\Admin\Membership\logos presentation\2nd wave 2014 members\AvancezChalmersU_black_right (2).jpg"/>
          <p:cNvPicPr>
            <a:picLocks noChangeAspect="1" noChangeArrowheads="1"/>
          </p:cNvPicPr>
          <p:nvPr/>
        </p:nvPicPr>
        <p:blipFill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6453336"/>
            <a:ext cx="1671843" cy="235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\\brussels.cefic\dfs\Dept\RESEARCH AND INNOVATION\A.SPIRE\Admin\Membership\logos presentation\2nd wave 2014 members\CTMNC_logo.jpg"/>
          <p:cNvPicPr>
            <a:picLocks noChangeAspect="1" noChangeArrowheads="1"/>
          </p:cNvPicPr>
          <p:nvPr/>
        </p:nvPicPr>
        <p:blipFill>
          <a:blip r:embed="rId8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6327630"/>
            <a:ext cx="1229545" cy="485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\\brussels.cefic\dfs\Dept\RESEARCH AND INNOVATION\A.SPIRE\Admin\Membership\logos presentation\2nd wave 2014 members\IRIS.jpg"/>
          <p:cNvPicPr>
            <a:picLocks noChangeAspect="1" noChangeArrowheads="1"/>
          </p:cNvPicPr>
          <p:nvPr/>
        </p:nvPicPr>
        <p:blipFill rotWithShape="1">
          <a:blip r:embed="rId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76" b="29228"/>
          <a:stretch/>
        </p:blipFill>
        <p:spPr bwMode="auto">
          <a:xfrm>
            <a:off x="8185743" y="1556792"/>
            <a:ext cx="913908" cy="320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\\brussels.cefic\dfs\Dept\RESEARCH AND INNOVATION\A.SPIRE\Admin\Membership\logos presentation\2nd wave 2014 members\logo iciq1.jpg"/>
          <p:cNvPicPr>
            <a:picLocks noChangeAspect="1" noChangeArrowheads="1"/>
          </p:cNvPicPr>
          <p:nvPr/>
        </p:nvPicPr>
        <p:blipFill>
          <a:blip r:embed="rId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192" y="116632"/>
            <a:ext cx="914359" cy="570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 descr="\\brussels.cefic\dfs\Dept\RESEARCH AND INNOVATION\A.SPIRE\Admin\Membership\logos presentation\2nd wave 2014 members\logo_santanna_colore_piccolo.jpg"/>
          <p:cNvPicPr>
            <a:picLocks noChangeAspect="1" noChangeArrowheads="1"/>
          </p:cNvPicPr>
          <p:nvPr/>
        </p:nvPicPr>
        <p:blipFill>
          <a:blip r:embed="rId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4294" y="911082"/>
            <a:ext cx="1103422" cy="285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\\brussels.cefic\dfs\Dept\RESEARCH AND INNOVATION\A.SPIRE\Admin\Membership\logos presentation\2nd wave 2014 members\sabic_color_300.gif"/>
          <p:cNvPicPr>
            <a:picLocks noChangeAspect="1" noChangeArrowheads="1"/>
          </p:cNvPicPr>
          <p:nvPr/>
        </p:nvPicPr>
        <p:blipFill>
          <a:blip r:embed="rId9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72" y="1152084"/>
            <a:ext cx="859446" cy="51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9" descr="\\brussels.cefic\dfs\Dept\RESEARCH AND INNOVATION\A.SPIRE\Admin\Membership\logos presentation\2nd wave 2014 members\Tel-Tek logo ny.jpg"/>
          <p:cNvPicPr>
            <a:picLocks noChangeAspect="1" noChangeArrowheads="1"/>
          </p:cNvPicPr>
          <p:nvPr/>
        </p:nvPicPr>
        <p:blipFill>
          <a:blip r:embed="rId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0091" y="1988840"/>
            <a:ext cx="558004" cy="65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0" descr="\\brussels.cefic\dfs\Dept\RESEARCH AND INNOVATION\A.SPIRE\Admin\Membership\logos presentation\2nd wave 2014 members\TUBraunschweig_CO_200vH_300dpi.jpg"/>
          <p:cNvPicPr>
            <a:picLocks noChangeAspect="1" noChangeArrowheads="1"/>
          </p:cNvPicPr>
          <p:nvPr/>
        </p:nvPicPr>
        <p:blipFill>
          <a:blip r:embed="rId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161657"/>
            <a:ext cx="1120238" cy="41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\\brussels.cefic\dfs\Dept\RESEARCH AND INNOVATION\A.SPIRE\Admin\Membership\logos presentation\2nd wave 2014 members\LOGO_CERTH.jpg"/>
          <p:cNvPicPr>
            <a:picLocks noChangeAspect="1" noChangeArrowheads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439" y="4005064"/>
            <a:ext cx="793968" cy="429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3"/>
          <p:cNvPicPr>
            <a:picLocks noChangeAspect="1" noChangeArrowheads="1"/>
          </p:cNvPicPr>
          <p:nvPr/>
        </p:nvPicPr>
        <p:blipFill>
          <a:blip r:embed="rId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214" y="4005064"/>
            <a:ext cx="903457" cy="38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 descr="\\brussels.cefic\dfs\Dept\RESEARCH AND INNOVATION\A.SPIRE\Admin\Membership\logos presentation\Second round member\SOLVAY_web_logo_new.png"/>
          <p:cNvPicPr>
            <a:picLocks noChangeAspect="1" noChangeArrowheads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9479" y="5641433"/>
            <a:ext cx="1025608" cy="379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5" name="Picture 37" descr="\\brussels.cefic\dfs\Dept\RESEARCH AND INNOVATION\A.SPIRE\Admin\Membership\logos presentation\Second round member\ecn_logo_rgb.jpg"/>
          <p:cNvPicPr>
            <a:picLocks noChangeAspect="1" noChangeArrowheads="1"/>
          </p:cNvPicPr>
          <p:nvPr/>
        </p:nvPicPr>
        <p:blipFill rotWithShape="1">
          <a:blip r:embed="rId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9" r="10341" b="737"/>
          <a:stretch/>
        </p:blipFill>
        <p:spPr bwMode="auto">
          <a:xfrm>
            <a:off x="3952906" y="5729069"/>
            <a:ext cx="953849" cy="37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\\brussels.cefic\dfs\Dept\RESEARCH AND INNOVATION\A.SPIRE\Admin\Membership\logos presentation\Members\BASF 2015-01-23.jpg"/>
          <p:cNvPicPr>
            <a:picLocks noChangeAspect="1" noChangeArrowheads="1"/>
          </p:cNvPicPr>
          <p:nvPr/>
        </p:nvPicPr>
        <p:blipFill>
          <a:blip r:embed="rId10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029" y="4077072"/>
            <a:ext cx="986622" cy="492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\\brussels.cefic\dfs\Dept\RESEARCH AND INNOVATION\A.SPIRE\Admin\Membership\logos presentation\2015 new members\CRIT.jpg"/>
          <p:cNvPicPr>
            <a:picLocks noChangeAspect="1" noChangeArrowheads="1"/>
          </p:cNvPicPr>
          <p:nvPr/>
        </p:nvPicPr>
        <p:blipFill>
          <a:blip r:embed="rId10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836712"/>
            <a:ext cx="544391" cy="698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\\brussels.cefic\dfs\Dept\RESEARCH AND INNOVATION\A.SPIRE\Admin\Membership\logos presentation\2015 new members\Danske Commodities.jpg"/>
          <p:cNvPicPr>
            <a:picLocks noChangeAspect="1" noChangeArrowheads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470" y="1097992"/>
            <a:ext cx="1168066" cy="24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5" descr="\\brussels.cefic\dfs\Dept\RESEARCH AND INNOVATION\A.SPIRE\Admin\Membership\logos presentation\2015 new members\nepic logo.jpg"/>
          <p:cNvPicPr>
            <a:picLocks noChangeAspect="1" noChangeArrowheads="1"/>
          </p:cNvPicPr>
          <p:nvPr/>
        </p:nvPicPr>
        <p:blipFill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21" y="599098"/>
            <a:ext cx="972444" cy="525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6" descr="\\brussels.cefic\dfs\Dept\RESEARCH AND INNOVATION\A.SPIRE\Admin\Membership\logos presentation\2015 new members\PARAGON S.A. - logo.jpg"/>
          <p:cNvPicPr>
            <a:picLocks noChangeAspect="1" noChangeArrowheads="1"/>
          </p:cNvPicPr>
          <p:nvPr/>
        </p:nvPicPr>
        <p:blipFill>
          <a:blip r:embed="rId1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223134"/>
            <a:ext cx="505041" cy="477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7" descr="\\brussels.cefic\dfs\Dept\RESEARCH AND INNOVATION\A.SPIRE\Admin\Membership\logos presentation\2015 new members\stamicarbon dark blue.jpg"/>
          <p:cNvPicPr>
            <a:picLocks noChangeAspect="1" noChangeArrowheads="1"/>
          </p:cNvPicPr>
          <p:nvPr/>
        </p:nvPicPr>
        <p:blipFill>
          <a:blip r:embed="rId10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6356215"/>
            <a:ext cx="924641" cy="385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8" descr="\\brussels.cefic\dfs\Dept\RESEARCH AND INNOVATION\A.SPIRE\Admin\Membership\logos presentation\2015 new members\University of Manchester _col_white_background.jpg"/>
          <p:cNvPicPr>
            <a:picLocks noChangeAspect="1" noChangeArrowheads="1"/>
          </p:cNvPicPr>
          <p:nvPr/>
        </p:nvPicPr>
        <p:blipFill>
          <a:blip r:embed="rId10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6011394"/>
            <a:ext cx="1042863" cy="441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4" descr="\\Rutherford\cefic\Dept\RESEARCH AND INNOVATION\A.SPIRE\Admin\Membership\logos presentation\Members\HeidelbergCement.jpg"/>
          <p:cNvPicPr>
            <a:picLocks noChangeAspect="1" noChangeArrowheads="1"/>
          </p:cNvPicPr>
          <p:nvPr/>
        </p:nvPicPr>
        <p:blipFill>
          <a:blip r:embed="rId10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739989"/>
            <a:ext cx="1676303" cy="137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9"/>
          <p:cNvPicPr>
            <a:picLocks noChangeAspect="1" noChangeArrowheads="1"/>
          </p:cNvPicPr>
          <p:nvPr/>
        </p:nvPicPr>
        <p:blipFill>
          <a:blip r:embed="rId10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341020"/>
            <a:ext cx="1108638" cy="36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7" descr="\\Rutherford\cefic\Dept\RESEARCH AND INNOVATION\A.SPIRE\Admin\Membership\logos presentation\Members\INEOS.jpg"/>
          <p:cNvPicPr>
            <a:picLocks noChangeAspect="1" noChangeArrowheads="1"/>
          </p:cNvPicPr>
          <p:nvPr/>
        </p:nvPicPr>
        <p:blipFill>
          <a:blip r:embed="rId10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20688"/>
            <a:ext cx="766402" cy="33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92" y="116632"/>
            <a:ext cx="966678" cy="43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952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2"/>
          <p:cNvGrpSpPr>
            <a:grpSpLocks noChangeAspect="1"/>
          </p:cNvGrpSpPr>
          <p:nvPr/>
        </p:nvGrpSpPr>
        <p:grpSpPr>
          <a:xfrm>
            <a:off x="1907704" y="2017713"/>
            <a:ext cx="5349075" cy="2239750"/>
            <a:chOff x="3027472" y="3881884"/>
            <a:chExt cx="7107699" cy="2976116"/>
          </a:xfrm>
        </p:grpSpPr>
        <p:pic>
          <p:nvPicPr>
            <p:cNvPr id="11" name="Picture 2">
              <a:hlinkClick r:id="rId2"/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33"/>
            <a:stretch/>
          </p:blipFill>
          <p:spPr bwMode="auto">
            <a:xfrm>
              <a:off x="3027472" y="4025900"/>
              <a:ext cx="7107699" cy="283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Rectangle 1"/>
            <p:cNvSpPr/>
            <p:nvPr/>
          </p:nvSpPr>
          <p:spPr>
            <a:xfrm>
              <a:off x="4932040" y="3881884"/>
              <a:ext cx="1354396" cy="1440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" name="Rectangle 2"/>
          <p:cNvSpPr/>
          <p:nvPr/>
        </p:nvSpPr>
        <p:spPr>
          <a:xfrm>
            <a:off x="1043608" y="5189130"/>
            <a:ext cx="72728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hlinkClick r:id="rId4"/>
              </a:rPr>
              <a:t>www.spire2030.eu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58266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827584" y="188640"/>
            <a:ext cx="757118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GB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 panose="020F0502020204030204" pitchFamily="34" charset="0"/>
              </a:rPr>
              <a:t>SPIRE PPP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66585" y="1105816"/>
            <a:ext cx="8126728" cy="160310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08000" tIns="108000" rIns="108000" bIns="108000" rtlCol="0">
            <a:spAutoFit/>
          </a:bodyPr>
          <a:lstStyle>
            <a:lvl1pPr marL="342900" indent="-342900"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0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8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4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0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0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en-GB" dirty="0"/>
              <a:t>Officially launched on 17 December 2013 in the framework of HORIZON 2020</a:t>
            </a:r>
          </a:p>
          <a:p>
            <a:r>
              <a:rPr lang="en-GB" dirty="0" smtClean="0"/>
              <a:t>First-ever </a:t>
            </a:r>
            <a:r>
              <a:rPr lang="en-GB" dirty="0"/>
              <a:t>7-year innovation Public-Private Partnership (PPP) with Europe’s process industry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052" y="2852936"/>
            <a:ext cx="4142428" cy="23301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6453336"/>
            <a:ext cx="2376264" cy="234280"/>
          </a:xfrm>
          <a:prstGeom prst="rect">
            <a:avLst/>
          </a:prstGeom>
        </p:spPr>
      </p:pic>
      <p:pic>
        <p:nvPicPr>
          <p:cNvPr id="7" name="Picture 2" descr="http://ec.europa.eu/digital-agenda/sites/digital-agenda/files/horizon2020_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1560" y="5373216"/>
            <a:ext cx="3241765" cy="89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ec.europa.eu/digital-agenda/sites/digital-agenda/files/horizon2020_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14286" y="5373217"/>
            <a:ext cx="4916362" cy="89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490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827584" y="188640"/>
            <a:ext cx="757118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GB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 panose="020F0502020204030204" pitchFamily="34" charset="0"/>
              </a:rPr>
              <a:t>Why a PPP?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971600" y="1688609"/>
            <a:ext cx="7344816" cy="2680322"/>
          </a:xfr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08000" tIns="108000" rIns="108000" bIns="108000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To solve problems together with industry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To strengthen European industrial leadership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To facilitate prioritization of R&amp;I in line with the Europe2020 objectives and industry needs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To leverage research and innovation elements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To strongly commit industry to joint objectives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639711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3568" y="1124744"/>
            <a:ext cx="8244408" cy="5309146"/>
          </a:xfr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EU </a:t>
            </a:r>
            <a:r>
              <a:rPr lang="en-US" sz="1800" u="sng" dirty="0"/>
              <a:t>process industries</a:t>
            </a:r>
            <a:r>
              <a:rPr lang="en-US" sz="1800" dirty="0"/>
              <a:t> sit at the core of most industrial </a:t>
            </a:r>
            <a:r>
              <a:rPr lang="en-US" sz="1800" u="sng" dirty="0"/>
              <a:t>value </a:t>
            </a:r>
            <a:r>
              <a:rPr lang="en-US" sz="1800" u="sng" dirty="0" smtClean="0"/>
              <a:t>chains</a:t>
            </a:r>
            <a:r>
              <a:rPr lang="en-US" sz="1800" dirty="0" smtClean="0"/>
              <a:t> </a:t>
            </a:r>
            <a:r>
              <a:rPr lang="en-US" sz="1800" dirty="0"/>
              <a:t>and </a:t>
            </a:r>
            <a:br>
              <a:rPr lang="en-US" sz="1800" dirty="0"/>
            </a:br>
            <a:r>
              <a:rPr lang="en-US" sz="1800" dirty="0" smtClean="0"/>
              <a:t>are </a:t>
            </a:r>
            <a:r>
              <a:rPr lang="en-US" sz="1800" dirty="0"/>
              <a:t>highly dependent on resources </a:t>
            </a:r>
            <a:r>
              <a:rPr lang="en-US" sz="1800" dirty="0" smtClean="0"/>
              <a:t>(</a:t>
            </a:r>
            <a:r>
              <a:rPr lang="en-US" sz="1800" dirty="0"/>
              <a:t>energy, </a:t>
            </a:r>
            <a:r>
              <a:rPr lang="en-US" sz="1800" dirty="0" smtClean="0"/>
              <a:t>materials </a:t>
            </a:r>
            <a:r>
              <a:rPr lang="en-US" sz="1800" dirty="0"/>
              <a:t>and water</a:t>
            </a:r>
            <a:r>
              <a:rPr lang="en-US" sz="1800" dirty="0" smtClean="0"/>
              <a:t>)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US" sz="1800" dirty="0"/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b="1" dirty="0" smtClean="0"/>
              <a:t/>
            </a:r>
            <a:br>
              <a:rPr lang="en-US" sz="2000" b="1" dirty="0" smtClean="0"/>
            </a:br>
            <a:endParaRPr lang="en-US" sz="2000" b="1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fr-BE" sz="20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0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0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900" u="sng" dirty="0" smtClean="0"/>
              <a:t>8 sectors</a:t>
            </a:r>
            <a:r>
              <a:rPr lang="en-US" sz="1900" dirty="0" smtClean="0"/>
              <a:t> representing </a:t>
            </a:r>
            <a:r>
              <a:rPr lang="en-US" sz="1900" dirty="0"/>
              <a:t>together 6.8 million jobs in 450,000 enterprises </a:t>
            </a:r>
            <a:r>
              <a:rPr lang="en-US" sz="1900" dirty="0" smtClean="0"/>
              <a:t>and </a:t>
            </a:r>
            <a:r>
              <a:rPr lang="en-US" sz="1900" dirty="0"/>
              <a:t>turnover of over €1,600 </a:t>
            </a:r>
            <a:r>
              <a:rPr lang="en-US" sz="1900" dirty="0" smtClean="0"/>
              <a:t>billion/year</a:t>
            </a:r>
            <a:endParaRPr lang="en-US" sz="19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900" dirty="0"/>
              <a:t>They are struggling with </a:t>
            </a:r>
            <a:r>
              <a:rPr lang="en-US" sz="1900" u="sng" dirty="0"/>
              <a:t>competitiveness</a:t>
            </a:r>
            <a:r>
              <a:rPr lang="en-US" sz="1900" dirty="0"/>
              <a:t> at global level and striving for long-term sustainability. High risks and long-term investments. There is a need for co-operation </a:t>
            </a:r>
            <a:r>
              <a:rPr lang="en-US" sz="1900" dirty="0" smtClean="0"/>
              <a:t>amongst them and along their </a:t>
            </a:r>
            <a:r>
              <a:rPr lang="en-US" sz="1900" dirty="0"/>
              <a:t>value chains.</a:t>
            </a:r>
            <a:endParaRPr lang="en-GB" sz="19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27584" y="188640"/>
            <a:ext cx="757118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GB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 panose="020F0502020204030204" pitchFamily="34" charset="0"/>
              </a:rPr>
              <a:t>Why SPIRE?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7" b="8836"/>
          <a:stretch/>
        </p:blipFill>
        <p:spPr bwMode="auto">
          <a:xfrm>
            <a:off x="755696" y="2276752"/>
            <a:ext cx="1080000" cy="11087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2412"/>
          <a:stretch/>
        </p:blipFill>
        <p:spPr bwMode="auto">
          <a:xfrm>
            <a:off x="2843808" y="2276751"/>
            <a:ext cx="1080000" cy="10578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03"/>
          <a:stretch/>
        </p:blipFill>
        <p:spPr bwMode="auto">
          <a:xfrm>
            <a:off x="6876256" y="2204864"/>
            <a:ext cx="1077006" cy="10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7" r="4154" b="6876"/>
          <a:stretch/>
        </p:blipFill>
        <p:spPr bwMode="auto">
          <a:xfrm>
            <a:off x="4788024" y="2252920"/>
            <a:ext cx="1152000" cy="10284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18"/>
          <a:stretch/>
        </p:blipFill>
        <p:spPr bwMode="auto">
          <a:xfrm>
            <a:off x="7884368" y="3212976"/>
            <a:ext cx="1074913" cy="10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4" b="21681"/>
          <a:stretch/>
        </p:blipFill>
        <p:spPr bwMode="auto">
          <a:xfrm>
            <a:off x="5868144" y="3212856"/>
            <a:ext cx="966969" cy="10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5" t="3023" b="10714"/>
          <a:stretch/>
        </p:blipFill>
        <p:spPr bwMode="auto">
          <a:xfrm>
            <a:off x="3851920" y="3212856"/>
            <a:ext cx="956389" cy="10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0" t="5393" r="14859" b="10156"/>
          <a:stretch/>
        </p:blipFill>
        <p:spPr bwMode="auto">
          <a:xfrm>
            <a:off x="1691680" y="3284864"/>
            <a:ext cx="923225" cy="10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72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/>
          <p:cNvSpPr txBox="1">
            <a:spLocks/>
          </p:cNvSpPr>
          <p:nvPr/>
        </p:nvSpPr>
        <p:spPr>
          <a:xfrm>
            <a:off x="827584" y="188640"/>
            <a:ext cx="757118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GB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 panose="020F0502020204030204" pitchFamily="34" charset="0"/>
              </a:rPr>
              <a:t>How do you nurture a new Industrial Renaissance?</a:t>
            </a:r>
          </a:p>
        </p:txBody>
      </p: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-8782"/>
            <a:ext cx="7992888" cy="6855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Group 24"/>
          <p:cNvGrpSpPr/>
          <p:nvPr/>
        </p:nvGrpSpPr>
        <p:grpSpPr>
          <a:xfrm>
            <a:off x="3059832" y="1698661"/>
            <a:ext cx="2034226" cy="1802347"/>
            <a:chOff x="7506326" y="1700808"/>
            <a:chExt cx="2034226" cy="1802347"/>
          </a:xfrm>
        </p:grpSpPr>
        <p:sp>
          <p:nvSpPr>
            <p:cNvPr id="26" name="Oval 25"/>
            <p:cNvSpPr/>
            <p:nvPr/>
          </p:nvSpPr>
          <p:spPr>
            <a:xfrm>
              <a:off x="7578334" y="1700808"/>
              <a:ext cx="1836204" cy="1800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506326" y="1794995"/>
              <a:ext cx="2034226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BE" sz="105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W</a:t>
              </a:r>
              <a:endParaRPr lang="en-GB" sz="105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43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spire\shutterstock_1012165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44" y="1440159"/>
            <a:ext cx="3636743" cy="3356993"/>
          </a:xfrm>
          <a:prstGeom prst="rect">
            <a:avLst/>
          </a:prstGeom>
          <a:noFill/>
          <a:extLst/>
        </p:spPr>
      </p:pic>
      <p:sp>
        <p:nvSpPr>
          <p:cNvPr id="14" name="Content Placeholder 2"/>
          <p:cNvSpPr txBox="1">
            <a:spLocks/>
          </p:cNvSpPr>
          <p:nvPr/>
        </p:nvSpPr>
        <p:spPr>
          <a:xfrm>
            <a:off x="4016756" y="1772816"/>
            <a:ext cx="4868878" cy="30243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3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pitchFamily="2" charset="2"/>
              <a:buChar char="§"/>
              <a:defRPr sz="2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  <a:defRPr/>
            </a:pPr>
            <a:r>
              <a:rPr lang="en-US" sz="1600" dirty="0" smtClean="0"/>
              <a:t>From raw resources to the end user industries = </a:t>
            </a:r>
            <a:r>
              <a:rPr lang="en-US" sz="2000" b="1" dirty="0" smtClean="0"/>
              <a:t>the value chain</a:t>
            </a:r>
          </a:p>
          <a:p>
            <a:pPr>
              <a:lnSpc>
                <a:spcPts val="2000"/>
              </a:lnSpc>
              <a:defRPr/>
            </a:pPr>
            <a:endParaRPr lang="en-US" sz="2000" b="1" dirty="0" smtClean="0"/>
          </a:p>
          <a:p>
            <a:pPr>
              <a:lnSpc>
                <a:spcPts val="2000"/>
              </a:lnSpc>
              <a:defRPr/>
            </a:pPr>
            <a:r>
              <a:rPr lang="en-US" sz="1600" dirty="0" smtClean="0"/>
              <a:t>From research to demonstrations and market = </a:t>
            </a:r>
            <a:r>
              <a:rPr lang="en-US" sz="2000" b="1" dirty="0" smtClean="0"/>
              <a:t>the innovation chain</a:t>
            </a:r>
          </a:p>
          <a:p>
            <a:pPr>
              <a:lnSpc>
                <a:spcPts val="2000"/>
              </a:lnSpc>
              <a:defRPr/>
            </a:pPr>
            <a:endParaRPr lang="en-US" sz="2000" b="1" dirty="0" smtClean="0"/>
          </a:p>
          <a:p>
            <a:pPr>
              <a:lnSpc>
                <a:spcPts val="2000"/>
              </a:lnSpc>
              <a:defRPr/>
            </a:pPr>
            <a:r>
              <a:rPr lang="en-US" sz="1600" dirty="0" smtClean="0"/>
              <a:t>From the big to small and medium enterprises = </a:t>
            </a:r>
            <a:r>
              <a:rPr lang="en-US" sz="2000" b="1" dirty="0" smtClean="0"/>
              <a:t>the industrial chain</a:t>
            </a:r>
          </a:p>
          <a:p>
            <a:pPr>
              <a:lnSpc>
                <a:spcPts val="2000"/>
              </a:lnSpc>
              <a:defRPr/>
            </a:pPr>
            <a:endParaRPr lang="en-US" sz="1600" dirty="0" smtClean="0"/>
          </a:p>
          <a:p>
            <a:pPr>
              <a:lnSpc>
                <a:spcPts val="2000"/>
              </a:lnSpc>
              <a:defRPr/>
            </a:pPr>
            <a:endParaRPr lang="en-US" sz="1600" dirty="0" smtClean="0"/>
          </a:p>
          <a:p>
            <a:pPr>
              <a:lnSpc>
                <a:spcPts val="2300"/>
              </a:lnSpc>
              <a:defRPr/>
            </a:pPr>
            <a:endParaRPr lang="en-US" sz="1600" dirty="0" smtClean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6453336"/>
            <a:ext cx="2376264" cy="234280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827584" y="188640"/>
            <a:ext cx="757118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GB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 panose="020F0502020204030204" pitchFamily="34" charset="0"/>
              </a:rPr>
              <a:t>The systemic approach</a:t>
            </a:r>
          </a:p>
        </p:txBody>
      </p:sp>
    </p:spTree>
    <p:extLst>
      <p:ext uri="{BB962C8B-B14F-4D97-AF65-F5344CB8AC3E}">
        <p14:creationId xmlns:p14="http://schemas.microsoft.com/office/powerpoint/2010/main" val="151862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624424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think-cell Folie" r:id="rId5" imgW="270" imgH="270" progId="TCLayout.ActiveDocument.1">
                  <p:embed/>
                </p:oleObj>
              </mc:Choice>
              <mc:Fallback>
                <p:oleObj name="think-cell Folie" r:id="rId5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hteck 5"/>
          <p:cNvSpPr/>
          <p:nvPr/>
        </p:nvSpPr>
        <p:spPr>
          <a:xfrm>
            <a:off x="539552" y="3960773"/>
            <a:ext cx="6984776" cy="45823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Rechteck 1"/>
          <p:cNvSpPr/>
          <p:nvPr/>
        </p:nvSpPr>
        <p:spPr>
          <a:xfrm>
            <a:off x="539552" y="1246407"/>
            <a:ext cx="6984776" cy="45823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827584" y="188640"/>
            <a:ext cx="757118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GB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 panose="020F0502020204030204" pitchFamily="34" charset="0"/>
              </a:rPr>
              <a:t>PPP in practice…</a:t>
            </a:r>
          </a:p>
        </p:txBody>
      </p:sp>
      <p:sp>
        <p:nvSpPr>
          <p:cNvPr id="19" name="Content Placeholder 1"/>
          <p:cNvSpPr>
            <a:spLocks noGrp="1"/>
          </p:cNvSpPr>
          <p:nvPr>
            <p:ph idx="1"/>
          </p:nvPr>
        </p:nvSpPr>
        <p:spPr>
          <a:xfrm>
            <a:off x="545910" y="1268760"/>
            <a:ext cx="8598090" cy="4968552"/>
          </a:xfrm>
          <a:noFill/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b="1" dirty="0" smtClean="0"/>
              <a:t>While some of it </a:t>
            </a:r>
            <a:r>
              <a:rPr lang="en-US" sz="2000" b="1" dirty="0"/>
              <a:t>is the same as in normal Horizon 2020: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 smtClean="0"/>
              <a:t>The </a:t>
            </a:r>
            <a:r>
              <a:rPr lang="en-US" sz="1800" dirty="0"/>
              <a:t>financial rules are those of Horizon 2020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 smtClean="0"/>
              <a:t>Final </a:t>
            </a:r>
            <a:r>
              <a:rPr lang="en-US" sz="1800" dirty="0"/>
              <a:t>responsibility for the Work </a:t>
            </a:r>
            <a:r>
              <a:rPr lang="en-US" sz="1800" dirty="0" err="1"/>
              <a:t>Programme</a:t>
            </a:r>
            <a:r>
              <a:rPr lang="en-US" sz="1800" dirty="0"/>
              <a:t> stays with </a:t>
            </a:r>
            <a:r>
              <a:rPr lang="en-US" sz="1800" dirty="0" smtClean="0"/>
              <a:t>the European Commission</a:t>
            </a:r>
            <a:endParaRPr lang="en-US" sz="18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 smtClean="0"/>
              <a:t>Implementation </a:t>
            </a:r>
            <a:r>
              <a:rPr lang="en-US" sz="1800" dirty="0"/>
              <a:t>remains with the </a:t>
            </a:r>
            <a:r>
              <a:rPr lang="en-US" sz="1800" dirty="0" smtClean="0"/>
              <a:t>European Commission</a:t>
            </a:r>
            <a:r>
              <a:rPr lang="en-US" sz="1800" dirty="0"/>
              <a:t>: 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selection of proposals</a:t>
            </a:r>
            <a:r>
              <a:rPr lang="en-US" sz="1800" dirty="0"/>
              <a:t>, negotiation, review of progress and payments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US" sz="1800" dirty="0"/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b="1" dirty="0" smtClean="0"/>
              <a:t>There are significant advantages:</a:t>
            </a:r>
            <a:endParaRPr lang="en-US" sz="2000" b="1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u="sng" dirty="0" smtClean="0"/>
              <a:t>Long-term </a:t>
            </a:r>
            <a:r>
              <a:rPr lang="en-US" sz="1800" u="sng" dirty="0"/>
              <a:t>commitment by </a:t>
            </a:r>
            <a:r>
              <a:rPr lang="en-US" sz="1800" u="sng" dirty="0" smtClean="0"/>
              <a:t>European Commission</a:t>
            </a:r>
            <a:r>
              <a:rPr lang="en-US" sz="1800" dirty="0" smtClean="0"/>
              <a:t> </a:t>
            </a:r>
            <a:r>
              <a:rPr lang="en-US" sz="1800" dirty="0"/>
              <a:t>to support the field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u="sng" dirty="0" smtClean="0"/>
              <a:t>Long-term </a:t>
            </a:r>
            <a:r>
              <a:rPr lang="en-US" sz="1800" u="sng" dirty="0"/>
              <a:t>commitment by industry</a:t>
            </a:r>
            <a:r>
              <a:rPr lang="en-US" sz="1800" dirty="0"/>
              <a:t> to invest, with a </a:t>
            </a:r>
            <a:r>
              <a:rPr lang="en-US" sz="1800" dirty="0" smtClean="0"/>
              <a:t>need to </a:t>
            </a:r>
            <a:r>
              <a:rPr lang="en-US" sz="1800" dirty="0"/>
              <a:t>demonstrate 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its </a:t>
            </a:r>
            <a:r>
              <a:rPr lang="en-US" sz="1800" dirty="0"/>
              <a:t>fulfilment (monitoring &amp; KPIs)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u="sng" dirty="0" smtClean="0"/>
              <a:t>Roadmap-based strategy</a:t>
            </a:r>
            <a:r>
              <a:rPr lang="en-US" sz="1800" dirty="0" smtClean="0"/>
              <a:t> for the content of the calls</a:t>
            </a:r>
            <a:endParaRPr lang="en-GB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9076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827584" y="188640"/>
            <a:ext cx="757118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US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 panose="020F0502020204030204" pitchFamily="34" charset="0"/>
              </a:rPr>
              <a:t>… the Governance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115616" y="1700808"/>
            <a:ext cx="7272808" cy="2718038"/>
            <a:chOff x="1331640" y="2367146"/>
            <a:chExt cx="6048672" cy="1565910"/>
          </a:xfrm>
        </p:grpSpPr>
        <p:sp>
          <p:nvSpPr>
            <p:cNvPr id="6" name="Text Box 2"/>
            <p:cNvSpPr txBox="1">
              <a:spLocks noChangeArrowheads="1"/>
            </p:cNvSpPr>
            <p:nvPr/>
          </p:nvSpPr>
          <p:spPr bwMode="auto">
            <a:xfrm>
              <a:off x="3748018" y="2367146"/>
              <a:ext cx="1256030" cy="156591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spcAft>
                  <a:spcPts val="0"/>
                </a:spcAft>
              </a:pPr>
              <a:endParaRPr lang="en-US" sz="1600" b="1" dirty="0" smtClean="0">
                <a:effectLst/>
                <a:ea typeface="Calibri"/>
                <a:cs typeface="Times New Roman"/>
              </a:endParaRPr>
            </a:p>
            <a:p>
              <a:pPr algn="ctr">
                <a:spcAft>
                  <a:spcPts val="0"/>
                </a:spcAft>
              </a:pPr>
              <a:endParaRPr lang="en-US" sz="1600" b="1" dirty="0" smtClean="0">
                <a:ea typeface="Calibri"/>
                <a:cs typeface="Times New Roman"/>
              </a:endParaRPr>
            </a:p>
            <a:p>
              <a:pPr algn="ctr">
                <a:spcAft>
                  <a:spcPts val="0"/>
                </a:spcAft>
              </a:pPr>
              <a:endParaRPr lang="en-US" sz="1600" b="1" dirty="0" smtClean="0">
                <a:effectLst/>
                <a:ea typeface="Calibri"/>
                <a:cs typeface="Times New Roman"/>
              </a:endParaRPr>
            </a:p>
            <a:p>
              <a:pPr algn="ctr">
                <a:spcAft>
                  <a:spcPts val="0"/>
                </a:spcAft>
              </a:pPr>
              <a:endParaRPr lang="en-US" sz="1600" b="1" dirty="0" smtClean="0">
                <a:ea typeface="Calibri"/>
                <a:cs typeface="Times New Roman"/>
              </a:endParaRPr>
            </a:p>
            <a:p>
              <a:pPr algn="ctr">
                <a:spcAft>
                  <a:spcPts val="0"/>
                </a:spcAft>
              </a:pPr>
              <a:endParaRPr lang="en-US" sz="1600" b="1" dirty="0" smtClean="0">
                <a:effectLst/>
                <a:ea typeface="Calibri"/>
                <a:cs typeface="Times New Roman"/>
              </a:endParaRPr>
            </a:p>
            <a:p>
              <a:pPr algn="ctr">
                <a:spcAft>
                  <a:spcPts val="0"/>
                </a:spcAft>
              </a:pPr>
              <a:r>
                <a:rPr lang="en-US" sz="1600" b="1" dirty="0" smtClean="0">
                  <a:effectLst/>
                  <a:ea typeface="Calibri"/>
                  <a:cs typeface="Times New Roman"/>
                </a:rPr>
                <a:t>Partnership Board</a:t>
              </a:r>
              <a:endParaRPr lang="en-US" sz="12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7" name="Text Box 2"/>
            <p:cNvSpPr txBox="1">
              <a:spLocks noChangeArrowheads="1"/>
            </p:cNvSpPr>
            <p:nvPr/>
          </p:nvSpPr>
          <p:spPr bwMode="auto">
            <a:xfrm>
              <a:off x="6106983" y="2367146"/>
              <a:ext cx="1273329" cy="156591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b="1" dirty="0" smtClean="0">
                  <a:effectLst/>
                  <a:ea typeface="Calibri"/>
                  <a:cs typeface="Times New Roman"/>
                </a:rPr>
                <a:t> </a:t>
              </a:r>
              <a:endParaRPr lang="en-US" sz="1200" dirty="0" smtClean="0">
                <a:effectLst/>
                <a:ea typeface="Calibri"/>
                <a:cs typeface="Times New Roman"/>
              </a:endParaRPr>
            </a:p>
            <a:p>
              <a:pPr algn="ctr">
                <a:spcAft>
                  <a:spcPts val="0"/>
                </a:spcAft>
              </a:pPr>
              <a:endParaRPr lang="en-US" sz="1600" b="1" dirty="0" smtClean="0">
                <a:effectLst/>
                <a:ea typeface="Calibri"/>
                <a:cs typeface="Times New Roman"/>
              </a:endParaRPr>
            </a:p>
            <a:p>
              <a:pPr algn="ctr">
                <a:spcAft>
                  <a:spcPts val="0"/>
                </a:spcAft>
              </a:pPr>
              <a:endParaRPr lang="en-US" sz="1600" b="1" dirty="0" smtClean="0">
                <a:effectLst/>
                <a:ea typeface="Calibri"/>
                <a:cs typeface="Times New Roman"/>
              </a:endParaRPr>
            </a:p>
            <a:p>
              <a:pPr algn="ctr">
                <a:spcAft>
                  <a:spcPts val="0"/>
                </a:spcAft>
              </a:pPr>
              <a:endParaRPr lang="en-US" sz="1600" b="1" dirty="0" smtClean="0">
                <a:ea typeface="Calibri"/>
                <a:cs typeface="Times New Roman"/>
              </a:endParaRPr>
            </a:p>
            <a:p>
              <a:pPr algn="ctr">
                <a:spcAft>
                  <a:spcPts val="0"/>
                </a:spcAft>
              </a:pPr>
              <a:endParaRPr lang="en-US" sz="1600" b="1" dirty="0" smtClean="0">
                <a:effectLst/>
                <a:ea typeface="Calibri"/>
                <a:cs typeface="Times New Roman"/>
              </a:endParaRPr>
            </a:p>
            <a:p>
              <a:pPr algn="ctr">
                <a:spcAft>
                  <a:spcPts val="0"/>
                </a:spcAft>
              </a:pPr>
              <a:r>
                <a:rPr lang="en-US" sz="1600" b="1" dirty="0" smtClean="0">
                  <a:effectLst/>
                  <a:ea typeface="Calibri"/>
                  <a:cs typeface="Times New Roman"/>
                </a:rPr>
                <a:t>European Commission</a:t>
              </a:r>
              <a:endParaRPr lang="en-US" sz="12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8" name="Text Box 2"/>
            <p:cNvSpPr txBox="1">
              <a:spLocks noChangeArrowheads="1"/>
            </p:cNvSpPr>
            <p:nvPr/>
          </p:nvSpPr>
          <p:spPr bwMode="auto">
            <a:xfrm>
              <a:off x="1331640" y="2367146"/>
              <a:ext cx="1256030" cy="156591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b="1" dirty="0" smtClean="0">
                  <a:effectLst/>
                  <a:ea typeface="Calibri"/>
                  <a:cs typeface="Times New Roman"/>
                </a:rPr>
                <a:t> </a:t>
              </a:r>
              <a:endParaRPr lang="en-US" sz="1200" dirty="0" smtClean="0">
                <a:effectLst/>
                <a:ea typeface="Calibri"/>
                <a:cs typeface="Times New Roman"/>
              </a:endParaRPr>
            </a:p>
            <a:p>
              <a:pPr algn="ctr">
                <a:spcAft>
                  <a:spcPts val="0"/>
                </a:spcAft>
              </a:pPr>
              <a:endParaRPr lang="en-US" sz="1200" dirty="0" smtClean="0">
                <a:effectLst/>
                <a:ea typeface="Calibri"/>
                <a:cs typeface="Times New Roman"/>
              </a:endParaRPr>
            </a:p>
            <a:p>
              <a:pPr algn="ctr">
                <a:spcAft>
                  <a:spcPts val="0"/>
                </a:spcAft>
              </a:pPr>
              <a:endParaRPr lang="en-US" sz="1600" b="1" dirty="0" smtClean="0">
                <a:effectLst/>
                <a:ea typeface="Calibri"/>
                <a:cs typeface="Times New Roman"/>
              </a:endParaRPr>
            </a:p>
            <a:p>
              <a:pPr algn="ctr">
                <a:spcAft>
                  <a:spcPts val="0"/>
                </a:spcAft>
              </a:pPr>
              <a:endParaRPr lang="en-US" sz="1600" b="1" dirty="0" smtClean="0">
                <a:ea typeface="Calibri"/>
                <a:cs typeface="Times New Roman"/>
              </a:endParaRPr>
            </a:p>
            <a:p>
              <a:pPr algn="ctr">
                <a:spcAft>
                  <a:spcPts val="0"/>
                </a:spcAft>
              </a:pPr>
              <a:endParaRPr lang="en-US" sz="1600" b="1" dirty="0" smtClean="0">
                <a:effectLst/>
                <a:ea typeface="Calibri"/>
                <a:cs typeface="Times New Roman"/>
              </a:endParaRPr>
            </a:p>
            <a:p>
              <a:pPr algn="ctr">
                <a:spcAft>
                  <a:spcPts val="0"/>
                </a:spcAft>
              </a:pPr>
              <a:r>
                <a:rPr lang="en-US" sz="1600" b="1" dirty="0" smtClean="0">
                  <a:effectLst/>
                  <a:ea typeface="Calibri"/>
                  <a:cs typeface="Times New Roman"/>
                </a:rPr>
                <a:t>Private Partner</a:t>
              </a:r>
              <a:endParaRPr lang="en-US" sz="1200" b="1" dirty="0" smtClean="0">
                <a:effectLst/>
                <a:ea typeface="Calibri"/>
                <a:cs typeface="Times New Roman"/>
              </a:endParaRPr>
            </a:p>
            <a:p>
              <a:pPr algn="ctr">
                <a:spcAft>
                  <a:spcPts val="0"/>
                </a:spcAft>
              </a:pPr>
              <a:r>
                <a:rPr lang="en-US" sz="1600" b="1" dirty="0" smtClean="0">
                  <a:effectLst/>
                  <a:ea typeface="Calibri"/>
                  <a:cs typeface="Times New Roman"/>
                </a:rPr>
                <a:t>Association</a:t>
              </a:r>
              <a:endParaRPr lang="en-US" sz="1200" b="1" dirty="0">
                <a:effectLst/>
                <a:ea typeface="Calibri"/>
                <a:cs typeface="Times New Roman"/>
              </a:endParaRPr>
            </a:p>
          </p:txBody>
        </p:sp>
      </p:grpSp>
      <p:sp>
        <p:nvSpPr>
          <p:cNvPr id="9" name="Title 1"/>
          <p:cNvSpPr txBox="1">
            <a:spLocks/>
          </p:cNvSpPr>
          <p:nvPr/>
        </p:nvSpPr>
        <p:spPr>
          <a:xfrm>
            <a:off x="6680393" y="4869160"/>
            <a:ext cx="2042299" cy="1003523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3B3B3B"/>
                </a:solidFill>
              </a:rPr>
              <a:t>Develop work </a:t>
            </a:r>
            <a:r>
              <a:rPr lang="en-US" sz="1400" dirty="0" err="1">
                <a:solidFill>
                  <a:srgbClr val="3B3B3B"/>
                </a:solidFill>
              </a:rPr>
              <a:t>programme</a:t>
            </a:r>
            <a:endParaRPr lang="en-US" sz="1400" dirty="0">
              <a:solidFill>
                <a:srgbClr val="3B3B3B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3B3B3B"/>
                </a:solidFill>
              </a:rPr>
              <a:t>Publish open calls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727991" y="4869161"/>
            <a:ext cx="1968746" cy="1003523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3B3B3B"/>
                </a:solidFill>
              </a:rPr>
              <a:t>Discuss priorities &amp; call topics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3B3B3B"/>
                </a:solidFill>
              </a:rPr>
              <a:t>Assess progress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827584" y="5080596"/>
            <a:ext cx="2192892" cy="1003523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3B3B3B"/>
                </a:solidFill>
              </a:rPr>
              <a:t>Discuss priorities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3B3B3B"/>
                </a:solidFill>
              </a:rPr>
              <a:t>Propose call topics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3B3B3B"/>
                </a:solidFill>
              </a:rPr>
              <a:t>Form consortia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3B3B3B"/>
                </a:solidFill>
              </a:rPr>
              <a:t>Apply to calls</a:t>
            </a:r>
          </a:p>
          <a:p>
            <a:pPr algn="ctr"/>
            <a:endParaRPr lang="en-US" sz="1400" dirty="0" smtClean="0">
              <a:solidFill>
                <a:srgbClr val="3B3B3B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2843808" y="2636912"/>
            <a:ext cx="1084407" cy="765358"/>
            <a:chOff x="2915816" y="3167698"/>
            <a:chExt cx="818515" cy="522605"/>
          </a:xfrm>
        </p:grpSpPr>
        <p:sp>
          <p:nvSpPr>
            <p:cNvPr id="12" name="Text Box 296"/>
            <p:cNvSpPr txBox="1"/>
            <p:nvPr/>
          </p:nvSpPr>
          <p:spPr>
            <a:xfrm>
              <a:off x="2970168" y="3167698"/>
              <a:ext cx="613033" cy="26225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300" b="1" dirty="0">
                  <a:ea typeface="Calibri"/>
                  <a:cs typeface="Times New Roman"/>
                </a:rPr>
                <a:t>A</a:t>
              </a:r>
              <a:r>
                <a:rPr lang="en-US" sz="1300" b="1" dirty="0" smtClean="0">
                  <a:effectLst/>
                  <a:ea typeface="Calibri"/>
                  <a:cs typeface="Times New Roman"/>
                </a:rPr>
                <a:t>dvice</a:t>
              </a:r>
              <a:endParaRPr lang="en-US" sz="1300" b="1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13" name="Text Box 297"/>
            <p:cNvSpPr txBox="1"/>
            <p:nvPr/>
          </p:nvSpPr>
          <p:spPr>
            <a:xfrm>
              <a:off x="2915816" y="3475673"/>
              <a:ext cx="768985" cy="21463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300" b="1" dirty="0">
                  <a:ea typeface="Calibri"/>
                  <a:cs typeface="Times New Roman"/>
                </a:rPr>
                <a:t>F</a:t>
              </a:r>
              <a:r>
                <a:rPr lang="en-US" sz="1300" b="1" dirty="0" smtClean="0">
                  <a:effectLst/>
                  <a:ea typeface="Calibri"/>
                  <a:cs typeface="Times New Roman"/>
                </a:rPr>
                <a:t>eedback</a:t>
              </a:r>
              <a:endParaRPr lang="en-US" sz="1300" b="1" dirty="0">
                <a:effectLst/>
                <a:ea typeface="Calibri"/>
                <a:cs typeface="Times New Roman"/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>
              <a:off x="2915816" y="3366453"/>
              <a:ext cx="818515" cy="0"/>
            </a:xfrm>
            <a:prstGeom prst="straightConnector1">
              <a:avLst/>
            </a:prstGeom>
            <a:ln w="19050">
              <a:solidFill>
                <a:srgbClr val="C00000"/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 flipH="1">
              <a:off x="2915816" y="3464243"/>
              <a:ext cx="817880" cy="0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5697580" y="2685089"/>
            <a:ext cx="1002842" cy="676950"/>
            <a:chOff x="5721672" y="3137799"/>
            <a:chExt cx="700311" cy="605757"/>
          </a:xfrm>
        </p:grpSpPr>
        <p:sp>
          <p:nvSpPr>
            <p:cNvPr id="21" name="Text Box 301"/>
            <p:cNvSpPr txBox="1"/>
            <p:nvPr/>
          </p:nvSpPr>
          <p:spPr>
            <a:xfrm>
              <a:off x="5721672" y="3137799"/>
              <a:ext cx="700311" cy="21463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ysClr val="windowText" lastClr="000000"/>
                  </a:solidFill>
                  <a:latin typeface="+mj-lt"/>
                  <a:ea typeface="Calibri"/>
                  <a:cs typeface="Times New Roman"/>
                </a:rPr>
                <a:t>F</a:t>
              </a:r>
              <a:r>
                <a:rPr kumimoji="0" lang="en-US" sz="1300" b="1" i="0" u="none" strike="noStrike" kern="0" cap="none" spc="0" normalizeH="0" baseline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lt"/>
                  <a:ea typeface="Calibri"/>
                  <a:cs typeface="Times New Roman"/>
                </a:rPr>
                <a:t>eedback</a:t>
              </a:r>
              <a:endParaRPr kumimoji="0" lang="en-US" sz="1300" b="1" i="0" u="none" strike="noStrike" kern="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Calibri"/>
                <a:cs typeface="Times New Roman"/>
              </a:endParaRPr>
            </a:p>
          </p:txBody>
        </p:sp>
        <p:sp>
          <p:nvSpPr>
            <p:cNvPr id="22" name="Text Box 300"/>
            <p:cNvSpPr txBox="1"/>
            <p:nvPr/>
          </p:nvSpPr>
          <p:spPr>
            <a:xfrm>
              <a:off x="5721672" y="3481301"/>
              <a:ext cx="676181" cy="262255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ysClr val="windowText" lastClr="000000"/>
                  </a:solidFill>
                  <a:latin typeface="+mj-lt"/>
                  <a:ea typeface="Calibri"/>
                  <a:cs typeface="Times New Roman"/>
                </a:rPr>
                <a:t>P</a:t>
              </a:r>
              <a:r>
                <a:rPr kumimoji="0" lang="en-US" sz="1300" b="1" i="0" u="none" strike="noStrike" kern="0" cap="none" spc="0" normalizeH="0" baseline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lt"/>
                  <a:ea typeface="Calibri"/>
                  <a:cs typeface="Times New Roman"/>
                </a:rPr>
                <a:t>roposal</a:t>
              </a:r>
              <a:endParaRPr kumimoji="0" lang="en-US" sz="1300" b="1" i="0" u="none" strike="noStrike" kern="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Calibri"/>
                <a:cs typeface="Times New Roman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 rot="10800000">
            <a:off x="5696737" y="2950370"/>
            <a:ext cx="1084407" cy="143214"/>
            <a:chOff x="2996208" y="5662050"/>
            <a:chExt cx="1084407" cy="143214"/>
          </a:xfrm>
        </p:grpSpPr>
        <p:cxnSp>
          <p:nvCxnSpPr>
            <p:cNvPr id="26" name="Straight Arrow Connector 25"/>
            <p:cNvCxnSpPr/>
            <p:nvPr/>
          </p:nvCxnSpPr>
          <p:spPr>
            <a:xfrm>
              <a:off x="2996208" y="5662050"/>
              <a:ext cx="1084407" cy="0"/>
            </a:xfrm>
            <a:prstGeom prst="straightConnector1">
              <a:avLst/>
            </a:prstGeom>
            <a:ln w="19050">
              <a:solidFill>
                <a:srgbClr val="C00000"/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flipH="1">
              <a:off x="2996208" y="5805264"/>
              <a:ext cx="1083566" cy="0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3935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76452357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think-cell Folie" r:id="rId4" imgW="270" imgH="270" progId="TCLayout.ActiveDocument.1">
                  <p:embed/>
                </p:oleObj>
              </mc:Choice>
              <mc:Fallback>
                <p:oleObj name="think-cell Foli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hteck 3"/>
          <p:cNvSpPr/>
          <p:nvPr/>
        </p:nvSpPr>
        <p:spPr>
          <a:xfrm>
            <a:off x="718948" y="3207891"/>
            <a:ext cx="5581244" cy="37870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690512" y="1280951"/>
            <a:ext cx="5609680" cy="41657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27584" y="188640"/>
            <a:ext cx="757118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GB" sz="3600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 panose="020F0502020204030204" pitchFamily="34" charset="0"/>
              </a:rPr>
              <a:t>… the SPIRE Roadmap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971600" y="980728"/>
            <a:ext cx="8172400" cy="5400600"/>
          </a:xfrm>
          <a:noFill/>
        </p:spPr>
        <p:txBody>
          <a:bodyPr>
            <a:noAutofit/>
          </a:bodyPr>
          <a:lstStyle/>
          <a:p>
            <a:pPr marL="0" indent="0">
              <a:buNone/>
            </a:pPr>
            <a:endParaRPr lang="en-GB" sz="1800" b="1" dirty="0" smtClean="0"/>
          </a:p>
          <a:p>
            <a:pPr marL="0" indent="0">
              <a:buNone/>
            </a:pPr>
            <a:r>
              <a:rPr lang="en-GB" sz="2000" b="1" dirty="0" smtClean="0"/>
              <a:t>Part </a:t>
            </a:r>
            <a:r>
              <a:rPr lang="en-GB" sz="2000" b="1" dirty="0"/>
              <a:t>1: </a:t>
            </a:r>
            <a:r>
              <a:rPr lang="en-GB" sz="2000" b="1" dirty="0" smtClean="0"/>
              <a:t>Vision</a:t>
            </a:r>
            <a:endParaRPr lang="en-GB" sz="2000" b="1" dirty="0"/>
          </a:p>
          <a:p>
            <a:r>
              <a:rPr lang="en-US" sz="1800" dirty="0" smtClean="0"/>
              <a:t>A </a:t>
            </a:r>
            <a:r>
              <a:rPr lang="en-US" sz="1800" dirty="0"/>
              <a:t>Sustainable Process Industry for a resource-efficient and </a:t>
            </a:r>
            <a:r>
              <a:rPr lang="en-US" sz="1800" dirty="0" smtClean="0"/>
              <a:t>low-carbon economy</a:t>
            </a:r>
            <a:r>
              <a:rPr lang="en-US" sz="1800" dirty="0"/>
              <a:t>: </a:t>
            </a:r>
            <a:endParaRPr lang="en-US" sz="1800" dirty="0" smtClean="0"/>
          </a:p>
          <a:p>
            <a:pPr marL="0" indent="0" defTabSz="361950">
              <a:buNone/>
            </a:pPr>
            <a:r>
              <a:rPr lang="en-US" sz="1800" dirty="0"/>
              <a:t>	</a:t>
            </a:r>
            <a:r>
              <a:rPr lang="en-US" sz="1800" u="sng" dirty="0" smtClean="0"/>
              <a:t>Rejuvenate</a:t>
            </a:r>
            <a:r>
              <a:rPr lang="en-US" sz="1800" dirty="0" smtClean="0"/>
              <a:t> </a:t>
            </a:r>
            <a:r>
              <a:rPr lang="en-US" sz="1800" dirty="0"/>
              <a:t>the European process industry </a:t>
            </a:r>
            <a:r>
              <a:rPr lang="en-US" sz="1800" dirty="0" smtClean="0"/>
              <a:t>base and </a:t>
            </a:r>
            <a:r>
              <a:rPr lang="en-US" sz="1800" dirty="0"/>
              <a:t>help decoupling </a:t>
            </a:r>
            <a:r>
              <a:rPr lang="en-US" sz="1800" dirty="0" smtClean="0"/>
              <a:t>	economic </a:t>
            </a:r>
            <a:r>
              <a:rPr lang="en-US" sz="1800" dirty="0"/>
              <a:t>growth from resource impact</a:t>
            </a:r>
          </a:p>
          <a:p>
            <a:pPr marL="0" indent="0">
              <a:buNone/>
            </a:pPr>
            <a:endParaRPr lang="en-US" sz="1800" b="1" dirty="0" smtClean="0"/>
          </a:p>
          <a:p>
            <a:pPr marL="0" indent="0">
              <a:buNone/>
            </a:pPr>
            <a:r>
              <a:rPr lang="en-US" sz="2000" b="1" dirty="0" smtClean="0"/>
              <a:t>Part </a:t>
            </a:r>
            <a:r>
              <a:rPr lang="en-US" sz="2000" b="1" dirty="0"/>
              <a:t>2: Research and Innovation Strategy</a:t>
            </a:r>
          </a:p>
          <a:p>
            <a:r>
              <a:rPr lang="en-US" sz="1800" dirty="0" smtClean="0"/>
              <a:t>6 </a:t>
            </a:r>
            <a:r>
              <a:rPr lang="en-US" sz="1800" dirty="0"/>
              <a:t>Key-components: </a:t>
            </a:r>
            <a:endParaRPr lang="en-US" sz="1800" dirty="0" smtClean="0"/>
          </a:p>
          <a:p>
            <a:pPr lvl="1"/>
            <a:r>
              <a:rPr lang="en-US" sz="1600" dirty="0" smtClean="0"/>
              <a:t>Feed </a:t>
            </a:r>
          </a:p>
          <a:p>
            <a:pPr lvl="1"/>
            <a:r>
              <a:rPr lang="en-US" sz="1600" dirty="0" smtClean="0"/>
              <a:t>Process</a:t>
            </a:r>
          </a:p>
          <a:p>
            <a:pPr lvl="1"/>
            <a:r>
              <a:rPr lang="en-US" sz="1600" dirty="0" smtClean="0"/>
              <a:t>Applications</a:t>
            </a:r>
          </a:p>
          <a:p>
            <a:pPr lvl="1"/>
            <a:r>
              <a:rPr lang="en-US" sz="1600" dirty="0" smtClean="0"/>
              <a:t>Waste2Resource </a:t>
            </a:r>
          </a:p>
          <a:p>
            <a:pPr lvl="1"/>
            <a:r>
              <a:rPr lang="en-GB" sz="1600" dirty="0" smtClean="0"/>
              <a:t>Horizontal issues </a:t>
            </a:r>
          </a:p>
          <a:p>
            <a:pPr lvl="1"/>
            <a:r>
              <a:rPr lang="en-GB" sz="1600" dirty="0" smtClean="0"/>
              <a:t>Outreach and dissemination</a:t>
            </a:r>
            <a:endParaRPr lang="en-GB" sz="1600" dirty="0"/>
          </a:p>
          <a:p>
            <a:pPr marL="0" indent="0">
              <a:buNone/>
            </a:pPr>
            <a:endParaRPr lang="en-GB" sz="1800" dirty="0" smtClean="0"/>
          </a:p>
        </p:txBody>
      </p:sp>
    </p:spTree>
    <p:extLst>
      <p:ext uri="{BB962C8B-B14F-4D97-AF65-F5344CB8AC3E}">
        <p14:creationId xmlns:p14="http://schemas.microsoft.com/office/powerpoint/2010/main" val="468120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A.SPIRE template july 201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PIR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A.SPIRE template july 201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PIR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A.SPIRE template july 2012</Template>
  <TotalTime>71</TotalTime>
  <Words>886</Words>
  <Application>Microsoft Office PowerPoint</Application>
  <PresentationFormat>On-screen Show (4:3)</PresentationFormat>
  <Paragraphs>230</Paragraphs>
  <Slides>18</Slides>
  <Notes>8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A.SPIRE template july 2012</vt:lpstr>
      <vt:lpstr>2_A.SPIRE template july 2012</vt:lpstr>
      <vt:lpstr>think-cell Folie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MEMBERSHIP OVERVIEW</vt:lpstr>
      <vt:lpstr>PowerPoint Presentation</vt:lpstr>
      <vt:lpstr>PowerPoint Presentation</vt:lpstr>
    </vt:vector>
  </TitlesOfParts>
  <Company>Cefic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Loredana Ghinea</dc:creator>
  <cp:lastModifiedBy>PAUNKSNYTE Evelina Spire2030</cp:lastModifiedBy>
  <cp:revision>307</cp:revision>
  <cp:lastPrinted>2015-04-20T08:53:52Z</cp:lastPrinted>
  <dcterms:created xsi:type="dcterms:W3CDTF">2012-08-24T08:32:41Z</dcterms:created>
  <dcterms:modified xsi:type="dcterms:W3CDTF">2015-04-28T10:03:19Z</dcterms:modified>
</cp:coreProperties>
</file>