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313" r:id="rId3"/>
    <p:sldId id="314" r:id="rId4"/>
    <p:sldId id="315" r:id="rId5"/>
    <p:sldId id="312" r:id="rId6"/>
    <p:sldId id="299" r:id="rId7"/>
    <p:sldId id="316" r:id="rId8"/>
    <p:sldId id="308" r:id="rId9"/>
    <p:sldId id="296" r:id="rId10"/>
    <p:sldId id="307" r:id="rId11"/>
    <p:sldId id="301" r:id="rId12"/>
    <p:sldId id="306" r:id="rId13"/>
    <p:sldId id="265" r:id="rId14"/>
    <p:sldId id="271" r:id="rId15"/>
    <p:sldId id="273" r:id="rId16"/>
    <p:sldId id="304" r:id="rId17"/>
    <p:sldId id="267" r:id="rId18"/>
    <p:sldId id="268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5541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" y="362181"/>
            <a:ext cx="1663598" cy="97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1"/>
            <a:ext cx="8568952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8568952" cy="4752527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Wingdings" panose="05000000000000000000" pitchFamily="2" charset="2"/>
              <a:buChar char="Ø"/>
              <a:defRPr sz="2000" i="0" baseline="0"/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1800" b="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1"/>
            <a:ext cx="8568952" cy="5760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4176464" cy="4773207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Wingdings" panose="05000000000000000000" pitchFamily="2" charset="2"/>
              <a:buChar char="Ø"/>
              <a:defRPr sz="2000" i="0" baseline="0"/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1800" b="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16016" y="1865505"/>
            <a:ext cx="4176464" cy="4752527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Wingdings" panose="05000000000000000000" pitchFamily="2" charset="2"/>
              <a:buChar char="Ø"/>
              <a:defRPr sz="2000" i="0" baseline="0"/>
            </a:lvl1pPr>
            <a:lvl2pPr marL="742950" indent="-285750">
              <a:buClr>
                <a:srgbClr val="0F5494"/>
              </a:buClr>
              <a:buFont typeface="Wingdings" panose="05000000000000000000" pitchFamily="2" charset="2"/>
              <a:buChar char="Ø"/>
              <a:defRPr sz="1800" b="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069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1" r:id="rId3"/>
    <p:sldLayoutId id="2147483753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352928" cy="1728192"/>
          </a:xfrm>
        </p:spPr>
        <p:txBody>
          <a:bodyPr/>
          <a:lstStyle/>
          <a:p>
            <a:pPr algn="ctr"/>
            <a:r>
              <a:rPr lang="en-GB" sz="4000" dirty="0"/>
              <a:t>Session 2: </a:t>
            </a:r>
            <a:br>
              <a:rPr lang="en-GB" sz="4000" dirty="0"/>
            </a:br>
            <a:r>
              <a:rPr lang="en-GB" sz="4000" dirty="0"/>
              <a:t>Process Control and Associated Parameters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4293096"/>
            <a:ext cx="7488832" cy="2016224"/>
          </a:xfrm>
        </p:spPr>
        <p:txBody>
          <a:bodyPr/>
          <a:lstStyle/>
          <a:p>
            <a:r>
              <a:rPr lang="fr-BE" sz="2400" i="1" dirty="0" smtClean="0">
                <a:solidFill>
                  <a:srgbClr val="FFD624"/>
                </a:solidFill>
              </a:rPr>
              <a:t>Peter Singstad, Cybernetica AS,</a:t>
            </a:r>
            <a:br>
              <a:rPr lang="fr-BE" sz="2400" i="1" dirty="0" smtClean="0">
                <a:solidFill>
                  <a:srgbClr val="FFD624"/>
                </a:solidFill>
              </a:rPr>
            </a:br>
            <a:r>
              <a:rPr lang="fr-BE" sz="2400" i="1" dirty="0" err="1" smtClean="0">
                <a:solidFill>
                  <a:srgbClr val="FFD624"/>
                </a:solidFill>
              </a:rPr>
              <a:t>Norway</a:t>
            </a:r>
            <a:endParaRPr lang="fr-BE" sz="2400" i="1" dirty="0">
              <a:solidFill>
                <a:srgbClr val="FFD624"/>
              </a:solidFill>
            </a:endParaRPr>
          </a:p>
          <a:p>
            <a:endParaRPr lang="fr-BE" sz="2400" dirty="0"/>
          </a:p>
          <a:p>
            <a:r>
              <a:rPr lang="fr-BE" sz="2400" dirty="0" smtClean="0"/>
              <a:t>SPIRE PPP Impact workshop</a:t>
            </a:r>
          </a:p>
          <a:p>
            <a:r>
              <a:rPr lang="fr-BE" sz="2400" dirty="0" smtClean="0"/>
              <a:t>Brussels, 21-22 April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PROPAT – </a:t>
            </a:r>
            <a:r>
              <a:rPr lang="en-US" smtClean="0"/>
              <a:t>expected impacts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8424936" cy="4773207"/>
          </a:xfrm>
        </p:spPr>
        <p:txBody>
          <a:bodyPr/>
          <a:lstStyle/>
          <a:p>
            <a:r>
              <a:rPr lang="en-US" altLang="en-US" b="1" dirty="0" smtClean="0"/>
              <a:t>Technological</a:t>
            </a:r>
          </a:p>
          <a:p>
            <a:pPr lvl="1"/>
            <a:r>
              <a:rPr lang="en-GB" sz="1700" dirty="0" smtClean="0"/>
              <a:t>To ensure a more efficient control of processes through on-line measurement and modelling critical quality attributes</a:t>
            </a:r>
          </a:p>
          <a:p>
            <a:pPr lvl="1"/>
            <a:r>
              <a:rPr lang="en-GB" sz="1700" dirty="0" smtClean="0"/>
              <a:t>Implementation of PAT in the European process industry</a:t>
            </a:r>
          </a:p>
          <a:p>
            <a:pPr lvl="1"/>
            <a:r>
              <a:rPr lang="en-GB" sz="1700" dirty="0" smtClean="0"/>
              <a:t>Improved and affordable measurement tools</a:t>
            </a:r>
          </a:p>
          <a:p>
            <a:r>
              <a:rPr lang="en-US" altLang="en-US" b="1" dirty="0"/>
              <a:t>Economic/Social</a:t>
            </a:r>
          </a:p>
          <a:p>
            <a:pPr lvl="1"/>
            <a:r>
              <a:rPr lang="en-US" altLang="en-US" sz="1700" dirty="0"/>
              <a:t>Strengthening of the competitiveness of the European industry</a:t>
            </a:r>
          </a:p>
          <a:p>
            <a:pPr lvl="1"/>
            <a:r>
              <a:rPr lang="en-US" altLang="en-US" sz="1700" dirty="0"/>
              <a:t>Retention and growth of jobs in process automation sectors</a:t>
            </a:r>
          </a:p>
          <a:p>
            <a:pPr lvl="1"/>
            <a:r>
              <a:rPr lang="en-US" altLang="en-US" sz="1700" dirty="0"/>
              <a:t>Operator safety</a:t>
            </a:r>
          </a:p>
          <a:p>
            <a:r>
              <a:rPr lang="en-US" altLang="en-US" b="1" dirty="0"/>
              <a:t>Environmental</a:t>
            </a:r>
          </a:p>
          <a:p>
            <a:pPr lvl="1"/>
            <a:r>
              <a:rPr lang="en-GB" sz="1700" dirty="0"/>
              <a:t>More sustainable plant operations</a:t>
            </a:r>
          </a:p>
          <a:p>
            <a:pPr lvl="1"/>
            <a:r>
              <a:rPr lang="en-GB" sz="1700" dirty="0"/>
              <a:t>Significant decrease in greenhouse gas emissions</a:t>
            </a:r>
          </a:p>
          <a:p>
            <a:pPr lvl="1"/>
            <a:r>
              <a:rPr lang="en-GB" sz="1700" dirty="0"/>
              <a:t>Increased resource and energy efficiency in plant operations in the short to medium term</a:t>
            </a:r>
          </a:p>
          <a:p>
            <a:endParaRPr lang="en-US" altLang="en-US" dirty="0"/>
          </a:p>
          <a:p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47707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4563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b="0" dirty="0"/>
              <a:t>Innovative sensor technique (</a:t>
            </a:r>
            <a:r>
              <a:rPr lang="de-DE" sz="2000" b="0" dirty="0"/>
              <a:t>Raman </a:t>
            </a:r>
            <a:r>
              <a:rPr lang="de-DE" sz="2000" b="0" dirty="0" err="1"/>
              <a:t>Spectroscopy</a:t>
            </a:r>
            <a:r>
              <a:rPr lang="de-DE" sz="2000" b="0" dirty="0"/>
              <a:t>, </a:t>
            </a:r>
            <a:r>
              <a:rPr lang="de-DE" sz="2000" b="0" dirty="0" err="1"/>
              <a:t>Acoustic</a:t>
            </a:r>
            <a:r>
              <a:rPr lang="de-DE" sz="2000" b="0" dirty="0"/>
              <a:t> </a:t>
            </a:r>
            <a:r>
              <a:rPr lang="de-DE" sz="2000" b="0" dirty="0" err="1"/>
              <a:t>sensors</a:t>
            </a:r>
            <a:r>
              <a:rPr lang="de-DE" sz="2000" b="0" dirty="0"/>
              <a:t>, TEM, </a:t>
            </a:r>
            <a:r>
              <a:rPr lang="de-DE" sz="2000" b="0" dirty="0" err="1"/>
              <a:t>Fibre-optic</a:t>
            </a:r>
            <a:r>
              <a:rPr lang="de-DE" sz="2000" b="0" dirty="0"/>
              <a:t> </a:t>
            </a:r>
            <a:r>
              <a:rPr lang="de-DE" sz="2000" b="0" dirty="0" err="1"/>
              <a:t>sensors</a:t>
            </a:r>
            <a:r>
              <a:rPr lang="de-DE" sz="2000" b="0" dirty="0"/>
              <a:t>)</a:t>
            </a:r>
            <a:endParaRPr lang="en-US" sz="2000" b="0" dirty="0"/>
          </a:p>
          <a:p>
            <a:pPr>
              <a:spcBef>
                <a:spcPts val="0"/>
              </a:spcBef>
              <a:buClr>
                <a:srgbClr val="002060"/>
              </a:buClr>
            </a:pPr>
            <a:endParaRPr lang="en-US" sz="2000" b="0" dirty="0"/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b="0" dirty="0"/>
              <a:t>Innovative process models with less parameters and equations </a:t>
            </a:r>
            <a:r>
              <a:rPr lang="de-DE" sz="2000" b="0" dirty="0" err="1"/>
              <a:t>to</a:t>
            </a:r>
            <a:r>
              <a:rPr lang="de-DE" sz="2000" b="0" dirty="0"/>
              <a:t> </a:t>
            </a:r>
            <a:r>
              <a:rPr lang="de-DE" sz="2000" b="0" dirty="0" err="1"/>
              <a:t>solve</a:t>
            </a:r>
            <a:endParaRPr lang="en-US" sz="2000" b="0" dirty="0"/>
          </a:p>
          <a:p>
            <a:pPr>
              <a:spcBef>
                <a:spcPts val="0"/>
              </a:spcBef>
              <a:buClr>
                <a:srgbClr val="002060"/>
              </a:buClr>
            </a:pPr>
            <a:endParaRPr lang="en-US" sz="2000" b="0" dirty="0"/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b="0" dirty="0"/>
              <a:t>More reliable and faster control and optimization </a:t>
            </a:r>
            <a:r>
              <a:rPr lang="de-DE" sz="2000" b="0" dirty="0" err="1" smtClean="0"/>
              <a:t>methods</a:t>
            </a:r>
            <a:r>
              <a:rPr lang="de-DE" sz="2000" b="0" dirty="0" smtClean="0"/>
              <a:t/>
            </a:r>
            <a:br>
              <a:rPr lang="de-DE" sz="2000" b="0" dirty="0" smtClean="0"/>
            </a:br>
            <a:endParaRPr lang="de-DE" sz="2000" b="0" dirty="0" smtClean="0"/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de-DE" sz="2000" b="0" dirty="0" smtClean="0"/>
              <a:t>Case-</a:t>
            </a:r>
            <a:r>
              <a:rPr lang="de-DE" sz="2000" b="0" dirty="0" err="1" smtClean="0"/>
              <a:t>studies</a:t>
            </a:r>
            <a:r>
              <a:rPr lang="de-DE" sz="2000" b="0" dirty="0" smtClean="0"/>
              <a:t> on </a:t>
            </a:r>
            <a:r>
              <a:rPr lang="de-DE" sz="2000" b="0" dirty="0" err="1" smtClean="0"/>
              <a:t>batch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production</a:t>
            </a:r>
            <a:r>
              <a:rPr lang="de-DE" sz="2000" b="0" dirty="0" smtClean="0"/>
              <a:t> in </a:t>
            </a:r>
            <a:r>
              <a:rPr lang="de-DE" sz="2000" b="1" dirty="0" smtClean="0"/>
              <a:t>polymer</a:t>
            </a:r>
            <a:r>
              <a:rPr lang="de-DE" sz="2000" b="0" dirty="0" smtClean="0"/>
              <a:t>, </a:t>
            </a:r>
            <a:r>
              <a:rPr lang="de-DE" sz="2000" b="1" dirty="0" err="1" smtClean="0"/>
              <a:t>steel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1" dirty="0" err="1" smtClean="0"/>
              <a:t>silicon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industries</a:t>
            </a:r>
            <a:endParaRPr lang="de-DE" sz="2000" b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195736" y="134076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F5494"/>
                </a:solidFill>
              </a:rPr>
              <a:t>Cross-sectorial real-time sensing, advanced control and </a:t>
            </a:r>
            <a:r>
              <a:rPr lang="en-US" sz="2000" dirty="0" err="1">
                <a:solidFill>
                  <a:srgbClr val="0F5494"/>
                </a:solidFill>
              </a:rPr>
              <a:t>optimisation</a:t>
            </a:r>
            <a:r>
              <a:rPr lang="en-US" sz="2000" dirty="0">
                <a:solidFill>
                  <a:srgbClr val="0F5494"/>
                </a:solidFill>
              </a:rPr>
              <a:t> of batch processes saving energy and raw </a:t>
            </a:r>
            <a:r>
              <a:rPr lang="en-US" sz="2000" dirty="0" smtClean="0">
                <a:solidFill>
                  <a:srgbClr val="0F5494"/>
                </a:solidFill>
              </a:rPr>
              <a:t>materials</a:t>
            </a:r>
            <a:endParaRPr lang="de-DE" sz="2000" b="0" dirty="0" err="1" smtClean="0">
              <a:solidFill>
                <a:srgbClr val="0F5494"/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1512168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6581001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F5494"/>
                </a:solidFill>
              </a:rPr>
              <a:t>http://</a:t>
            </a:r>
            <a:r>
              <a:rPr lang="en-US" sz="1200" b="0" dirty="0" smtClean="0">
                <a:solidFill>
                  <a:srgbClr val="0F5494"/>
                </a:solidFill>
              </a:rPr>
              <a:t>spire2030.eu/recoba/</a:t>
            </a:r>
          </a:p>
        </p:txBody>
      </p:sp>
    </p:spTree>
    <p:extLst>
      <p:ext uri="{BB962C8B-B14F-4D97-AF65-F5344CB8AC3E}">
        <p14:creationId xmlns:p14="http://schemas.microsoft.com/office/powerpoint/2010/main" val="4090041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RECOBA – </a:t>
            </a:r>
            <a:r>
              <a:rPr lang="en-US" dirty="0" smtClean="0"/>
              <a:t>expected impacts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Technological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dirty="0"/>
              <a:t>Products have higher and more consistent quality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de-DE" dirty="0"/>
              <a:t>Robust real-time </a:t>
            </a:r>
            <a:r>
              <a:rPr lang="de-DE" dirty="0" err="1"/>
              <a:t>control</a:t>
            </a:r>
            <a:endParaRPr lang="de-DE" dirty="0"/>
          </a:p>
          <a:p>
            <a:pPr lvl="1">
              <a:spcBef>
                <a:spcPts val="0"/>
              </a:spcBef>
              <a:buClr>
                <a:srgbClr val="002060"/>
              </a:buClr>
            </a:pPr>
            <a:endParaRPr lang="de-DE" altLang="en-US" dirty="0"/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altLang="en-US" dirty="0"/>
              <a:t>Economic/Social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dirty="0"/>
              <a:t>Resource efficiency: depending on industrial sector</a:t>
            </a:r>
            <a:br>
              <a:rPr lang="en-US" dirty="0"/>
            </a:br>
            <a:r>
              <a:rPr lang="en-US" dirty="0"/>
              <a:t>raw material savings 1-5 %, up to 25 % for new products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dirty="0"/>
              <a:t>Energy efficiency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dirty="0"/>
              <a:t>Reduction of waste water 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dirty="0"/>
              <a:t>employment opportunities along value chain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endParaRPr lang="en-US" dirty="0"/>
          </a:p>
          <a:p>
            <a:r>
              <a:rPr lang="en-US" altLang="en-US" dirty="0"/>
              <a:t>Environmental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dirty="0"/>
              <a:t>Reduced carbon footprint: </a:t>
            </a:r>
            <a:r>
              <a:rPr lang="de-DE" dirty="0"/>
              <a:t>1.554 </a:t>
            </a:r>
            <a:r>
              <a:rPr lang="de-DE" dirty="0" err="1"/>
              <a:t>GWh</a:t>
            </a:r>
            <a:r>
              <a:rPr lang="de-DE" dirty="0"/>
              <a:t>/a = 932,500 t/a CO2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70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Aggregated t</a:t>
            </a:r>
            <a:r>
              <a:rPr lang="en-US" altLang="en-US" smtClean="0"/>
              <a:t>echnological </a:t>
            </a:r>
            <a:r>
              <a:rPr lang="en-GB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four projects will adopt robust real-time control technology, new measurement techniques and mathematical modelling to:</a:t>
            </a:r>
          </a:p>
          <a:p>
            <a:pPr lvl="1"/>
            <a:r>
              <a:rPr lang="en-US" dirty="0" smtClean="0"/>
              <a:t>Enable products with higher and more consistent quality</a:t>
            </a:r>
          </a:p>
          <a:p>
            <a:pPr lvl="1"/>
            <a:r>
              <a:rPr lang="en-GB" altLang="en-US" dirty="0" smtClean="0"/>
              <a:t>Yield processes that are resilient to variations in feed-stocks and to external disturbances</a:t>
            </a:r>
          </a:p>
          <a:p>
            <a:pPr lvl="1"/>
            <a:r>
              <a:rPr lang="en-US" altLang="en-US" dirty="0" smtClean="0"/>
              <a:t>Enable the migration of batch processes to flexible continuous intensified processes</a:t>
            </a:r>
          </a:p>
          <a:p>
            <a:pPr lvl="1"/>
            <a:r>
              <a:rPr lang="en-US" altLang="en-US" dirty="0" smtClean="0"/>
              <a:t>Enhance fast development of new products</a:t>
            </a:r>
            <a:br>
              <a:rPr lang="en-US" altLang="en-US" dirty="0" smtClean="0"/>
            </a:br>
            <a:endParaRPr lang="en-GB" altLang="en-US" dirty="0" smtClean="0"/>
          </a:p>
          <a:p>
            <a:r>
              <a:rPr lang="en-US" dirty="0" smtClean="0"/>
              <a:t>They will in addition facilitate </a:t>
            </a:r>
          </a:p>
          <a:p>
            <a:pPr lvl="1"/>
            <a:r>
              <a:rPr lang="en-US" dirty="0" smtClean="0"/>
              <a:t>Implementation of PAT in the European process industry</a:t>
            </a:r>
          </a:p>
          <a:p>
            <a:pPr lvl="1"/>
            <a:r>
              <a:rPr lang="en-US" dirty="0" smtClean="0"/>
              <a:t>Improved and affordable measurement tools</a:t>
            </a:r>
          </a:p>
          <a:p>
            <a:pPr lvl="1"/>
            <a:endParaRPr lang="de-DE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169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Aggregated </a:t>
            </a:r>
            <a:r>
              <a:rPr lang="en-US" smtClean="0"/>
              <a:t>e</a:t>
            </a:r>
            <a:r>
              <a:rPr lang="en-US" altLang="en-US" smtClean="0"/>
              <a:t>conomic/social </a:t>
            </a:r>
            <a:r>
              <a:rPr lang="en-GB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four projects will contribute to:</a:t>
            </a:r>
          </a:p>
          <a:p>
            <a:pPr lvl="1"/>
            <a:r>
              <a:rPr lang="en-US" dirty="0" smtClean="0"/>
              <a:t>Resource efficiency: depending on industrial sector</a:t>
            </a:r>
            <a:br>
              <a:rPr lang="en-US" dirty="0" smtClean="0"/>
            </a:br>
            <a:r>
              <a:rPr lang="en-US" dirty="0" smtClean="0"/>
              <a:t>raw material savings 1-5 %, up to 25 % for new products</a:t>
            </a:r>
          </a:p>
          <a:p>
            <a:pPr lvl="1"/>
            <a:r>
              <a:rPr lang="en-US" dirty="0" smtClean="0"/>
              <a:t>Improve traceability of raw materials </a:t>
            </a:r>
          </a:p>
          <a:p>
            <a:pPr lvl="1"/>
            <a:r>
              <a:rPr lang="en-US" dirty="0" smtClean="0"/>
              <a:t>Energy efficiency</a:t>
            </a:r>
          </a:p>
          <a:p>
            <a:pPr lvl="1"/>
            <a:r>
              <a:rPr lang="en-US" dirty="0" smtClean="0"/>
              <a:t>Reduction of waste water </a:t>
            </a:r>
          </a:p>
          <a:p>
            <a:pPr lvl="1"/>
            <a:r>
              <a:rPr lang="en-US" dirty="0" smtClean="0"/>
              <a:t>In sum: Improved profitability in the European industry and improved market share.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With these results we will:</a:t>
            </a:r>
          </a:p>
          <a:p>
            <a:pPr lvl="1"/>
            <a:r>
              <a:rPr lang="en-GB" dirty="0" smtClean="0"/>
              <a:t>Create wealth and employment</a:t>
            </a:r>
            <a:r>
              <a:rPr lang="en-US" altLang="en-US" dirty="0" smtClean="0"/>
              <a:t> in Europe</a:t>
            </a:r>
          </a:p>
          <a:p>
            <a:pPr lvl="1"/>
            <a:r>
              <a:rPr lang="en-US" dirty="0" smtClean="0"/>
              <a:t>Make employment opportunities along value chain</a:t>
            </a:r>
          </a:p>
          <a:p>
            <a:pPr lvl="1"/>
            <a:r>
              <a:rPr lang="en-US" dirty="0" smtClean="0"/>
              <a:t>Retain and create new jobs in process automation sectors</a:t>
            </a:r>
          </a:p>
          <a:p>
            <a:pPr lvl="1"/>
            <a:r>
              <a:rPr lang="en-US" dirty="0" smtClean="0"/>
              <a:t>Enhance operator safety</a:t>
            </a:r>
          </a:p>
          <a:p>
            <a:pPr lvl="1"/>
            <a:r>
              <a:rPr lang="en-US" dirty="0" smtClean="0"/>
              <a:t>Improve turnover for European instrumentation vendors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28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1369"/>
            <a:ext cx="8291264" cy="41373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200" dirty="0"/>
              <a:t>These four projects will contribute </a:t>
            </a:r>
            <a:r>
              <a:rPr lang="en-US" sz="2200" dirty="0" smtClean="0"/>
              <a:t>to:</a:t>
            </a:r>
            <a:endParaRPr lang="en-US" sz="2200" dirty="0"/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sz="1800" b="0" dirty="0" smtClean="0"/>
              <a:t>Reduced </a:t>
            </a:r>
            <a:r>
              <a:rPr lang="en-US" sz="1800" b="0" dirty="0"/>
              <a:t>carbon </a:t>
            </a:r>
            <a:r>
              <a:rPr lang="en-US" sz="1800" b="0" dirty="0" smtClean="0"/>
              <a:t>footprint: The </a:t>
            </a:r>
            <a:r>
              <a:rPr lang="en-GB" altLang="en-US" sz="1800" b="0" dirty="0"/>
              <a:t>CO</a:t>
            </a:r>
            <a:r>
              <a:rPr lang="en-GB" altLang="en-US" sz="1800" b="0" baseline="-25000" dirty="0"/>
              <a:t>2</a:t>
            </a:r>
            <a:r>
              <a:rPr lang="en-GB" altLang="en-US" sz="1800" b="0" dirty="0"/>
              <a:t> emission </a:t>
            </a:r>
            <a:r>
              <a:rPr lang="en-GB" altLang="en-US" sz="1800" b="0" dirty="0" smtClean="0"/>
              <a:t>is claimed to be reduced by </a:t>
            </a:r>
            <a:r>
              <a:rPr lang="en-GB" altLang="en-US" sz="1800" dirty="0" smtClean="0"/>
              <a:t>1.3 mill. tonnes/year </a:t>
            </a:r>
            <a:r>
              <a:rPr lang="en-GB" altLang="en-US" sz="1800" b="0" dirty="0" smtClean="0"/>
              <a:t>(combined from the polymer, steel, silicon, pharmaceutical and speciality industries represented.)</a:t>
            </a:r>
            <a:endParaRPr lang="en-GB" altLang="en-US" sz="1800" dirty="0" smtClean="0"/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GB" altLang="en-US" sz="1800" b="0" dirty="0" smtClean="0"/>
              <a:t>Less consumption of non-renewable raw materials: </a:t>
            </a:r>
            <a:r>
              <a:rPr lang="en-US" altLang="en-US" sz="1800" dirty="0"/>
              <a:t>176,000 </a:t>
            </a:r>
            <a:r>
              <a:rPr lang="en-GB" altLang="en-US" sz="1800" dirty="0"/>
              <a:t>tonnes/year</a:t>
            </a:r>
            <a:r>
              <a:rPr lang="en-US" altLang="en-US" sz="1800" b="0" dirty="0" smtClean="0"/>
              <a:t> in reduced consumption </a:t>
            </a:r>
            <a:r>
              <a:rPr lang="en-US" altLang="en-US" sz="1800" b="0" dirty="0"/>
              <a:t>of solvents </a:t>
            </a:r>
            <a:r>
              <a:rPr lang="en-US" altLang="en-US" sz="1800" b="0" dirty="0" smtClean="0"/>
              <a:t>in pharmaceutical </a:t>
            </a:r>
            <a:r>
              <a:rPr lang="en-US" altLang="en-US" sz="1800" b="0" dirty="0"/>
              <a:t>&amp; specialty </a:t>
            </a:r>
            <a:r>
              <a:rPr lang="en-US" altLang="en-US" sz="1800" b="0" dirty="0" smtClean="0"/>
              <a:t>industry.</a:t>
            </a:r>
            <a:endParaRPr lang="en-US" altLang="en-US" sz="1800" b="0" dirty="0"/>
          </a:p>
          <a:p>
            <a:pPr lvl="1">
              <a:spcBef>
                <a:spcPts val="0"/>
              </a:spcBef>
              <a:buClr>
                <a:srgbClr val="002060"/>
              </a:buClr>
            </a:pPr>
            <a:r>
              <a:rPr lang="en-US" sz="1800" b="0" dirty="0" smtClean="0"/>
              <a:t>Significant </a:t>
            </a:r>
            <a:r>
              <a:rPr lang="en-US" sz="1800" b="0" dirty="0"/>
              <a:t>decrease in </a:t>
            </a:r>
            <a:r>
              <a:rPr lang="en-US" sz="1800" b="0" dirty="0" smtClean="0"/>
              <a:t>other greenhouse </a:t>
            </a:r>
            <a:r>
              <a:rPr lang="en-US" sz="1800" b="0" dirty="0"/>
              <a:t>gas </a:t>
            </a:r>
            <a:r>
              <a:rPr lang="en-US" sz="1800" b="0" dirty="0" smtClean="0"/>
              <a:t>emissions.</a:t>
            </a:r>
          </a:p>
          <a:p>
            <a:pPr lvl="1">
              <a:spcBef>
                <a:spcPts val="0"/>
              </a:spcBef>
              <a:buClr>
                <a:srgbClr val="002060"/>
              </a:buClr>
            </a:pPr>
            <a:endParaRPr lang="en-US" sz="1800" b="0" dirty="0" smtClean="0"/>
          </a:p>
          <a:p>
            <a:pPr marL="68580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r>
              <a:rPr lang="en-GB" dirty="0" smtClean="0"/>
              <a:t>Aggregated </a:t>
            </a:r>
            <a:r>
              <a:rPr lang="en-US" dirty="0" smtClean="0"/>
              <a:t>e</a:t>
            </a:r>
            <a:r>
              <a:rPr lang="en-US" altLang="en-US" dirty="0" smtClean="0"/>
              <a:t>nvironmental </a:t>
            </a:r>
            <a:r>
              <a:rPr lang="en-GB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76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cross-cutting issues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/>
              <a:t>Standardisation</a:t>
            </a:r>
          </a:p>
          <a:p>
            <a:r>
              <a:rPr lang="en-GB" dirty="0" err="1" smtClean="0"/>
              <a:t>ProPAT</a:t>
            </a:r>
            <a:r>
              <a:rPr lang="en-GB" dirty="0" smtClean="0"/>
              <a:t> will contribute to the creation of a CEN Workshop Agreement as a best practise document.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de-DE" b="1" dirty="0" smtClean="0"/>
              <a:t>New </a:t>
            </a:r>
            <a:r>
              <a:rPr lang="de-DE" b="1" dirty="0" err="1" smtClean="0"/>
              <a:t>technologies</a:t>
            </a:r>
            <a:endParaRPr lang="de-DE" b="1" dirty="0" smtClean="0"/>
          </a:p>
          <a:p>
            <a:r>
              <a:rPr lang="en-US" dirty="0" smtClean="0"/>
              <a:t>Several of the projects will contribute to improved technology for process control and optimization</a:t>
            </a:r>
          </a:p>
          <a:p>
            <a:r>
              <a:rPr lang="en-US" dirty="0" smtClean="0"/>
              <a:t>New sensors for traceability of raw materials in the steel industry</a:t>
            </a:r>
          </a:p>
          <a:p>
            <a:r>
              <a:rPr lang="en-US" dirty="0" smtClean="0"/>
              <a:t>New sensors for high temperature applications</a:t>
            </a:r>
          </a:p>
          <a:p>
            <a:r>
              <a:rPr lang="en-GB" dirty="0" smtClean="0"/>
              <a:t>New tools for sensor failure detection</a:t>
            </a:r>
          </a:p>
          <a:p>
            <a:r>
              <a:rPr lang="en-GB" dirty="0" smtClean="0"/>
              <a:t>Practical implementation of PAT and Quality by Design in the process industry (high transferability across sectors)</a:t>
            </a:r>
          </a:p>
          <a:p>
            <a:r>
              <a:rPr lang="en-GB" dirty="0" smtClean="0"/>
              <a:t>“Data cubes” which integrate control, process and design data facilitate efficient data analysis to improve the running processes.</a:t>
            </a:r>
          </a:p>
          <a:p>
            <a:endParaRPr lang="en-GB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12884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Non-technical cross-cutting issues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</a:t>
            </a:r>
            <a:r>
              <a:rPr lang="en-US" smtClean="0"/>
              <a:t>romoting the importance and opportunities in the European process industry</a:t>
            </a:r>
          </a:p>
          <a:p>
            <a:r>
              <a:rPr lang="en-US" smtClean="0"/>
              <a:t>Creating awareness among the European energy-intensive (batch) process </a:t>
            </a:r>
            <a:r>
              <a:rPr lang="de-DE" smtClean="0"/>
              <a:t>industry and related stakeholders</a:t>
            </a:r>
          </a:p>
          <a:p>
            <a:r>
              <a:rPr lang="en-US" smtClean="0"/>
              <a:t>Stimulating the market uptake in the European manufacturing industry</a:t>
            </a:r>
          </a:p>
          <a:p>
            <a:r>
              <a:rPr lang="en-US" smtClean="0"/>
              <a:t>CONSENS proposes a Cross-sectorial Advisory Board (CAB) to facilitate technology transfer. The industrial members should feed in the needs of their industrial sectors.</a:t>
            </a:r>
          </a:p>
          <a:p>
            <a:endParaRPr lang="en-US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827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1080120"/>
          </a:xfrm>
        </p:spPr>
        <p:txBody>
          <a:bodyPr/>
          <a:lstStyle/>
          <a:p>
            <a:r>
              <a:rPr lang="en-GB" dirty="0" smtClean="0"/>
              <a:t>Potential for further synergies and recommendations for follow-up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104456"/>
          </a:xfrm>
        </p:spPr>
        <p:txBody>
          <a:bodyPr/>
          <a:lstStyle/>
          <a:p>
            <a:r>
              <a:rPr lang="en-GB" dirty="0" smtClean="0"/>
              <a:t>Integrated process control is a key to enable the migration of batch processes to flexible intensified continuous processes. This will enable huge savings and environmental impacts.</a:t>
            </a:r>
          </a:p>
          <a:p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batch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err="1" smtClean="0"/>
              <a:t>Adapt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 </a:t>
            </a:r>
            <a:r>
              <a:rPr lang="de-DE" dirty="0" err="1" smtClean="0"/>
              <a:t>industrial</a:t>
            </a:r>
            <a:r>
              <a:rPr lang="de-DE" dirty="0" smtClean="0"/>
              <a:t> </a:t>
            </a:r>
            <a:r>
              <a:rPr lang="de-DE" dirty="0" err="1" smtClean="0"/>
              <a:t>sectors</a:t>
            </a:r>
            <a:r>
              <a:rPr lang="de-DE" dirty="0" smtClean="0"/>
              <a:t> (out </a:t>
            </a:r>
            <a:r>
              <a:rPr lang="de-DE" dirty="0" err="1" smtClean="0"/>
              <a:t>of</a:t>
            </a:r>
            <a:r>
              <a:rPr lang="de-DE" dirty="0" smtClean="0"/>
              <a:t> 8 SPIRE </a:t>
            </a:r>
            <a:r>
              <a:rPr lang="de-DE" dirty="0" err="1" smtClean="0"/>
              <a:t>sectors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sectors</a:t>
            </a:r>
            <a:endParaRPr lang="de-DE" dirty="0" smtClean="0"/>
          </a:p>
          <a:p>
            <a:r>
              <a:rPr lang="en-US" dirty="0" smtClean="0"/>
              <a:t>Joint dissemination activities </a:t>
            </a:r>
          </a:p>
          <a:p>
            <a:r>
              <a:rPr lang="en-US" dirty="0" smtClean="0"/>
              <a:t>Workshops and working group sessions in cross-thematic areas that could be of relevance to other projects</a:t>
            </a:r>
          </a:p>
          <a:p>
            <a:endParaRPr lang="fr-B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82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896544"/>
          </a:xfrm>
        </p:spPr>
        <p:txBody>
          <a:bodyPr/>
          <a:lstStyle/>
          <a:p>
            <a:pPr indent="0" algn="ctr">
              <a:buNone/>
            </a:pPr>
            <a:r>
              <a:rPr lang="en-GB" b="1" dirty="0" smtClean="0"/>
              <a:t>Domain 2: </a:t>
            </a:r>
            <a:endParaRPr lang="en-GB" b="1" dirty="0"/>
          </a:p>
          <a:p>
            <a:pPr indent="0" algn="ctr">
              <a:buNone/>
            </a:pPr>
            <a:r>
              <a:rPr lang="en-GB" b="1" dirty="0"/>
              <a:t>Integrated </a:t>
            </a:r>
            <a:r>
              <a:rPr lang="en-GB" b="1" dirty="0" smtClean="0"/>
              <a:t>Process </a:t>
            </a:r>
            <a:r>
              <a:rPr lang="en-GB" b="1" dirty="0"/>
              <a:t>C</a:t>
            </a:r>
            <a:r>
              <a:rPr lang="en-GB" b="1" dirty="0" smtClean="0"/>
              <a:t>ontrol</a:t>
            </a:r>
          </a:p>
          <a:p>
            <a:pPr indent="0" algn="ctr">
              <a:buNone/>
            </a:pPr>
            <a:endParaRPr lang="en-GB" b="1" dirty="0" smtClean="0"/>
          </a:p>
          <a:p>
            <a:pPr indent="0" algn="ctr">
              <a:buNone/>
            </a:pPr>
            <a:r>
              <a:rPr lang="en-GB" b="1" dirty="0" smtClean="0"/>
              <a:t>Projects</a:t>
            </a:r>
            <a:r>
              <a:rPr lang="en-GB" sz="1800" dirty="0" smtClean="0"/>
              <a:t>:</a:t>
            </a:r>
          </a:p>
          <a:p>
            <a:pPr indent="0">
              <a:buNone/>
            </a:pPr>
            <a:endParaRPr lang="en-GB" sz="1800" b="1" dirty="0">
              <a:solidFill>
                <a:srgbClr val="FF0000"/>
              </a:solidFill>
            </a:endParaRPr>
          </a:p>
          <a:p>
            <a:pPr indent="0" algn="ctr">
              <a:buNone/>
            </a:pPr>
            <a:endParaRPr lang="en-GB" sz="1800" dirty="0"/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85184"/>
            <a:ext cx="1512168" cy="1368152"/>
          </a:xfrm>
          <a:prstGeom prst="rect">
            <a:avLst/>
          </a:prstGeom>
        </p:spPr>
      </p:pic>
      <p:pic>
        <p:nvPicPr>
          <p:cNvPr id="5" name="Picture 4" descr="disire-project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" y="5085184"/>
            <a:ext cx="2040226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69951"/>
            <a:ext cx="3456384" cy="1099209"/>
          </a:xfrm>
          <a:prstGeom prst="rect">
            <a:avLst/>
          </a:prstGeom>
        </p:spPr>
      </p:pic>
      <p:pic>
        <p:nvPicPr>
          <p:cNvPr id="7" name="Picture 2" descr="C:\Users\ztrm\Desktop\CONSENS\Logo\logo\PNG\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33139"/>
            <a:ext cx="3596825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33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716" y="1700287"/>
            <a:ext cx="4762748" cy="936625"/>
          </a:xfrm>
        </p:spPr>
        <p:txBody>
          <a:bodyPr/>
          <a:lstStyle/>
          <a:p>
            <a:pPr marL="0"/>
            <a:r>
              <a:rPr lang="en-GB" sz="2000" dirty="0" smtClean="0"/>
              <a:t>Integrated Control and Sensing for Sustainable Operation of Flexible Intensified Processes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891556"/>
            <a:ext cx="8856984" cy="3633788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CONSENS will </a:t>
            </a:r>
            <a:r>
              <a:rPr lang="en-US" dirty="0"/>
              <a:t>remove obstacles for intensified continuous </a:t>
            </a:r>
            <a:r>
              <a:rPr lang="en-US" dirty="0" smtClean="0"/>
              <a:t>processes by:</a:t>
            </a:r>
          </a:p>
          <a:p>
            <a:pPr marL="685800">
              <a:spcBef>
                <a:spcPts val="1200"/>
              </a:spcBef>
            </a:pPr>
            <a:r>
              <a:rPr lang="en-GB" sz="2000" dirty="0" smtClean="0"/>
              <a:t>online </a:t>
            </a:r>
            <a:r>
              <a:rPr lang="en-GB" sz="2000" dirty="0"/>
              <a:t>sensors with </a:t>
            </a:r>
            <a:r>
              <a:rPr lang="en-GB" sz="2000" dirty="0" smtClean="0"/>
              <a:t>new capabilities </a:t>
            </a:r>
            <a:r>
              <a:rPr lang="en-GB" sz="1600" dirty="0" smtClean="0"/>
              <a:t>(</a:t>
            </a:r>
            <a:r>
              <a:rPr lang="en-GB" sz="1600" dirty="0"/>
              <a:t>NMR</a:t>
            </a:r>
            <a:r>
              <a:rPr lang="en-GB" sz="1600" dirty="0" smtClean="0"/>
              <a:t>, fouling, rheology)</a:t>
            </a:r>
          </a:p>
          <a:p>
            <a:pPr marL="685800">
              <a:spcBef>
                <a:spcPts val="1200"/>
              </a:spcBef>
            </a:pPr>
            <a:r>
              <a:rPr lang="en-US" sz="2000" dirty="0"/>
              <a:t>closed-loop adaptive control </a:t>
            </a:r>
            <a:r>
              <a:rPr lang="en-US" sz="2000" dirty="0" smtClean="0"/>
              <a:t>concepts</a:t>
            </a:r>
            <a:endParaRPr lang="en-GB" sz="2000" dirty="0"/>
          </a:p>
          <a:p>
            <a:pPr marL="685800">
              <a:spcBef>
                <a:spcPts val="1200"/>
              </a:spcBef>
            </a:pPr>
            <a:r>
              <a:rPr lang="en-GB" sz="2000" dirty="0"/>
              <a:t>m</a:t>
            </a:r>
            <a:r>
              <a:rPr lang="en-GB" sz="2000" dirty="0" smtClean="0"/>
              <a:t>onitoring and </a:t>
            </a:r>
            <a:r>
              <a:rPr lang="en-GB" sz="2000" dirty="0"/>
              <a:t>engineering </a:t>
            </a:r>
            <a:r>
              <a:rPr lang="en-GB" sz="2000" dirty="0" smtClean="0"/>
              <a:t>tools</a:t>
            </a:r>
          </a:p>
          <a:p>
            <a:pPr marL="685800">
              <a:spcBef>
                <a:spcPts val="1200"/>
              </a:spcBef>
            </a:pPr>
            <a:r>
              <a:rPr lang="en-GB" sz="2000" dirty="0" smtClean="0"/>
              <a:t>validation using 3 intensified </a:t>
            </a:r>
            <a:r>
              <a:rPr lang="en-GB" sz="2000" dirty="0"/>
              <a:t>continuous </a:t>
            </a:r>
            <a:r>
              <a:rPr lang="en-GB" sz="2000" dirty="0" smtClean="0"/>
              <a:t>processes that cover the complete value chain of chemical production</a:t>
            </a:r>
            <a:br>
              <a:rPr lang="en-GB" sz="2000" dirty="0" smtClean="0"/>
            </a:br>
            <a:r>
              <a:rPr lang="en-GB" sz="1600" dirty="0" smtClean="0"/>
              <a:t>(organic compounds, polymers, consumer products)</a:t>
            </a:r>
            <a:endParaRPr lang="en-GB" dirty="0">
              <a:sym typeface="Wingdings" panose="05000000000000000000" pitchFamily="2" charset="2"/>
            </a:endParaRPr>
          </a:p>
          <a:p>
            <a:pPr marL="1143000" lvl="1" indent="-342900">
              <a:buFont typeface="Wingdings"/>
              <a:buChar char="à"/>
            </a:pPr>
            <a:endParaRPr lang="en-GB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 descr="C:\Users\ztrm\Desktop\CONSENS\Logo\logo\PNG\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7534"/>
            <a:ext cx="3456384" cy="6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63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CONSENS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844825"/>
            <a:ext cx="5688632" cy="47525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Ultrasound Online fouling sensor</a:t>
            </a:r>
          </a:p>
          <a:p>
            <a:pPr lvl="1"/>
            <a:r>
              <a:rPr lang="en-US" dirty="0" smtClean="0"/>
              <a:t>measure fouling layer thickness on inner surface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detect best time to clean tube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optimize process toward low fouling speed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Increased capacity of plant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r>
              <a:rPr lang="en-US" dirty="0" smtClean="0"/>
              <a:t>Ultrasound online rheology sensor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measure </a:t>
            </a:r>
            <a:r>
              <a:rPr lang="en-US" dirty="0" smtClean="0"/>
              <a:t>viscosity versus sheer-rate function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enables fast quality control for: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polymer melts (T &gt; 250°C)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complex consumer care products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Online NMR sensor</a:t>
            </a:r>
          </a:p>
          <a:p>
            <a:pPr lvl="1"/>
            <a:r>
              <a:rPr lang="en-US" dirty="0" smtClean="0"/>
              <a:t>Measures compositions fast &amp; accurately</a:t>
            </a:r>
          </a:p>
          <a:p>
            <a:pPr lvl="1"/>
            <a:r>
              <a:rPr lang="en-US" dirty="0" smtClean="0"/>
              <a:t>Enables new applications / features</a:t>
            </a:r>
            <a:br>
              <a:rPr lang="en-US" dirty="0" smtClean="0"/>
            </a:br>
            <a:r>
              <a:rPr lang="en-US" dirty="0" smtClean="0"/>
              <a:t>compared to NIR &amp; Raman: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Non-transparent media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distinguish similar molecules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Integral measurement over volume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may not be required</a:t>
            </a:r>
          </a:p>
        </p:txBody>
      </p:sp>
      <p:pic>
        <p:nvPicPr>
          <p:cNvPr id="5" name="Picture 3" descr="X:\SPIRE\draft\90deg_ben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66" y="1844825"/>
            <a:ext cx="1728192" cy="145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09689"/>
            <a:ext cx="3212546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00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784976" cy="576064"/>
          </a:xfrm>
        </p:spPr>
        <p:txBody>
          <a:bodyPr/>
          <a:lstStyle/>
          <a:p>
            <a:r>
              <a:rPr lang="nb-NO" dirty="0" smtClean="0"/>
              <a:t>CONSENS – </a:t>
            </a:r>
            <a:r>
              <a:rPr lang="en-US" dirty="0" smtClean="0"/>
              <a:t>expected impacts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060848"/>
            <a:ext cx="8640960" cy="44644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3600" b="1" dirty="0" smtClean="0"/>
              <a:t>Technological</a:t>
            </a:r>
            <a:r>
              <a:rPr lang="en-US" altLang="en-US" b="1" dirty="0" smtClean="0"/>
              <a:t>:</a:t>
            </a:r>
          </a:p>
          <a:p>
            <a:pPr marL="363538" indent="-363538">
              <a:lnSpc>
                <a:spcPct val="120000"/>
              </a:lnSpc>
            </a:pPr>
            <a:r>
              <a:rPr lang="en-GB" altLang="en-US" sz="2600" dirty="0" smtClean="0"/>
              <a:t>making processes resilient to variances in feed-stocks and to external disturbances</a:t>
            </a:r>
          </a:p>
          <a:p>
            <a:pPr marL="363538" indent="-363538">
              <a:lnSpc>
                <a:spcPct val="120000"/>
              </a:lnSpc>
            </a:pPr>
            <a:r>
              <a:rPr lang="en-GB" altLang="en-US" sz="2600" dirty="0" smtClean="0"/>
              <a:t>enabling the migration of batch processes to flexible continuous intensified processes </a:t>
            </a:r>
          </a:p>
          <a:p>
            <a:pPr marL="363538" indent="-363538">
              <a:lnSpc>
                <a:spcPct val="120000"/>
              </a:lnSpc>
            </a:pPr>
            <a:r>
              <a:rPr lang="en-GB" altLang="en-US" sz="2600" dirty="0" smtClean="0"/>
              <a:t>enhancing fast development of new products.</a:t>
            </a:r>
            <a:r>
              <a:rPr lang="en-GB" altLang="en-US" sz="2900" dirty="0" smtClean="0"/>
              <a:t/>
            </a:r>
            <a:br>
              <a:rPr lang="en-GB" altLang="en-US" sz="2900" dirty="0" smtClean="0"/>
            </a:br>
            <a:endParaRPr lang="en-GB" altLang="en-US" sz="2900" dirty="0" smtClean="0"/>
          </a:p>
          <a:p>
            <a:pPr marL="0" indent="0">
              <a:buNone/>
            </a:pPr>
            <a:r>
              <a:rPr lang="en-US" altLang="en-US" sz="3600" b="1" dirty="0" smtClean="0"/>
              <a:t>Economic</a:t>
            </a:r>
            <a:r>
              <a:rPr lang="en-US" altLang="en-US" sz="2900" b="1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en-GB" altLang="en-US" sz="2600" dirty="0" smtClean="0"/>
              <a:t>&gt; 130 M€/year in pharmaceutical &amp; specialty industry</a:t>
            </a:r>
          </a:p>
          <a:p>
            <a:pPr>
              <a:lnSpc>
                <a:spcPct val="120000"/>
              </a:lnSpc>
            </a:pPr>
            <a:r>
              <a:rPr lang="en-GB" altLang="en-US" sz="2600" dirty="0" smtClean="0"/>
              <a:t>&gt; 100 M€/year in consumer chemicals</a:t>
            </a:r>
          </a:p>
          <a:p>
            <a:pPr>
              <a:lnSpc>
                <a:spcPct val="120000"/>
              </a:lnSpc>
            </a:pPr>
            <a:r>
              <a:rPr lang="en-GB" altLang="en-US" sz="2600" dirty="0" smtClean="0"/>
              <a:t>&gt; 35 M€/year in polymer</a:t>
            </a:r>
            <a:r>
              <a:rPr lang="en-GB" altLang="en-US" sz="2900" dirty="0" smtClean="0"/>
              <a:t/>
            </a:r>
            <a:br>
              <a:rPr lang="en-GB" altLang="en-US" sz="2900" dirty="0" smtClean="0"/>
            </a:br>
            <a:endParaRPr lang="en-GB" altLang="en-US" sz="2900" dirty="0" smtClean="0"/>
          </a:p>
          <a:p>
            <a:pPr marL="0" indent="0">
              <a:buNone/>
            </a:pPr>
            <a:r>
              <a:rPr lang="en-US" altLang="en-US" sz="3600" b="1" dirty="0" smtClean="0"/>
              <a:t>Environmental</a:t>
            </a:r>
            <a:r>
              <a:rPr lang="en-US" altLang="en-US" sz="2900" dirty="0" smtClean="0"/>
              <a:t>:</a:t>
            </a:r>
            <a:endParaRPr lang="en-US" altLang="en-US" sz="2900" b="1" dirty="0" smtClean="0"/>
          </a:p>
          <a:p>
            <a:pPr>
              <a:lnSpc>
                <a:spcPct val="120000"/>
              </a:lnSpc>
            </a:pPr>
            <a:r>
              <a:rPr lang="en-GB" altLang="en-US" sz="2700" dirty="0" smtClean="0"/>
              <a:t>Reduction of CO2 emission</a:t>
            </a:r>
          </a:p>
          <a:p>
            <a:pPr lvl="1">
              <a:lnSpc>
                <a:spcPct val="120000"/>
              </a:lnSpc>
            </a:pPr>
            <a:r>
              <a:rPr lang="en-GB" altLang="en-US" sz="2600" dirty="0" smtClean="0">
                <a:ea typeface="+mn-ea"/>
                <a:cs typeface="+mn-cs"/>
              </a:rPr>
              <a:t>230,000 t/year in polymer </a:t>
            </a:r>
          </a:p>
          <a:p>
            <a:pPr lvl="1">
              <a:lnSpc>
                <a:spcPct val="120000"/>
              </a:lnSpc>
            </a:pPr>
            <a:r>
              <a:rPr lang="en-GB" altLang="en-US" sz="2600" dirty="0" smtClean="0">
                <a:ea typeface="+mn-ea"/>
                <a:cs typeface="+mn-cs"/>
              </a:rPr>
              <a:t>170,000 t/year in pharmaceutical &amp; specialty industry</a:t>
            </a:r>
          </a:p>
          <a:p>
            <a:pPr>
              <a:lnSpc>
                <a:spcPct val="120000"/>
              </a:lnSpc>
            </a:pPr>
            <a:r>
              <a:rPr lang="en-GB" altLang="en-US" sz="2700" dirty="0" smtClean="0"/>
              <a:t>Less consumption of non-renewable raw materials</a:t>
            </a:r>
          </a:p>
          <a:p>
            <a:pPr lvl="1">
              <a:lnSpc>
                <a:spcPct val="120000"/>
              </a:lnSpc>
            </a:pPr>
            <a:r>
              <a:rPr lang="en-GB" altLang="en-US" sz="2600" dirty="0" smtClean="0">
                <a:ea typeface="+mn-ea"/>
                <a:cs typeface="+mn-cs"/>
              </a:rPr>
              <a:t>176,000 t/year less use of  solvents in pharmaceutical &amp; specialty industry</a:t>
            </a:r>
            <a:endParaRPr lang="en-GB" altLang="en-US" sz="2600" dirty="0" smtClean="0"/>
          </a:p>
          <a:p>
            <a:pPr indent="0">
              <a:spcBef>
                <a:spcPts val="1200"/>
              </a:spcBef>
              <a:buNone/>
            </a:pPr>
            <a:endParaRPr lang="en-GB" altLang="en-US" sz="2700" dirty="0" smtClean="0"/>
          </a:p>
          <a:p>
            <a:pPr marL="685800">
              <a:spcBef>
                <a:spcPts val="1200"/>
              </a:spcBef>
            </a:pPr>
            <a:endParaRPr lang="en-GB" altLang="en-US" dirty="0" smtClean="0"/>
          </a:p>
          <a:p>
            <a:pPr marL="0" indent="0">
              <a:buNone/>
            </a:pPr>
            <a:endParaRPr lang="en-GB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4430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6 at 14.51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21370"/>
            <a:ext cx="4201401" cy="15759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924944"/>
            <a:ext cx="8568952" cy="2232248"/>
          </a:xfrm>
        </p:spPr>
        <p:txBody>
          <a:bodyPr>
            <a:normAutofit fontScale="925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AU" dirty="0" smtClean="0"/>
              <a:t>DISIRE </a:t>
            </a:r>
            <a:r>
              <a:rPr lang="en-AU" dirty="0"/>
              <a:t>will develop an optimisation scheme for belt conveyor transportation systems, which </a:t>
            </a:r>
            <a:endParaRPr lang="en-AU" dirty="0" smtClean="0"/>
          </a:p>
          <a:p>
            <a:pPr marL="685800">
              <a:lnSpc>
                <a:spcPct val="110000"/>
              </a:lnSpc>
            </a:pPr>
            <a:r>
              <a:rPr lang="en-AU" sz="1900" dirty="0" smtClean="0"/>
              <a:t>eliminates </a:t>
            </a:r>
            <a:r>
              <a:rPr lang="en-AU" sz="1900" dirty="0"/>
              <a:t>idle running of </a:t>
            </a:r>
            <a:r>
              <a:rPr lang="en-AU" sz="1900" dirty="0" smtClean="0"/>
              <a:t>conveyors</a:t>
            </a:r>
          </a:p>
          <a:p>
            <a:pPr marL="685800">
              <a:lnSpc>
                <a:spcPct val="110000"/>
              </a:lnSpc>
            </a:pPr>
            <a:r>
              <a:rPr lang="en-AU" sz="1900" dirty="0" smtClean="0"/>
              <a:t>improves </a:t>
            </a:r>
            <a:r>
              <a:rPr lang="en-AU" sz="1900" dirty="0"/>
              <a:t>the reliability and availability of belt conveyors through novel condition based maintenance </a:t>
            </a:r>
            <a:r>
              <a:rPr lang="en-AU" sz="1900" dirty="0" smtClean="0"/>
              <a:t>schemes</a:t>
            </a:r>
          </a:p>
          <a:p>
            <a:pPr marL="685800">
              <a:lnSpc>
                <a:spcPct val="110000"/>
              </a:lnSpc>
            </a:pPr>
            <a:r>
              <a:rPr lang="en-AU" sz="1900" dirty="0" smtClean="0"/>
              <a:t>increases </a:t>
            </a:r>
            <a:r>
              <a:rPr lang="en-AU" sz="1900" dirty="0"/>
              <a:t>the efficiency by modernisation (belt, drive units, idlers</a:t>
            </a:r>
            <a:r>
              <a:rPr lang="en-AU" sz="1900" dirty="0" smtClean="0"/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indent="0">
              <a:buNone/>
            </a:pPr>
            <a:endParaRPr lang="en-AU" dirty="0" smtClean="0"/>
          </a:p>
          <a:p>
            <a:pPr indent="0" algn="ctr">
              <a:buNone/>
            </a:pPr>
            <a:endParaRPr lang="en-GB" b="1" i="1" dirty="0"/>
          </a:p>
          <a:p>
            <a:pPr marL="685800"/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87824" y="1664512"/>
            <a:ext cx="6163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F5494"/>
                </a:solidFill>
              </a:rPr>
              <a:t>Integrated Process Control based on Distributed In-Situ Sensors in Raw Materials and Energy Feedstock</a:t>
            </a:r>
          </a:p>
        </p:txBody>
      </p:sp>
      <p:pic>
        <p:nvPicPr>
          <p:cNvPr id="5" name="Picture 4" descr="disire-project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2376264" cy="1425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6581001"/>
            <a:ext cx="4283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F5494"/>
                </a:solidFill>
              </a:rPr>
              <a:t>http://spire2030.eu/</a:t>
            </a:r>
            <a:r>
              <a:rPr lang="en-US" sz="1200" b="0" dirty="0" err="1">
                <a:solidFill>
                  <a:srgbClr val="0F5494"/>
                </a:solidFill>
              </a:rPr>
              <a:t>disire</a:t>
            </a:r>
            <a:r>
              <a:rPr lang="en-US" sz="1200" b="0" dirty="0">
                <a:solidFill>
                  <a:srgbClr val="0F5494"/>
                </a:solidFill>
              </a:rPr>
              <a:t>/</a:t>
            </a:r>
            <a:endParaRPr lang="en-US" sz="1200" b="0" dirty="0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9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DISIRE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844825"/>
            <a:ext cx="4104456" cy="1382225"/>
          </a:xfrm>
        </p:spPr>
        <p:txBody>
          <a:bodyPr/>
          <a:lstStyle/>
          <a:p>
            <a:r>
              <a:rPr lang="en-AU" sz="1800" dirty="0" smtClean="0"/>
              <a:t>Mining and Mineral Processing</a:t>
            </a:r>
          </a:p>
          <a:p>
            <a:r>
              <a:rPr lang="en-AU" sz="1800" dirty="0" smtClean="0"/>
              <a:t>Industrial Combustion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572000" y="1865505"/>
            <a:ext cx="3960440" cy="1361545"/>
          </a:xfrm>
        </p:spPr>
        <p:txBody>
          <a:bodyPr/>
          <a:lstStyle/>
          <a:p>
            <a:r>
              <a:rPr lang="en-AU" sz="1800" dirty="0"/>
              <a:t>Integrated Process Control</a:t>
            </a:r>
          </a:p>
          <a:p>
            <a:r>
              <a:rPr lang="en-AU" sz="1800" dirty="0"/>
              <a:t>Integrating Value Chains </a:t>
            </a:r>
            <a:br>
              <a:rPr lang="en-AU" sz="1800" dirty="0"/>
            </a:br>
            <a:r>
              <a:rPr lang="en-AU" sz="1800" dirty="0"/>
              <a:t>(from Iron ore to Steel)</a:t>
            </a:r>
          </a:p>
          <a:p>
            <a:r>
              <a:rPr lang="en-AU" sz="1800" dirty="0"/>
              <a:t>Intelligent Raw Materials</a:t>
            </a:r>
          </a:p>
          <a:p>
            <a:endParaRPr lang="en-GB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72" y="3429000"/>
            <a:ext cx="5608632" cy="30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9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DISIRE – </a:t>
            </a:r>
            <a:r>
              <a:rPr lang="en-US" dirty="0" smtClean="0"/>
              <a:t>expected impacts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060849"/>
            <a:ext cx="8568952" cy="4752527"/>
          </a:xfrm>
        </p:spPr>
        <p:txBody>
          <a:bodyPr/>
          <a:lstStyle/>
          <a:p>
            <a:r>
              <a:rPr lang="en-AU" b="1" dirty="0"/>
              <a:t>STEEL </a:t>
            </a:r>
            <a:endParaRPr lang="en-AU" b="1" dirty="0" smtClean="0"/>
          </a:p>
          <a:p>
            <a:pPr lvl="1"/>
            <a:r>
              <a:rPr lang="en-AU" dirty="0" smtClean="0"/>
              <a:t>Reduction </a:t>
            </a:r>
            <a:r>
              <a:rPr lang="en-AU" dirty="0"/>
              <a:t>of 3 kg of C from fossil fuels per </a:t>
            </a:r>
            <a:r>
              <a:rPr lang="en-AU" dirty="0" smtClean="0"/>
              <a:t>ton </a:t>
            </a:r>
            <a:r>
              <a:rPr lang="en-AU" dirty="0"/>
              <a:t>hot </a:t>
            </a:r>
            <a:r>
              <a:rPr lang="en-AU" dirty="0" smtClean="0"/>
              <a:t>metal</a:t>
            </a:r>
          </a:p>
          <a:p>
            <a:r>
              <a:rPr lang="en-AU" dirty="0" smtClean="0"/>
              <a:t> </a:t>
            </a:r>
            <a:r>
              <a:rPr lang="en-AU" b="1" dirty="0" smtClean="0"/>
              <a:t>MINING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2</a:t>
            </a:r>
            <a:r>
              <a:rPr lang="en-AU" dirty="0"/>
              <a:t>% energy savings of electricity and fossil fuel. </a:t>
            </a:r>
            <a:endParaRPr lang="en-AU" dirty="0" smtClean="0"/>
          </a:p>
          <a:p>
            <a:r>
              <a:rPr lang="en-AU" b="1" dirty="0" smtClean="0"/>
              <a:t>COMBUSTION</a:t>
            </a:r>
            <a:r>
              <a:rPr lang="en-AU" dirty="0" smtClean="0"/>
              <a:t> </a:t>
            </a:r>
          </a:p>
          <a:p>
            <a:pPr lvl="1"/>
            <a:r>
              <a:rPr lang="en-AU" dirty="0" smtClean="0"/>
              <a:t>Increased efficiency and continued optimization </a:t>
            </a:r>
            <a:r>
              <a:rPr lang="en-AU" dirty="0"/>
              <a:t>through detection and correction of </a:t>
            </a:r>
            <a:r>
              <a:rPr lang="en-AU" dirty="0" smtClean="0"/>
              <a:t>operation drifts</a:t>
            </a:r>
          </a:p>
          <a:p>
            <a:pPr lvl="1"/>
            <a:r>
              <a:rPr lang="en-AU" dirty="0" smtClean="0"/>
              <a:t>Greater </a:t>
            </a:r>
            <a:r>
              <a:rPr lang="en-AU" dirty="0"/>
              <a:t>operation flexibility, with different loads and </a:t>
            </a:r>
            <a:r>
              <a:rPr lang="en-AU" dirty="0" smtClean="0"/>
              <a:t>combustibles</a:t>
            </a:r>
          </a:p>
          <a:p>
            <a:pPr lvl="1"/>
            <a:r>
              <a:rPr lang="en-AU" dirty="0" smtClean="0"/>
              <a:t>Reduced </a:t>
            </a:r>
            <a:r>
              <a:rPr lang="en-AU" dirty="0"/>
              <a:t>pollutant emissions (including </a:t>
            </a:r>
            <a:r>
              <a:rPr lang="en-AU" dirty="0" err="1" smtClean="0"/>
              <a:t>Nox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Introduce </a:t>
            </a:r>
            <a:r>
              <a:rPr lang="en-AU" dirty="0"/>
              <a:t>new combustibles to the energy </a:t>
            </a:r>
            <a:r>
              <a:rPr lang="en-AU" dirty="0" smtClean="0"/>
              <a:t>market, enabling reliable </a:t>
            </a:r>
            <a:r>
              <a:rPr lang="en-AU" dirty="0"/>
              <a:t>and efficient combustion</a:t>
            </a:r>
            <a:r>
              <a:rPr lang="en-AU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130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3068960"/>
            <a:ext cx="8712968" cy="3384376"/>
          </a:xfrm>
        </p:spPr>
        <p:txBody>
          <a:bodyPr/>
          <a:lstStyle/>
          <a:p>
            <a:pPr indent="0">
              <a:buNone/>
            </a:pPr>
            <a:r>
              <a:rPr lang="en-GB" sz="2000" dirty="0" smtClean="0"/>
              <a:t>GOALS:</a:t>
            </a:r>
          </a:p>
          <a:p>
            <a:pPr marL="685800"/>
            <a:r>
              <a:rPr lang="en-GB" sz="2000" dirty="0" smtClean="0"/>
              <a:t>To </a:t>
            </a:r>
            <a:r>
              <a:rPr lang="en-GB" sz="2000" dirty="0"/>
              <a:t>develop an INTEGRATED PROCESS CONTROL PLATFORM based on novel low cost real time on-line sensors and a versatile Global Control System Platform that acquires and processes the data</a:t>
            </a:r>
          </a:p>
          <a:p>
            <a:pPr marL="685800"/>
            <a:r>
              <a:rPr lang="en-GB" sz="2000" dirty="0"/>
              <a:t>To develop models for individual sensors and methods for analysing multisensory inputs</a:t>
            </a:r>
          </a:p>
          <a:p>
            <a:pPr marL="685800"/>
            <a:r>
              <a:rPr lang="en-GB" sz="2000" dirty="0"/>
              <a:t>To perform PAT and </a:t>
            </a:r>
            <a:r>
              <a:rPr lang="en-GB" sz="2000" dirty="0" err="1"/>
              <a:t>QbD</a:t>
            </a:r>
            <a:r>
              <a:rPr lang="en-GB" sz="2000" dirty="0"/>
              <a:t> implementation case studies in order to evaluate their impacts and demonstrate their advantages. </a:t>
            </a:r>
          </a:p>
          <a:p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5481"/>
            <a:ext cx="3622785" cy="1152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0330" y="1385481"/>
            <a:ext cx="4874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0F5494"/>
                </a:solidFill>
              </a:rPr>
              <a:t>Robust and affordable process control tecnologies for improving standards and optimising industrial operations</a:t>
            </a:r>
          </a:p>
        </p:txBody>
      </p:sp>
    </p:spTree>
    <p:extLst>
      <p:ext uri="{BB962C8B-B14F-4D97-AF65-F5344CB8AC3E}">
        <p14:creationId xmlns:p14="http://schemas.microsoft.com/office/powerpoint/2010/main" val="3402385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830</Words>
  <Application>Microsoft Office PowerPoint</Application>
  <PresentationFormat>On-screen Show (4:3)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Verdana</vt:lpstr>
      <vt:lpstr>Wingdings</vt:lpstr>
      <vt:lpstr>Default Design</vt:lpstr>
      <vt:lpstr>Session 2:  Process Control and Associated Parameters </vt:lpstr>
      <vt:lpstr>PowerPoint Presentation</vt:lpstr>
      <vt:lpstr>Integrated Control and Sensing for Sustainable Operation of Flexible Intensified Processes </vt:lpstr>
      <vt:lpstr>CONSENS</vt:lpstr>
      <vt:lpstr>CONSENS – expected impacts </vt:lpstr>
      <vt:lpstr>PowerPoint Presentation</vt:lpstr>
      <vt:lpstr>DISIRE</vt:lpstr>
      <vt:lpstr>DISIRE – expected impacts </vt:lpstr>
      <vt:lpstr>PowerPoint Presentation</vt:lpstr>
      <vt:lpstr>PROPAT – expected impacts </vt:lpstr>
      <vt:lpstr>PowerPoint Presentation</vt:lpstr>
      <vt:lpstr>RECOBA – expected impacts </vt:lpstr>
      <vt:lpstr>Aggregated technological impact</vt:lpstr>
      <vt:lpstr>Aggregated economic/social impact</vt:lpstr>
      <vt:lpstr>Aggregated environmental impact</vt:lpstr>
      <vt:lpstr>Technical cross-cutting issues</vt:lpstr>
      <vt:lpstr>Non-technical cross-cutting issues</vt:lpstr>
      <vt:lpstr>Potential for further synergies and recommendations for follow-up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Peter Singstad</cp:lastModifiedBy>
  <cp:revision>225</cp:revision>
  <dcterms:created xsi:type="dcterms:W3CDTF">2011-10-28T10:25:18Z</dcterms:created>
  <dcterms:modified xsi:type="dcterms:W3CDTF">2015-04-20T20:44:56Z</dcterms:modified>
</cp:coreProperties>
</file>