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1" r:id="rId2"/>
    <p:sldId id="263" r:id="rId3"/>
    <p:sldId id="265" r:id="rId4"/>
    <p:sldId id="278" r:id="rId5"/>
    <p:sldId id="299" r:id="rId6"/>
    <p:sldId id="296" r:id="rId7"/>
    <p:sldId id="292" r:id="rId8"/>
    <p:sldId id="298" r:id="rId9"/>
    <p:sldId id="273" r:id="rId10"/>
    <p:sldId id="293" r:id="rId11"/>
    <p:sldId id="266" r:id="rId12"/>
    <p:sldId id="294" r:id="rId13"/>
    <p:sldId id="267" r:id="rId14"/>
    <p:sldId id="295" r:id="rId15"/>
    <p:sldId id="268" r:id="rId16"/>
  </p:sldIdLst>
  <p:sldSz cx="9144000" cy="6858000" type="screen4x3"/>
  <p:notesSz cx="6797675"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66CF"/>
    <a:srgbClr val="0F5494"/>
    <a:srgbClr val="FFD624"/>
    <a:srgbClr val="3E6FD2"/>
    <a:srgbClr val="2D5EC1"/>
    <a:srgbClr val="BDDEFF"/>
    <a:srgbClr val="99CCFF"/>
    <a:srgbClr val="808080"/>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52" autoAdjust="0"/>
  </p:normalViewPr>
  <p:slideViewPr>
    <p:cSldViewPr>
      <p:cViewPr>
        <p:scale>
          <a:sx n="95" d="100"/>
          <a:sy n="95" d="100"/>
        </p:scale>
        <p:origin x="-1003" y="-53"/>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62" d="100"/>
          <a:sy n="62" d="100"/>
        </p:scale>
        <p:origin x="-2850" y="-7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FA1EC1-A703-4B98-B6B6-AA7D5FD8B07E}" type="doc">
      <dgm:prSet loTypeId="urn:microsoft.com/office/officeart/2005/8/layout/matrix1" loCatId="matrix" qsTypeId="urn:microsoft.com/office/officeart/2005/8/quickstyle/simple1" qsCatId="simple" csTypeId="urn:microsoft.com/office/officeart/2005/8/colors/accent2_1" csCatId="accent2" phldr="1"/>
      <dgm:spPr/>
      <dgm:t>
        <a:bodyPr/>
        <a:lstStyle/>
        <a:p>
          <a:endParaRPr lang="sv-SE"/>
        </a:p>
      </dgm:t>
    </dgm:pt>
    <dgm:pt modelId="{DE94A7A1-E2A5-4690-A8C4-2EC1F8BD4CC8}">
      <dgm:prSet phldrT="[Text]"/>
      <dgm:spPr/>
      <dgm:t>
        <a:bodyPr/>
        <a:lstStyle/>
        <a:p>
          <a:r>
            <a:rPr lang="sv-SE" b="0" dirty="0" err="1" smtClean="0"/>
            <a:t>Integrated</a:t>
          </a:r>
          <a:r>
            <a:rPr lang="sv-SE" b="0" dirty="0" smtClean="0"/>
            <a:t> Management </a:t>
          </a:r>
          <a:r>
            <a:rPr lang="sv-SE" b="0" dirty="0" err="1" smtClean="0"/>
            <a:t>of</a:t>
          </a:r>
          <a:r>
            <a:rPr lang="sv-SE" b="0" dirty="0" smtClean="0"/>
            <a:t> Resources</a:t>
          </a:r>
          <a:endParaRPr lang="sv-SE" b="0" dirty="0"/>
        </a:p>
      </dgm:t>
    </dgm:pt>
    <dgm:pt modelId="{40FC1D6F-10B7-452D-AD8D-EEE780486C87}" type="parTrans" cxnId="{231F7196-7E07-46F7-86BB-55FC769DA53C}">
      <dgm:prSet/>
      <dgm:spPr/>
      <dgm:t>
        <a:bodyPr/>
        <a:lstStyle/>
        <a:p>
          <a:endParaRPr lang="sv-SE"/>
        </a:p>
      </dgm:t>
    </dgm:pt>
    <dgm:pt modelId="{AF16B440-F6E5-46E6-A914-9ED7AEB3D61D}" type="sibTrans" cxnId="{231F7196-7E07-46F7-86BB-55FC769DA53C}">
      <dgm:prSet/>
      <dgm:spPr/>
      <dgm:t>
        <a:bodyPr/>
        <a:lstStyle/>
        <a:p>
          <a:endParaRPr lang="sv-SE"/>
        </a:p>
      </dgm:t>
    </dgm:pt>
    <dgm:pt modelId="{93685DAC-2223-40DC-A1F3-06DE5F710D1A}">
      <dgm:prSet phldrT="[Text]"/>
      <dgm:spPr/>
      <dgm:t>
        <a:bodyPr/>
        <a:lstStyle/>
        <a:p>
          <a:r>
            <a:rPr lang="sv-SE" sz="900" dirty="0" smtClean="0"/>
            <a:t>    </a:t>
          </a:r>
          <a:r>
            <a:rPr lang="sv-SE" sz="900" b="1" dirty="0" smtClean="0">
              <a:solidFill>
                <a:srgbClr val="0F5494"/>
              </a:solidFill>
            </a:rPr>
            <a:t>E4WATER</a:t>
          </a:r>
        </a:p>
      </dgm:t>
    </dgm:pt>
    <dgm:pt modelId="{73B80373-3DFD-41E7-94A1-BB7F7448CCF7}" type="parTrans" cxnId="{DDE53F25-39C1-4FCA-9992-0351FE2888FA}">
      <dgm:prSet/>
      <dgm:spPr/>
      <dgm:t>
        <a:bodyPr/>
        <a:lstStyle/>
        <a:p>
          <a:endParaRPr lang="sv-SE"/>
        </a:p>
      </dgm:t>
    </dgm:pt>
    <dgm:pt modelId="{4435096F-1034-4AF9-97AA-A8A233A66A56}" type="sibTrans" cxnId="{DDE53F25-39C1-4FCA-9992-0351FE2888FA}">
      <dgm:prSet/>
      <dgm:spPr/>
      <dgm:t>
        <a:bodyPr/>
        <a:lstStyle/>
        <a:p>
          <a:endParaRPr lang="sv-SE"/>
        </a:p>
      </dgm:t>
    </dgm:pt>
    <dgm:pt modelId="{B5ABDEBB-805F-4878-B5DE-E902FA5A07F0}">
      <dgm:prSet phldrT="[Text]"/>
      <dgm:spPr/>
      <dgm:t>
        <a:bodyPr/>
        <a:lstStyle/>
        <a:p>
          <a:r>
            <a:rPr lang="sv-SE" sz="900" b="1" dirty="0" smtClean="0">
              <a:solidFill>
                <a:srgbClr val="0F5494"/>
              </a:solidFill>
            </a:rPr>
            <a:t>MefCO</a:t>
          </a:r>
          <a:r>
            <a:rPr lang="sv-SE" sz="900" b="1" baseline="-25000" dirty="0" smtClean="0">
              <a:solidFill>
                <a:srgbClr val="0F5494"/>
              </a:solidFill>
            </a:rPr>
            <a:t>2</a:t>
          </a:r>
          <a:endParaRPr lang="sv-SE" sz="900" b="1" baseline="-25000" dirty="0">
            <a:solidFill>
              <a:srgbClr val="0F5494"/>
            </a:solidFill>
          </a:endParaRPr>
        </a:p>
      </dgm:t>
    </dgm:pt>
    <dgm:pt modelId="{720F7779-567E-4663-B3FB-30CF83D987B6}" type="parTrans" cxnId="{5B0C1338-F5F5-40DE-B1E6-A7179E084BB0}">
      <dgm:prSet/>
      <dgm:spPr/>
      <dgm:t>
        <a:bodyPr/>
        <a:lstStyle/>
        <a:p>
          <a:endParaRPr lang="sv-SE"/>
        </a:p>
      </dgm:t>
    </dgm:pt>
    <dgm:pt modelId="{7287F71C-8772-40AC-8830-8978A2F1FE1A}" type="sibTrans" cxnId="{5B0C1338-F5F5-40DE-B1E6-A7179E084BB0}">
      <dgm:prSet/>
      <dgm:spPr/>
      <dgm:t>
        <a:bodyPr/>
        <a:lstStyle/>
        <a:p>
          <a:endParaRPr lang="sv-SE"/>
        </a:p>
      </dgm:t>
    </dgm:pt>
    <dgm:pt modelId="{B00C6B5F-55DF-4C08-AA28-6E4DA05B5D61}">
      <dgm:prSet phldrT="[Text]"/>
      <dgm:spPr/>
      <dgm:t>
        <a:bodyPr/>
        <a:lstStyle/>
        <a:p>
          <a:r>
            <a:rPr lang="sv-SE" sz="900" b="1" dirty="0" smtClean="0">
              <a:solidFill>
                <a:srgbClr val="0F5494"/>
              </a:solidFill>
            </a:rPr>
            <a:t>R4R</a:t>
          </a:r>
          <a:endParaRPr lang="sv-SE" sz="900" b="1" dirty="0">
            <a:solidFill>
              <a:srgbClr val="0F5494"/>
            </a:solidFill>
          </a:endParaRPr>
        </a:p>
      </dgm:t>
    </dgm:pt>
    <dgm:pt modelId="{457FBCB5-4C3D-4DE2-A1BA-6879A5F22B6A}" type="parTrans" cxnId="{D7F4F98C-C6B3-4716-A2E0-07874C21054A}">
      <dgm:prSet/>
      <dgm:spPr/>
      <dgm:t>
        <a:bodyPr/>
        <a:lstStyle/>
        <a:p>
          <a:endParaRPr lang="sv-SE"/>
        </a:p>
      </dgm:t>
    </dgm:pt>
    <dgm:pt modelId="{08D0E977-662B-4295-BEC4-1518CA7D88C7}" type="sibTrans" cxnId="{D7F4F98C-C6B3-4716-A2E0-07874C21054A}">
      <dgm:prSet/>
      <dgm:spPr/>
      <dgm:t>
        <a:bodyPr/>
        <a:lstStyle/>
        <a:p>
          <a:endParaRPr lang="sv-SE"/>
        </a:p>
      </dgm:t>
    </dgm:pt>
    <dgm:pt modelId="{0B21B22A-2528-4C49-A606-44E92A5F1966}">
      <dgm:prSet phldrT="[Text]"/>
      <dgm:spPr/>
      <dgm:t>
        <a:bodyPr/>
        <a:lstStyle/>
        <a:p>
          <a:r>
            <a:rPr lang="sv-SE" sz="900" b="1" dirty="0" smtClean="0">
              <a:solidFill>
                <a:srgbClr val="0F5494"/>
              </a:solidFill>
            </a:rPr>
            <a:t>TASIO</a:t>
          </a:r>
          <a:endParaRPr lang="sv-SE" sz="900" b="1" dirty="0">
            <a:solidFill>
              <a:srgbClr val="0F5494"/>
            </a:solidFill>
          </a:endParaRPr>
        </a:p>
      </dgm:t>
    </dgm:pt>
    <dgm:pt modelId="{7E8370A3-0EF8-4520-9E1E-C2C5A438009E}" type="parTrans" cxnId="{652349C6-ED8C-4DAA-8AE7-7CB4D7013F7D}">
      <dgm:prSet/>
      <dgm:spPr/>
      <dgm:t>
        <a:bodyPr/>
        <a:lstStyle/>
        <a:p>
          <a:endParaRPr lang="sv-SE"/>
        </a:p>
      </dgm:t>
    </dgm:pt>
    <dgm:pt modelId="{A7777ECD-C2E6-4D9D-890B-35C8D4F10D55}" type="sibTrans" cxnId="{652349C6-ED8C-4DAA-8AE7-7CB4D7013F7D}">
      <dgm:prSet/>
      <dgm:spPr/>
      <dgm:t>
        <a:bodyPr/>
        <a:lstStyle/>
        <a:p>
          <a:endParaRPr lang="sv-SE"/>
        </a:p>
      </dgm:t>
    </dgm:pt>
    <dgm:pt modelId="{8DEB8486-2DFA-4547-B7FE-0E042EB13775}">
      <dgm:prSet phldrT="[Text]" custT="1"/>
      <dgm:spPr/>
      <dgm:t>
        <a:bodyPr/>
        <a:lstStyle/>
        <a:p>
          <a:r>
            <a:rPr lang="en-US" sz="800" i="0" dirty="0" smtClean="0"/>
            <a:t>Develop, implement and validate new integrated approaches for a </a:t>
          </a:r>
          <a:r>
            <a:rPr lang="en-US" sz="800" b="1" i="0" dirty="0" smtClean="0">
              <a:solidFill>
                <a:srgbClr val="00B050"/>
              </a:solidFill>
            </a:rPr>
            <a:t>more efficient and sustainable management of water in Chemical Industry</a:t>
          </a:r>
          <a:r>
            <a:rPr lang="en-US" sz="800" i="0" dirty="0" smtClean="0">
              <a:solidFill>
                <a:srgbClr val="00B050"/>
              </a:solidFill>
            </a:rPr>
            <a:t> </a:t>
          </a:r>
          <a:r>
            <a:rPr lang="en-US" sz="800" i="0" dirty="0" smtClean="0"/>
            <a:t>achieving solutions that are: eco-efficient (-20% water use, -30% wastewater production, -15% energy consumption), cost-effective (up to &gt; 20% cost reduction) and industrially relevant</a:t>
          </a:r>
          <a:endParaRPr lang="sv-SE" sz="800" i="0" dirty="0" smtClean="0"/>
        </a:p>
      </dgm:t>
    </dgm:pt>
    <dgm:pt modelId="{B0B7475B-2365-4A9C-B0A5-DD2AF2BFF701}" type="parTrans" cxnId="{B231E2BC-130F-4297-8E4D-86D3EF81B9E5}">
      <dgm:prSet/>
      <dgm:spPr/>
      <dgm:t>
        <a:bodyPr/>
        <a:lstStyle/>
        <a:p>
          <a:endParaRPr lang="sv-SE"/>
        </a:p>
      </dgm:t>
    </dgm:pt>
    <dgm:pt modelId="{6ED9EBBB-2DC1-4F10-B6D2-CE3868B37FBD}" type="sibTrans" cxnId="{B231E2BC-130F-4297-8E4D-86D3EF81B9E5}">
      <dgm:prSet/>
      <dgm:spPr/>
      <dgm:t>
        <a:bodyPr/>
        <a:lstStyle/>
        <a:p>
          <a:endParaRPr lang="sv-SE"/>
        </a:p>
      </dgm:t>
    </dgm:pt>
    <dgm:pt modelId="{F5AD59F3-E20B-4A51-A875-DA34BFEF7A66}">
      <dgm:prSet phldrT="[Text]" custT="1"/>
      <dgm:spPr/>
      <dgm:t>
        <a:bodyPr/>
        <a:lstStyle/>
        <a:p>
          <a:r>
            <a:rPr lang="en-US" sz="800" b="1" dirty="0" smtClean="0">
              <a:solidFill>
                <a:srgbClr val="00B050"/>
              </a:solidFill>
            </a:rPr>
            <a:t>Mitigation of exhaust carbon dioxide and reduction of greenhouse gas emissions through the conversion of </a:t>
          </a:r>
          <a:r>
            <a:rPr lang="en-GB" sz="800" b="1" dirty="0" smtClean="0">
              <a:solidFill>
                <a:srgbClr val="00B050"/>
              </a:solidFill>
            </a:rPr>
            <a:t>CO₂ into methano</a:t>
          </a:r>
          <a:r>
            <a:rPr lang="en-GB" sz="800" dirty="0" smtClean="0">
              <a:solidFill>
                <a:srgbClr val="00B050"/>
              </a:solidFill>
            </a:rPr>
            <a:t>l </a:t>
          </a:r>
          <a:r>
            <a:rPr lang="en-GB" sz="800" dirty="0" smtClean="0"/>
            <a:t>(an extremely versatile chemical) through an efficient process supported by a non-noble metal catalyst</a:t>
          </a:r>
          <a:endParaRPr lang="sv-SE" sz="800" baseline="-25000" dirty="0"/>
        </a:p>
      </dgm:t>
    </dgm:pt>
    <dgm:pt modelId="{32579C69-84F5-48FB-A9CA-032A7CC64731}" type="parTrans" cxnId="{3C614E32-4F4A-43DE-A5C3-AFF9683EF5DF}">
      <dgm:prSet/>
      <dgm:spPr/>
      <dgm:t>
        <a:bodyPr/>
        <a:lstStyle/>
        <a:p>
          <a:endParaRPr lang="sv-SE"/>
        </a:p>
      </dgm:t>
    </dgm:pt>
    <dgm:pt modelId="{EB5A5489-87FB-451A-B673-C5F9E9E32D06}" type="sibTrans" cxnId="{3C614E32-4F4A-43DE-A5C3-AFF9683EF5DF}">
      <dgm:prSet/>
      <dgm:spPr/>
      <dgm:t>
        <a:bodyPr/>
        <a:lstStyle/>
        <a:p>
          <a:endParaRPr lang="sv-SE"/>
        </a:p>
      </dgm:t>
    </dgm:pt>
    <dgm:pt modelId="{2379C6EA-C035-4B42-B04E-569DA7FEBCD2}">
      <dgm:prSet phldrT="[Text]" custT="1"/>
      <dgm:spPr/>
      <dgm:t>
        <a:bodyPr/>
        <a:lstStyle/>
        <a:p>
          <a:r>
            <a:rPr lang="en-US" sz="800" dirty="0" smtClean="0"/>
            <a:t>Overcoming the European fragmentation of ambitious and innovative regions,</a:t>
          </a:r>
          <a:r>
            <a:rPr lang="en-US" sz="800" b="1" dirty="0" smtClean="0">
              <a:solidFill>
                <a:srgbClr val="0F5494"/>
              </a:solidFill>
            </a:rPr>
            <a:t> </a:t>
          </a:r>
          <a:r>
            <a:rPr lang="sv-SE" sz="800" b="1" dirty="0" err="1" smtClean="0">
              <a:solidFill>
                <a:srgbClr val="00B050"/>
              </a:solidFill>
            </a:rPr>
            <a:t>improving</a:t>
          </a:r>
          <a:r>
            <a:rPr lang="sv-SE" sz="800" b="1" dirty="0" smtClean="0">
              <a:solidFill>
                <a:srgbClr val="00B050"/>
              </a:solidFill>
            </a:rPr>
            <a:t> research and </a:t>
          </a:r>
          <a:r>
            <a:rPr lang="sv-SE" sz="800" b="1" dirty="0" err="1" smtClean="0">
              <a:solidFill>
                <a:srgbClr val="00B050"/>
              </a:solidFill>
            </a:rPr>
            <a:t>cooperation</a:t>
          </a:r>
          <a:r>
            <a:rPr lang="sv-SE" sz="800" b="1" dirty="0" smtClean="0">
              <a:solidFill>
                <a:srgbClr val="00B050"/>
              </a:solidFill>
            </a:rPr>
            <a:t> </a:t>
          </a:r>
          <a:r>
            <a:rPr lang="en-US" sz="800" b="1" dirty="0" smtClean="0">
              <a:solidFill>
                <a:srgbClr val="00B050"/>
              </a:solidFill>
            </a:rPr>
            <a:t>between chemical regions </a:t>
          </a:r>
          <a:r>
            <a:rPr lang="en-US" sz="800" dirty="0" smtClean="0"/>
            <a:t>in the areas of resource and energy efficiency.</a:t>
          </a:r>
          <a:endParaRPr lang="sv-SE" sz="800" dirty="0"/>
        </a:p>
      </dgm:t>
    </dgm:pt>
    <dgm:pt modelId="{1B3FCF7B-39C3-4472-BEA4-19825191E97F}" type="parTrans" cxnId="{540B25CA-A922-4F48-A34C-F96281CEAFB0}">
      <dgm:prSet/>
      <dgm:spPr/>
      <dgm:t>
        <a:bodyPr/>
        <a:lstStyle/>
        <a:p>
          <a:endParaRPr lang="sv-SE"/>
        </a:p>
      </dgm:t>
    </dgm:pt>
    <dgm:pt modelId="{ADED42E2-71EF-4C01-B31E-443A88B46835}" type="sibTrans" cxnId="{540B25CA-A922-4F48-A34C-F96281CEAFB0}">
      <dgm:prSet/>
      <dgm:spPr/>
      <dgm:t>
        <a:bodyPr/>
        <a:lstStyle/>
        <a:p>
          <a:endParaRPr lang="sv-SE"/>
        </a:p>
      </dgm:t>
    </dgm:pt>
    <dgm:pt modelId="{0D593099-B562-4696-B83E-6084EC5E56F1}">
      <dgm:prSet phldrT="[Text]" custT="1"/>
      <dgm:spPr/>
      <dgm:t>
        <a:bodyPr/>
        <a:lstStyle/>
        <a:p>
          <a:r>
            <a:rPr lang="en-US" altLang="en-US" sz="800" dirty="0" smtClean="0"/>
            <a:t>Demonstration of the potential for </a:t>
          </a:r>
          <a:r>
            <a:rPr lang="en-US" altLang="en-US" sz="800" b="1" dirty="0" smtClean="0">
              <a:solidFill>
                <a:srgbClr val="00B050"/>
              </a:solidFill>
            </a:rPr>
            <a:t>easy, compact and completely modular recovery</a:t>
          </a:r>
          <a:r>
            <a:rPr lang="en-US" altLang="en-US" sz="800" dirty="0" smtClean="0">
              <a:solidFill>
                <a:srgbClr val="00B050"/>
              </a:solidFill>
            </a:rPr>
            <a:t> </a:t>
          </a:r>
          <a:r>
            <a:rPr lang="en-US" altLang="en-US" sz="800" dirty="0" smtClean="0"/>
            <a:t>of the process waste heat in the cement industry through a real installation</a:t>
          </a:r>
          <a:endParaRPr lang="sv-SE" sz="800" dirty="0"/>
        </a:p>
      </dgm:t>
    </dgm:pt>
    <dgm:pt modelId="{56AB8489-0BF6-4A0C-9BDD-1DCCCAC7E4F5}" type="parTrans" cxnId="{4F2E8A3F-67F5-44C1-9CC7-9991FE0CAAEB}">
      <dgm:prSet/>
      <dgm:spPr/>
      <dgm:t>
        <a:bodyPr/>
        <a:lstStyle/>
        <a:p>
          <a:endParaRPr lang="sv-SE"/>
        </a:p>
      </dgm:t>
    </dgm:pt>
    <dgm:pt modelId="{CC545501-4A13-4CAA-978A-3FA18CA5C702}" type="sibTrans" cxnId="{4F2E8A3F-67F5-44C1-9CC7-9991FE0CAAEB}">
      <dgm:prSet/>
      <dgm:spPr/>
      <dgm:t>
        <a:bodyPr/>
        <a:lstStyle/>
        <a:p>
          <a:endParaRPr lang="sv-SE"/>
        </a:p>
      </dgm:t>
    </dgm:pt>
    <dgm:pt modelId="{F7A5726E-36B3-47B3-9587-79F31566705A}">
      <dgm:prSet custT="1"/>
      <dgm:spPr/>
      <dgm:t>
        <a:bodyPr/>
        <a:lstStyle/>
        <a:p>
          <a:r>
            <a:rPr lang="en-US" altLang="en-US" sz="800" dirty="0" smtClean="0"/>
            <a:t>Proven </a:t>
          </a:r>
          <a:r>
            <a:rPr lang="en-US" altLang="en-US" sz="800" b="1" dirty="0" smtClean="0">
              <a:solidFill>
                <a:srgbClr val="00B050"/>
              </a:solidFill>
            </a:rPr>
            <a:t>capacity of the ORC plant to be operated in a flexible and modulated way</a:t>
          </a:r>
          <a:r>
            <a:rPr lang="en-US" altLang="en-US" sz="800" dirty="0" smtClean="0">
              <a:solidFill>
                <a:srgbClr val="00B050"/>
              </a:solidFill>
            </a:rPr>
            <a:t> </a:t>
          </a:r>
          <a:r>
            <a:rPr lang="en-US" altLang="en-US" sz="800" dirty="0" smtClean="0"/>
            <a:t>following the overall plant work fluctuations and energy-heat demand dynamics</a:t>
          </a:r>
        </a:p>
      </dgm:t>
    </dgm:pt>
    <dgm:pt modelId="{8FF9CE07-8E57-4DE5-A082-B525C5FDCCE7}" type="parTrans" cxnId="{1FF06F09-DB41-48CD-AF26-A29D664B6FF7}">
      <dgm:prSet/>
      <dgm:spPr/>
      <dgm:t>
        <a:bodyPr/>
        <a:lstStyle/>
        <a:p>
          <a:endParaRPr lang="sv-SE"/>
        </a:p>
      </dgm:t>
    </dgm:pt>
    <dgm:pt modelId="{82FC18EF-7FB6-4498-986B-2DDBD610A4E3}" type="sibTrans" cxnId="{1FF06F09-DB41-48CD-AF26-A29D664B6FF7}">
      <dgm:prSet/>
      <dgm:spPr/>
      <dgm:t>
        <a:bodyPr/>
        <a:lstStyle/>
        <a:p>
          <a:endParaRPr lang="sv-SE"/>
        </a:p>
      </dgm:t>
    </dgm:pt>
    <dgm:pt modelId="{CDADF03B-11F1-4351-B05F-C4B0F8711CD9}">
      <dgm:prSet custT="1"/>
      <dgm:spPr/>
      <dgm:t>
        <a:bodyPr/>
        <a:lstStyle/>
        <a:p>
          <a:r>
            <a:rPr lang="en-US" altLang="en-US" sz="800" dirty="0" smtClean="0"/>
            <a:t>Proven </a:t>
          </a:r>
          <a:r>
            <a:rPr lang="en-US" altLang="en-US" sz="800" b="1" dirty="0" smtClean="0">
              <a:solidFill>
                <a:srgbClr val="00B050"/>
              </a:solidFill>
            </a:rPr>
            <a:t>complete integration with the industrial facilities </a:t>
          </a:r>
          <a:r>
            <a:rPr lang="en-US" altLang="en-US" sz="800" dirty="0" smtClean="0"/>
            <a:t>selected and positive feedbacks from workforce on operation friendliness and performances control </a:t>
          </a:r>
        </a:p>
      </dgm:t>
    </dgm:pt>
    <dgm:pt modelId="{2DE04532-5D01-499A-ABB6-93485F664D5D}" type="parTrans" cxnId="{13CADBD2-5939-463B-A76E-24DD27D298FA}">
      <dgm:prSet/>
      <dgm:spPr/>
      <dgm:t>
        <a:bodyPr/>
        <a:lstStyle/>
        <a:p>
          <a:endParaRPr lang="sv-SE"/>
        </a:p>
      </dgm:t>
    </dgm:pt>
    <dgm:pt modelId="{3F5804EC-2B76-46A4-B5F8-81A09A9655E0}" type="sibTrans" cxnId="{13CADBD2-5939-463B-A76E-24DD27D298FA}">
      <dgm:prSet/>
      <dgm:spPr/>
      <dgm:t>
        <a:bodyPr/>
        <a:lstStyle/>
        <a:p>
          <a:endParaRPr lang="sv-SE"/>
        </a:p>
      </dgm:t>
    </dgm:pt>
    <dgm:pt modelId="{99A3050F-853C-4621-A3FB-85CF94562AAC}">
      <dgm:prSet phldrT="[Text]" custT="1"/>
      <dgm:spPr/>
      <dgm:t>
        <a:bodyPr/>
        <a:lstStyle/>
        <a:p>
          <a:r>
            <a:rPr lang="en-US" sz="800" dirty="0" smtClean="0"/>
            <a:t>R4R will be the major community to share </a:t>
          </a:r>
          <a:r>
            <a:rPr lang="en-US" sz="800" b="1" dirty="0" smtClean="0">
              <a:solidFill>
                <a:srgbClr val="00B050"/>
              </a:solidFill>
            </a:rPr>
            <a:t>best innovation practices</a:t>
          </a:r>
          <a:r>
            <a:rPr lang="en-US" sz="800" b="1" dirty="0" smtClean="0">
              <a:solidFill>
                <a:srgbClr val="0F5494"/>
              </a:solidFill>
            </a:rPr>
            <a:t> </a:t>
          </a:r>
          <a:r>
            <a:rPr lang="en-US" sz="800" dirty="0" smtClean="0"/>
            <a:t>and address the following </a:t>
          </a:r>
          <a:r>
            <a:rPr lang="sv-SE" sz="800" dirty="0" err="1" smtClean="0"/>
            <a:t>needs</a:t>
          </a:r>
          <a:r>
            <a:rPr lang="sv-SE" sz="800" dirty="0" smtClean="0"/>
            <a:t> and </a:t>
          </a:r>
          <a:r>
            <a:rPr lang="sv-SE" sz="800" dirty="0" err="1" smtClean="0"/>
            <a:t>challenges</a:t>
          </a:r>
          <a:endParaRPr lang="sv-SE" sz="700" dirty="0"/>
        </a:p>
      </dgm:t>
    </dgm:pt>
    <dgm:pt modelId="{298934DA-B436-4339-AA57-3925F2923D09}" type="parTrans" cxnId="{704ED23E-D665-4499-8DC4-00CE83683C98}">
      <dgm:prSet/>
      <dgm:spPr/>
      <dgm:t>
        <a:bodyPr/>
        <a:lstStyle/>
        <a:p>
          <a:endParaRPr lang="sv-SE"/>
        </a:p>
      </dgm:t>
    </dgm:pt>
    <dgm:pt modelId="{B78CBA1D-0D12-49C8-AE1C-7AECD8A151FC}" type="sibTrans" cxnId="{704ED23E-D665-4499-8DC4-00CE83683C98}">
      <dgm:prSet/>
      <dgm:spPr/>
      <dgm:t>
        <a:bodyPr/>
        <a:lstStyle/>
        <a:p>
          <a:endParaRPr lang="sv-SE"/>
        </a:p>
      </dgm:t>
    </dgm:pt>
    <dgm:pt modelId="{E37A162F-E600-4188-B374-776906F75DB9}" type="pres">
      <dgm:prSet presAssocID="{7DFA1EC1-A703-4B98-B6B6-AA7D5FD8B07E}" presName="diagram" presStyleCnt="0">
        <dgm:presLayoutVars>
          <dgm:chMax val="1"/>
          <dgm:dir/>
          <dgm:animLvl val="ctr"/>
          <dgm:resizeHandles val="exact"/>
        </dgm:presLayoutVars>
      </dgm:prSet>
      <dgm:spPr/>
      <dgm:t>
        <a:bodyPr/>
        <a:lstStyle/>
        <a:p>
          <a:endParaRPr lang="sv-SE"/>
        </a:p>
      </dgm:t>
    </dgm:pt>
    <dgm:pt modelId="{051642EC-8FC9-4326-9BA7-953528669DA4}" type="pres">
      <dgm:prSet presAssocID="{7DFA1EC1-A703-4B98-B6B6-AA7D5FD8B07E}" presName="matrix" presStyleCnt="0"/>
      <dgm:spPr/>
      <dgm:t>
        <a:bodyPr/>
        <a:lstStyle/>
        <a:p>
          <a:endParaRPr lang="sv-SE"/>
        </a:p>
      </dgm:t>
    </dgm:pt>
    <dgm:pt modelId="{A5DEC4E2-3851-49F3-8C75-35565D87EE1F}" type="pres">
      <dgm:prSet presAssocID="{7DFA1EC1-A703-4B98-B6B6-AA7D5FD8B07E}" presName="tile1" presStyleLbl="node1" presStyleIdx="0" presStyleCnt="4"/>
      <dgm:spPr/>
      <dgm:t>
        <a:bodyPr/>
        <a:lstStyle/>
        <a:p>
          <a:endParaRPr lang="sv-SE"/>
        </a:p>
      </dgm:t>
    </dgm:pt>
    <dgm:pt modelId="{7F0B9568-24E6-4F98-8412-058301368A43}" type="pres">
      <dgm:prSet presAssocID="{7DFA1EC1-A703-4B98-B6B6-AA7D5FD8B07E}" presName="tile1text" presStyleLbl="node1" presStyleIdx="0" presStyleCnt="4">
        <dgm:presLayoutVars>
          <dgm:chMax val="0"/>
          <dgm:chPref val="0"/>
          <dgm:bulletEnabled val="1"/>
        </dgm:presLayoutVars>
      </dgm:prSet>
      <dgm:spPr/>
      <dgm:t>
        <a:bodyPr/>
        <a:lstStyle/>
        <a:p>
          <a:endParaRPr lang="sv-SE"/>
        </a:p>
      </dgm:t>
    </dgm:pt>
    <dgm:pt modelId="{F31AF2A6-0032-4FA7-979D-51A9F35FBA4A}" type="pres">
      <dgm:prSet presAssocID="{7DFA1EC1-A703-4B98-B6B6-AA7D5FD8B07E}" presName="tile2" presStyleLbl="node1" presStyleIdx="1" presStyleCnt="4"/>
      <dgm:spPr/>
      <dgm:t>
        <a:bodyPr/>
        <a:lstStyle/>
        <a:p>
          <a:endParaRPr lang="sv-SE"/>
        </a:p>
      </dgm:t>
    </dgm:pt>
    <dgm:pt modelId="{B9220301-9B65-4E2F-9024-561C457FE943}" type="pres">
      <dgm:prSet presAssocID="{7DFA1EC1-A703-4B98-B6B6-AA7D5FD8B07E}" presName="tile2text" presStyleLbl="node1" presStyleIdx="1" presStyleCnt="4">
        <dgm:presLayoutVars>
          <dgm:chMax val="0"/>
          <dgm:chPref val="0"/>
          <dgm:bulletEnabled val="1"/>
        </dgm:presLayoutVars>
      </dgm:prSet>
      <dgm:spPr/>
      <dgm:t>
        <a:bodyPr/>
        <a:lstStyle/>
        <a:p>
          <a:endParaRPr lang="sv-SE"/>
        </a:p>
      </dgm:t>
    </dgm:pt>
    <dgm:pt modelId="{C4CBDD5E-AFB1-4588-BFB2-E86D316D06E3}" type="pres">
      <dgm:prSet presAssocID="{7DFA1EC1-A703-4B98-B6B6-AA7D5FD8B07E}" presName="tile3" presStyleLbl="node1" presStyleIdx="2" presStyleCnt="4"/>
      <dgm:spPr/>
      <dgm:t>
        <a:bodyPr/>
        <a:lstStyle/>
        <a:p>
          <a:endParaRPr lang="sv-SE"/>
        </a:p>
      </dgm:t>
    </dgm:pt>
    <dgm:pt modelId="{255C5CE4-A9D9-467E-9EF6-699423395DE9}" type="pres">
      <dgm:prSet presAssocID="{7DFA1EC1-A703-4B98-B6B6-AA7D5FD8B07E}" presName="tile3text" presStyleLbl="node1" presStyleIdx="2" presStyleCnt="4">
        <dgm:presLayoutVars>
          <dgm:chMax val="0"/>
          <dgm:chPref val="0"/>
          <dgm:bulletEnabled val="1"/>
        </dgm:presLayoutVars>
      </dgm:prSet>
      <dgm:spPr/>
      <dgm:t>
        <a:bodyPr/>
        <a:lstStyle/>
        <a:p>
          <a:endParaRPr lang="sv-SE"/>
        </a:p>
      </dgm:t>
    </dgm:pt>
    <dgm:pt modelId="{6DC92BD1-B648-4592-960B-F796B8D1146F}" type="pres">
      <dgm:prSet presAssocID="{7DFA1EC1-A703-4B98-B6B6-AA7D5FD8B07E}" presName="tile4" presStyleLbl="node1" presStyleIdx="3" presStyleCnt="4"/>
      <dgm:spPr/>
      <dgm:t>
        <a:bodyPr/>
        <a:lstStyle/>
        <a:p>
          <a:endParaRPr lang="sv-SE"/>
        </a:p>
      </dgm:t>
    </dgm:pt>
    <dgm:pt modelId="{D8456156-B847-41BB-BF42-7F87BA409BEE}" type="pres">
      <dgm:prSet presAssocID="{7DFA1EC1-A703-4B98-B6B6-AA7D5FD8B07E}" presName="tile4text" presStyleLbl="node1" presStyleIdx="3" presStyleCnt="4">
        <dgm:presLayoutVars>
          <dgm:chMax val="0"/>
          <dgm:chPref val="0"/>
          <dgm:bulletEnabled val="1"/>
        </dgm:presLayoutVars>
      </dgm:prSet>
      <dgm:spPr/>
      <dgm:t>
        <a:bodyPr/>
        <a:lstStyle/>
        <a:p>
          <a:endParaRPr lang="sv-SE"/>
        </a:p>
      </dgm:t>
    </dgm:pt>
    <dgm:pt modelId="{61885475-7170-4A9E-B225-426219C5D60A}" type="pres">
      <dgm:prSet presAssocID="{7DFA1EC1-A703-4B98-B6B6-AA7D5FD8B07E}" presName="centerTile" presStyleLbl="fgShp" presStyleIdx="0" presStyleCnt="1">
        <dgm:presLayoutVars>
          <dgm:chMax val="0"/>
          <dgm:chPref val="0"/>
        </dgm:presLayoutVars>
      </dgm:prSet>
      <dgm:spPr/>
      <dgm:t>
        <a:bodyPr/>
        <a:lstStyle/>
        <a:p>
          <a:endParaRPr lang="sv-SE"/>
        </a:p>
      </dgm:t>
    </dgm:pt>
  </dgm:ptLst>
  <dgm:cxnLst>
    <dgm:cxn modelId="{B231E2BC-130F-4297-8E4D-86D3EF81B9E5}" srcId="{93685DAC-2223-40DC-A1F3-06DE5F710D1A}" destId="{8DEB8486-2DFA-4547-B7FE-0E042EB13775}" srcOrd="0" destOrd="0" parTransId="{B0B7475B-2365-4A9C-B0A5-DD2AF2BFF701}" sibTransId="{6ED9EBBB-2DC1-4F10-B6D2-CE3868B37FBD}"/>
    <dgm:cxn modelId="{5EB4D52B-83FD-49E2-AF46-3D55C8AC1054}" type="presOf" srcId="{2379C6EA-C035-4B42-B04E-569DA7FEBCD2}" destId="{255C5CE4-A9D9-467E-9EF6-699423395DE9}" srcOrd="1" destOrd="1" presId="urn:microsoft.com/office/officeart/2005/8/layout/matrix1"/>
    <dgm:cxn modelId="{32243FF9-0998-40E1-B2C0-A5C459B7C623}" type="presOf" srcId="{0B21B22A-2528-4C49-A606-44E92A5F1966}" destId="{D8456156-B847-41BB-BF42-7F87BA409BEE}" srcOrd="1" destOrd="0" presId="urn:microsoft.com/office/officeart/2005/8/layout/matrix1"/>
    <dgm:cxn modelId="{8A7426AA-FE71-4B81-90D4-D34A3A66A3B3}" type="presOf" srcId="{7DFA1EC1-A703-4B98-B6B6-AA7D5FD8B07E}" destId="{E37A162F-E600-4188-B374-776906F75DB9}" srcOrd="0" destOrd="0" presId="urn:microsoft.com/office/officeart/2005/8/layout/matrix1"/>
    <dgm:cxn modelId="{3C614E32-4F4A-43DE-A5C3-AFF9683EF5DF}" srcId="{B5ABDEBB-805F-4878-B5DE-E902FA5A07F0}" destId="{F5AD59F3-E20B-4A51-A875-DA34BFEF7A66}" srcOrd="0" destOrd="0" parTransId="{32579C69-84F5-48FB-A9CA-032A7CC64731}" sibTransId="{EB5A5489-87FB-451A-B673-C5F9E9E32D06}"/>
    <dgm:cxn modelId="{F9C85538-EB8A-4D08-8B4C-B2493C232271}" type="presOf" srcId="{B5ABDEBB-805F-4878-B5DE-E902FA5A07F0}" destId="{F31AF2A6-0032-4FA7-979D-51A9F35FBA4A}" srcOrd="0" destOrd="0" presId="urn:microsoft.com/office/officeart/2005/8/layout/matrix1"/>
    <dgm:cxn modelId="{5B0C1338-F5F5-40DE-B1E6-A7179E084BB0}" srcId="{DE94A7A1-E2A5-4690-A8C4-2EC1F8BD4CC8}" destId="{B5ABDEBB-805F-4878-B5DE-E902FA5A07F0}" srcOrd="1" destOrd="0" parTransId="{720F7779-567E-4663-B3FB-30CF83D987B6}" sibTransId="{7287F71C-8772-40AC-8830-8978A2F1FE1A}"/>
    <dgm:cxn modelId="{EF037ACE-1A77-467F-AE29-389C7F2B6A8C}" type="presOf" srcId="{F7A5726E-36B3-47B3-9587-79F31566705A}" destId="{D8456156-B847-41BB-BF42-7F87BA409BEE}" srcOrd="1" destOrd="2" presId="urn:microsoft.com/office/officeart/2005/8/layout/matrix1"/>
    <dgm:cxn modelId="{D699E2DA-3D9B-4034-8668-459503F36031}" type="presOf" srcId="{0D593099-B562-4696-B83E-6084EC5E56F1}" destId="{D8456156-B847-41BB-BF42-7F87BA409BEE}" srcOrd="1" destOrd="1" presId="urn:microsoft.com/office/officeart/2005/8/layout/matrix1"/>
    <dgm:cxn modelId="{C9EEF573-FD1E-441C-8796-E0719E297A00}" type="presOf" srcId="{2379C6EA-C035-4B42-B04E-569DA7FEBCD2}" destId="{C4CBDD5E-AFB1-4588-BFB2-E86D316D06E3}" srcOrd="0" destOrd="1" presId="urn:microsoft.com/office/officeart/2005/8/layout/matrix1"/>
    <dgm:cxn modelId="{0083937D-FCB0-4DE2-8AF8-299F51A9FD51}" type="presOf" srcId="{B00C6B5F-55DF-4C08-AA28-6E4DA05B5D61}" destId="{255C5CE4-A9D9-467E-9EF6-699423395DE9}" srcOrd="1" destOrd="0" presId="urn:microsoft.com/office/officeart/2005/8/layout/matrix1"/>
    <dgm:cxn modelId="{540B25CA-A922-4F48-A34C-F96281CEAFB0}" srcId="{B00C6B5F-55DF-4C08-AA28-6E4DA05B5D61}" destId="{2379C6EA-C035-4B42-B04E-569DA7FEBCD2}" srcOrd="0" destOrd="0" parTransId="{1B3FCF7B-39C3-4472-BEA4-19825191E97F}" sibTransId="{ADED42E2-71EF-4C01-B31E-443A88B46835}"/>
    <dgm:cxn modelId="{2524CF5A-4548-4D5A-A170-7F68AB14CEB7}" type="presOf" srcId="{99A3050F-853C-4621-A3FB-85CF94562AAC}" destId="{C4CBDD5E-AFB1-4588-BFB2-E86D316D06E3}" srcOrd="0" destOrd="2" presId="urn:microsoft.com/office/officeart/2005/8/layout/matrix1"/>
    <dgm:cxn modelId="{7EA6348B-C1E1-4390-A374-81F69E9C851F}" type="presOf" srcId="{F5AD59F3-E20B-4A51-A875-DA34BFEF7A66}" destId="{F31AF2A6-0032-4FA7-979D-51A9F35FBA4A}" srcOrd="0" destOrd="1" presId="urn:microsoft.com/office/officeart/2005/8/layout/matrix1"/>
    <dgm:cxn modelId="{8F1E75F7-EB66-4120-8814-FD72A4DB16D5}" type="presOf" srcId="{B00C6B5F-55DF-4C08-AA28-6E4DA05B5D61}" destId="{C4CBDD5E-AFB1-4588-BFB2-E86D316D06E3}" srcOrd="0" destOrd="0" presId="urn:microsoft.com/office/officeart/2005/8/layout/matrix1"/>
    <dgm:cxn modelId="{231F7196-7E07-46F7-86BB-55FC769DA53C}" srcId="{7DFA1EC1-A703-4B98-B6B6-AA7D5FD8B07E}" destId="{DE94A7A1-E2A5-4690-A8C4-2EC1F8BD4CC8}" srcOrd="0" destOrd="0" parTransId="{40FC1D6F-10B7-452D-AD8D-EEE780486C87}" sibTransId="{AF16B440-F6E5-46E6-A914-9ED7AEB3D61D}"/>
    <dgm:cxn modelId="{66E9F7C0-65A2-490F-A3E4-054546631280}" type="presOf" srcId="{99A3050F-853C-4621-A3FB-85CF94562AAC}" destId="{255C5CE4-A9D9-467E-9EF6-699423395DE9}" srcOrd="1" destOrd="2" presId="urn:microsoft.com/office/officeart/2005/8/layout/matrix1"/>
    <dgm:cxn modelId="{0D48ED5E-7DBF-4671-9375-BBA7DE7E685B}" type="presOf" srcId="{F7A5726E-36B3-47B3-9587-79F31566705A}" destId="{6DC92BD1-B648-4592-960B-F796B8D1146F}" srcOrd="0" destOrd="2" presId="urn:microsoft.com/office/officeart/2005/8/layout/matrix1"/>
    <dgm:cxn modelId="{459F3B35-59ED-4E86-9A58-F7E9CC4E276B}" type="presOf" srcId="{CDADF03B-11F1-4351-B05F-C4B0F8711CD9}" destId="{D8456156-B847-41BB-BF42-7F87BA409BEE}" srcOrd="1" destOrd="3" presId="urn:microsoft.com/office/officeart/2005/8/layout/matrix1"/>
    <dgm:cxn modelId="{34C44BF0-4043-4792-94B1-F57E84AD4FD4}" type="presOf" srcId="{B5ABDEBB-805F-4878-B5DE-E902FA5A07F0}" destId="{B9220301-9B65-4E2F-9024-561C457FE943}" srcOrd="1" destOrd="0" presId="urn:microsoft.com/office/officeart/2005/8/layout/matrix1"/>
    <dgm:cxn modelId="{29E880C8-9066-42B4-AEAB-533F49C7E474}" type="presOf" srcId="{CDADF03B-11F1-4351-B05F-C4B0F8711CD9}" destId="{6DC92BD1-B648-4592-960B-F796B8D1146F}" srcOrd="0" destOrd="3" presId="urn:microsoft.com/office/officeart/2005/8/layout/matrix1"/>
    <dgm:cxn modelId="{13CADBD2-5939-463B-A76E-24DD27D298FA}" srcId="{0B21B22A-2528-4C49-A606-44E92A5F1966}" destId="{CDADF03B-11F1-4351-B05F-C4B0F8711CD9}" srcOrd="2" destOrd="0" parTransId="{2DE04532-5D01-499A-ABB6-93485F664D5D}" sibTransId="{3F5804EC-2B76-46A4-B5F8-81A09A9655E0}"/>
    <dgm:cxn modelId="{CC95FDF8-8A2B-413C-9F9C-357E4A03A303}" type="presOf" srcId="{DE94A7A1-E2A5-4690-A8C4-2EC1F8BD4CC8}" destId="{61885475-7170-4A9E-B225-426219C5D60A}" srcOrd="0" destOrd="0" presId="urn:microsoft.com/office/officeart/2005/8/layout/matrix1"/>
    <dgm:cxn modelId="{D7F4F98C-C6B3-4716-A2E0-07874C21054A}" srcId="{DE94A7A1-E2A5-4690-A8C4-2EC1F8BD4CC8}" destId="{B00C6B5F-55DF-4C08-AA28-6E4DA05B5D61}" srcOrd="2" destOrd="0" parTransId="{457FBCB5-4C3D-4DE2-A1BA-6879A5F22B6A}" sibTransId="{08D0E977-662B-4295-BEC4-1518CA7D88C7}"/>
    <dgm:cxn modelId="{4B16CB2D-9427-4F72-8FDF-D32B0B8E28B3}" type="presOf" srcId="{93685DAC-2223-40DC-A1F3-06DE5F710D1A}" destId="{7F0B9568-24E6-4F98-8412-058301368A43}" srcOrd="1" destOrd="0" presId="urn:microsoft.com/office/officeart/2005/8/layout/matrix1"/>
    <dgm:cxn modelId="{2743AE7A-7509-4B68-BEA1-4FAA94B67C9C}" type="presOf" srcId="{8DEB8486-2DFA-4547-B7FE-0E042EB13775}" destId="{7F0B9568-24E6-4F98-8412-058301368A43}" srcOrd="1" destOrd="1" presId="urn:microsoft.com/office/officeart/2005/8/layout/matrix1"/>
    <dgm:cxn modelId="{1FF06F09-DB41-48CD-AF26-A29D664B6FF7}" srcId="{0B21B22A-2528-4C49-A606-44E92A5F1966}" destId="{F7A5726E-36B3-47B3-9587-79F31566705A}" srcOrd="1" destOrd="0" parTransId="{8FF9CE07-8E57-4DE5-A082-B525C5FDCCE7}" sibTransId="{82FC18EF-7FB6-4498-986B-2DDBD610A4E3}"/>
    <dgm:cxn modelId="{CC999AF4-DE70-4175-A1FC-EF5D83CE6D5F}" type="presOf" srcId="{0B21B22A-2528-4C49-A606-44E92A5F1966}" destId="{6DC92BD1-B648-4592-960B-F796B8D1146F}" srcOrd="0" destOrd="0" presId="urn:microsoft.com/office/officeart/2005/8/layout/matrix1"/>
    <dgm:cxn modelId="{704ED23E-D665-4499-8DC4-00CE83683C98}" srcId="{B00C6B5F-55DF-4C08-AA28-6E4DA05B5D61}" destId="{99A3050F-853C-4621-A3FB-85CF94562AAC}" srcOrd="1" destOrd="0" parTransId="{298934DA-B436-4339-AA57-3925F2923D09}" sibTransId="{B78CBA1D-0D12-49C8-AE1C-7AECD8A151FC}"/>
    <dgm:cxn modelId="{35353D62-C990-4B25-9F98-403561DA3139}" type="presOf" srcId="{8DEB8486-2DFA-4547-B7FE-0E042EB13775}" destId="{A5DEC4E2-3851-49F3-8C75-35565D87EE1F}" srcOrd="0" destOrd="1" presId="urn:microsoft.com/office/officeart/2005/8/layout/matrix1"/>
    <dgm:cxn modelId="{DDE53F25-39C1-4FCA-9992-0351FE2888FA}" srcId="{DE94A7A1-E2A5-4690-A8C4-2EC1F8BD4CC8}" destId="{93685DAC-2223-40DC-A1F3-06DE5F710D1A}" srcOrd="0" destOrd="0" parTransId="{73B80373-3DFD-41E7-94A1-BB7F7448CCF7}" sibTransId="{4435096F-1034-4AF9-97AA-A8A233A66A56}"/>
    <dgm:cxn modelId="{E00F6595-AEA8-49CD-B4E3-790A3C22C03E}" type="presOf" srcId="{F5AD59F3-E20B-4A51-A875-DA34BFEF7A66}" destId="{B9220301-9B65-4E2F-9024-561C457FE943}" srcOrd="1" destOrd="1" presId="urn:microsoft.com/office/officeart/2005/8/layout/matrix1"/>
    <dgm:cxn modelId="{4F2E8A3F-67F5-44C1-9CC7-9991FE0CAAEB}" srcId="{0B21B22A-2528-4C49-A606-44E92A5F1966}" destId="{0D593099-B562-4696-B83E-6084EC5E56F1}" srcOrd="0" destOrd="0" parTransId="{56AB8489-0BF6-4A0C-9BDD-1DCCCAC7E4F5}" sibTransId="{CC545501-4A13-4CAA-978A-3FA18CA5C702}"/>
    <dgm:cxn modelId="{38976E0E-BB0F-414C-A13D-5F669EE86F28}" type="presOf" srcId="{93685DAC-2223-40DC-A1F3-06DE5F710D1A}" destId="{A5DEC4E2-3851-49F3-8C75-35565D87EE1F}" srcOrd="0" destOrd="0" presId="urn:microsoft.com/office/officeart/2005/8/layout/matrix1"/>
    <dgm:cxn modelId="{4FBAC513-5788-4011-A97F-3BB0672EC3B8}" type="presOf" srcId="{0D593099-B562-4696-B83E-6084EC5E56F1}" destId="{6DC92BD1-B648-4592-960B-F796B8D1146F}" srcOrd="0" destOrd="1" presId="urn:microsoft.com/office/officeart/2005/8/layout/matrix1"/>
    <dgm:cxn modelId="{652349C6-ED8C-4DAA-8AE7-7CB4D7013F7D}" srcId="{DE94A7A1-E2A5-4690-A8C4-2EC1F8BD4CC8}" destId="{0B21B22A-2528-4C49-A606-44E92A5F1966}" srcOrd="3" destOrd="0" parTransId="{7E8370A3-0EF8-4520-9E1E-C2C5A438009E}" sibTransId="{A7777ECD-C2E6-4D9D-890B-35C8D4F10D55}"/>
    <dgm:cxn modelId="{9576D33D-2320-4CAE-B797-A60CAE9154CF}" type="presParOf" srcId="{E37A162F-E600-4188-B374-776906F75DB9}" destId="{051642EC-8FC9-4326-9BA7-953528669DA4}" srcOrd="0" destOrd="0" presId="urn:microsoft.com/office/officeart/2005/8/layout/matrix1"/>
    <dgm:cxn modelId="{118B6779-0181-4A09-AB25-11E4272750B6}" type="presParOf" srcId="{051642EC-8FC9-4326-9BA7-953528669DA4}" destId="{A5DEC4E2-3851-49F3-8C75-35565D87EE1F}" srcOrd="0" destOrd="0" presId="urn:microsoft.com/office/officeart/2005/8/layout/matrix1"/>
    <dgm:cxn modelId="{302E7DA2-06D3-4F82-A70D-AC1EA92E6B97}" type="presParOf" srcId="{051642EC-8FC9-4326-9BA7-953528669DA4}" destId="{7F0B9568-24E6-4F98-8412-058301368A43}" srcOrd="1" destOrd="0" presId="urn:microsoft.com/office/officeart/2005/8/layout/matrix1"/>
    <dgm:cxn modelId="{36B6D001-3828-4330-94F7-A4A04F1FF5CF}" type="presParOf" srcId="{051642EC-8FC9-4326-9BA7-953528669DA4}" destId="{F31AF2A6-0032-4FA7-979D-51A9F35FBA4A}" srcOrd="2" destOrd="0" presId="urn:microsoft.com/office/officeart/2005/8/layout/matrix1"/>
    <dgm:cxn modelId="{A4B19E98-14B5-4511-BFBB-8C0ED4975B89}" type="presParOf" srcId="{051642EC-8FC9-4326-9BA7-953528669DA4}" destId="{B9220301-9B65-4E2F-9024-561C457FE943}" srcOrd="3" destOrd="0" presId="urn:microsoft.com/office/officeart/2005/8/layout/matrix1"/>
    <dgm:cxn modelId="{1DA1F757-FD5A-4615-976C-7EBA04288D11}" type="presParOf" srcId="{051642EC-8FC9-4326-9BA7-953528669DA4}" destId="{C4CBDD5E-AFB1-4588-BFB2-E86D316D06E3}" srcOrd="4" destOrd="0" presId="urn:microsoft.com/office/officeart/2005/8/layout/matrix1"/>
    <dgm:cxn modelId="{A13016AC-0FED-4980-BEB0-877A60068128}" type="presParOf" srcId="{051642EC-8FC9-4326-9BA7-953528669DA4}" destId="{255C5CE4-A9D9-467E-9EF6-699423395DE9}" srcOrd="5" destOrd="0" presId="urn:microsoft.com/office/officeart/2005/8/layout/matrix1"/>
    <dgm:cxn modelId="{BDB57626-7911-4A1E-AA96-E407280C33CC}" type="presParOf" srcId="{051642EC-8FC9-4326-9BA7-953528669DA4}" destId="{6DC92BD1-B648-4592-960B-F796B8D1146F}" srcOrd="6" destOrd="0" presId="urn:microsoft.com/office/officeart/2005/8/layout/matrix1"/>
    <dgm:cxn modelId="{8FC4859D-0F07-4CF3-99F0-8D35CBC74D82}" type="presParOf" srcId="{051642EC-8FC9-4326-9BA7-953528669DA4}" destId="{D8456156-B847-41BB-BF42-7F87BA409BEE}" srcOrd="7" destOrd="0" presId="urn:microsoft.com/office/officeart/2005/8/layout/matrix1"/>
    <dgm:cxn modelId="{60F4BE40-B73B-4091-B606-2A4C8BB92095}" type="presParOf" srcId="{E37A162F-E600-4188-B374-776906F75DB9}" destId="{61885475-7170-4A9E-B225-426219C5D60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FA1EC1-A703-4B98-B6B6-AA7D5FD8B07E}" type="doc">
      <dgm:prSet loTypeId="urn:microsoft.com/office/officeart/2005/8/layout/matrix1" loCatId="matrix" qsTypeId="urn:microsoft.com/office/officeart/2005/8/quickstyle/simple1" qsCatId="simple" csTypeId="urn:microsoft.com/office/officeart/2005/8/colors/accent2_1" csCatId="accent2" phldr="1"/>
      <dgm:spPr/>
      <dgm:t>
        <a:bodyPr/>
        <a:lstStyle/>
        <a:p>
          <a:endParaRPr lang="sv-SE"/>
        </a:p>
      </dgm:t>
    </dgm:pt>
    <dgm:pt modelId="{DE94A7A1-E2A5-4690-A8C4-2EC1F8BD4CC8}">
      <dgm:prSet phldrT="[Text]"/>
      <dgm:spPr/>
      <dgm:t>
        <a:bodyPr/>
        <a:lstStyle/>
        <a:p>
          <a:r>
            <a:rPr lang="sv-SE" b="0" dirty="0" err="1" smtClean="0"/>
            <a:t>Integrated</a:t>
          </a:r>
          <a:r>
            <a:rPr lang="sv-SE" b="0" dirty="0" smtClean="0"/>
            <a:t> Management </a:t>
          </a:r>
          <a:r>
            <a:rPr lang="sv-SE" b="0" dirty="0" err="1" smtClean="0"/>
            <a:t>of</a:t>
          </a:r>
          <a:r>
            <a:rPr lang="sv-SE" b="0" dirty="0" smtClean="0"/>
            <a:t> Resources</a:t>
          </a:r>
          <a:endParaRPr lang="sv-SE" b="0" dirty="0"/>
        </a:p>
      </dgm:t>
    </dgm:pt>
    <dgm:pt modelId="{40FC1D6F-10B7-452D-AD8D-EEE780486C87}" type="parTrans" cxnId="{231F7196-7E07-46F7-86BB-55FC769DA53C}">
      <dgm:prSet/>
      <dgm:spPr/>
      <dgm:t>
        <a:bodyPr/>
        <a:lstStyle/>
        <a:p>
          <a:endParaRPr lang="sv-SE"/>
        </a:p>
      </dgm:t>
    </dgm:pt>
    <dgm:pt modelId="{AF16B440-F6E5-46E6-A914-9ED7AEB3D61D}" type="sibTrans" cxnId="{231F7196-7E07-46F7-86BB-55FC769DA53C}">
      <dgm:prSet/>
      <dgm:spPr/>
      <dgm:t>
        <a:bodyPr/>
        <a:lstStyle/>
        <a:p>
          <a:endParaRPr lang="sv-SE"/>
        </a:p>
      </dgm:t>
    </dgm:pt>
    <dgm:pt modelId="{93685DAC-2223-40DC-A1F3-06DE5F710D1A}">
      <dgm:prSet phldrT="[Text]"/>
      <dgm:spPr/>
      <dgm:t>
        <a:bodyPr/>
        <a:lstStyle/>
        <a:p>
          <a:r>
            <a:rPr lang="sv-SE" sz="900" b="1" dirty="0" smtClean="0">
              <a:solidFill>
                <a:srgbClr val="0F5494"/>
              </a:solidFill>
            </a:rPr>
            <a:t>   E4WATER</a:t>
          </a:r>
        </a:p>
      </dgm:t>
    </dgm:pt>
    <dgm:pt modelId="{73B80373-3DFD-41E7-94A1-BB7F7448CCF7}" type="parTrans" cxnId="{DDE53F25-39C1-4FCA-9992-0351FE2888FA}">
      <dgm:prSet/>
      <dgm:spPr/>
      <dgm:t>
        <a:bodyPr/>
        <a:lstStyle/>
        <a:p>
          <a:endParaRPr lang="sv-SE"/>
        </a:p>
      </dgm:t>
    </dgm:pt>
    <dgm:pt modelId="{4435096F-1034-4AF9-97AA-A8A233A66A56}" type="sibTrans" cxnId="{DDE53F25-39C1-4FCA-9992-0351FE2888FA}">
      <dgm:prSet/>
      <dgm:spPr/>
      <dgm:t>
        <a:bodyPr/>
        <a:lstStyle/>
        <a:p>
          <a:endParaRPr lang="sv-SE"/>
        </a:p>
      </dgm:t>
    </dgm:pt>
    <dgm:pt modelId="{B5ABDEBB-805F-4878-B5DE-E902FA5A07F0}">
      <dgm:prSet phldrT="[Text]"/>
      <dgm:spPr/>
      <dgm:t>
        <a:bodyPr/>
        <a:lstStyle/>
        <a:p>
          <a:r>
            <a:rPr lang="sv-SE" sz="900" b="1" dirty="0" smtClean="0">
              <a:solidFill>
                <a:srgbClr val="0F5494"/>
              </a:solidFill>
            </a:rPr>
            <a:t>MefCO</a:t>
          </a:r>
          <a:r>
            <a:rPr lang="sv-SE" sz="900" b="1" baseline="-25000" dirty="0" smtClean="0">
              <a:solidFill>
                <a:srgbClr val="0F5494"/>
              </a:solidFill>
            </a:rPr>
            <a:t>2</a:t>
          </a:r>
          <a:endParaRPr lang="sv-SE" sz="900" b="1" baseline="-25000" dirty="0">
            <a:solidFill>
              <a:srgbClr val="0F5494"/>
            </a:solidFill>
          </a:endParaRPr>
        </a:p>
      </dgm:t>
    </dgm:pt>
    <dgm:pt modelId="{720F7779-567E-4663-B3FB-30CF83D987B6}" type="parTrans" cxnId="{5B0C1338-F5F5-40DE-B1E6-A7179E084BB0}">
      <dgm:prSet/>
      <dgm:spPr/>
      <dgm:t>
        <a:bodyPr/>
        <a:lstStyle/>
        <a:p>
          <a:endParaRPr lang="sv-SE"/>
        </a:p>
      </dgm:t>
    </dgm:pt>
    <dgm:pt modelId="{7287F71C-8772-40AC-8830-8978A2F1FE1A}" type="sibTrans" cxnId="{5B0C1338-F5F5-40DE-B1E6-A7179E084BB0}">
      <dgm:prSet/>
      <dgm:spPr/>
      <dgm:t>
        <a:bodyPr/>
        <a:lstStyle/>
        <a:p>
          <a:endParaRPr lang="sv-SE"/>
        </a:p>
      </dgm:t>
    </dgm:pt>
    <dgm:pt modelId="{B00C6B5F-55DF-4C08-AA28-6E4DA05B5D61}">
      <dgm:prSet phldrT="[Text]"/>
      <dgm:spPr/>
      <dgm:t>
        <a:bodyPr/>
        <a:lstStyle/>
        <a:p>
          <a:r>
            <a:rPr lang="sv-SE" sz="900" b="1" dirty="0" smtClean="0">
              <a:solidFill>
                <a:srgbClr val="0F5494"/>
              </a:solidFill>
            </a:rPr>
            <a:t>R4R</a:t>
          </a:r>
          <a:endParaRPr lang="sv-SE" sz="900" b="1" dirty="0">
            <a:solidFill>
              <a:srgbClr val="0F5494"/>
            </a:solidFill>
          </a:endParaRPr>
        </a:p>
      </dgm:t>
    </dgm:pt>
    <dgm:pt modelId="{457FBCB5-4C3D-4DE2-A1BA-6879A5F22B6A}" type="parTrans" cxnId="{D7F4F98C-C6B3-4716-A2E0-07874C21054A}">
      <dgm:prSet/>
      <dgm:spPr/>
      <dgm:t>
        <a:bodyPr/>
        <a:lstStyle/>
        <a:p>
          <a:endParaRPr lang="sv-SE"/>
        </a:p>
      </dgm:t>
    </dgm:pt>
    <dgm:pt modelId="{08D0E977-662B-4295-BEC4-1518CA7D88C7}" type="sibTrans" cxnId="{D7F4F98C-C6B3-4716-A2E0-07874C21054A}">
      <dgm:prSet/>
      <dgm:spPr/>
      <dgm:t>
        <a:bodyPr/>
        <a:lstStyle/>
        <a:p>
          <a:endParaRPr lang="sv-SE"/>
        </a:p>
      </dgm:t>
    </dgm:pt>
    <dgm:pt modelId="{0B21B22A-2528-4C49-A606-44E92A5F1966}">
      <dgm:prSet phldrT="[Text]"/>
      <dgm:spPr/>
      <dgm:t>
        <a:bodyPr/>
        <a:lstStyle/>
        <a:p>
          <a:r>
            <a:rPr lang="sv-SE" sz="900" b="1" dirty="0" smtClean="0">
              <a:solidFill>
                <a:srgbClr val="0F5494"/>
              </a:solidFill>
            </a:rPr>
            <a:t>TASIO</a:t>
          </a:r>
          <a:endParaRPr lang="sv-SE" sz="900" b="1" dirty="0">
            <a:solidFill>
              <a:srgbClr val="0F5494"/>
            </a:solidFill>
          </a:endParaRPr>
        </a:p>
      </dgm:t>
    </dgm:pt>
    <dgm:pt modelId="{7E8370A3-0EF8-4520-9E1E-C2C5A438009E}" type="parTrans" cxnId="{652349C6-ED8C-4DAA-8AE7-7CB4D7013F7D}">
      <dgm:prSet/>
      <dgm:spPr/>
      <dgm:t>
        <a:bodyPr/>
        <a:lstStyle/>
        <a:p>
          <a:endParaRPr lang="sv-SE"/>
        </a:p>
      </dgm:t>
    </dgm:pt>
    <dgm:pt modelId="{A7777ECD-C2E6-4D9D-890B-35C8D4F10D55}" type="sibTrans" cxnId="{652349C6-ED8C-4DAA-8AE7-7CB4D7013F7D}">
      <dgm:prSet/>
      <dgm:spPr/>
      <dgm:t>
        <a:bodyPr/>
        <a:lstStyle/>
        <a:p>
          <a:endParaRPr lang="sv-SE"/>
        </a:p>
      </dgm:t>
    </dgm:pt>
    <dgm:pt modelId="{06578702-1BF4-41F8-95E0-22F27233B5FF}">
      <dgm:prSet phldrT="[Text]" custT="1"/>
      <dgm:spPr/>
      <dgm:t>
        <a:bodyPr/>
        <a:lstStyle/>
        <a:p>
          <a:r>
            <a:rPr lang="en-US" sz="900" b="0" dirty="0" smtClean="0"/>
            <a:t>significant direct economic benefit up to 30 %</a:t>
          </a:r>
          <a:endParaRPr lang="sv-SE" sz="900" b="1" dirty="0" smtClean="0">
            <a:solidFill>
              <a:srgbClr val="0F5494"/>
            </a:solidFill>
          </a:endParaRPr>
        </a:p>
      </dgm:t>
    </dgm:pt>
    <dgm:pt modelId="{61C50C4D-D408-4A5D-9BF9-2A001F765E35}" type="parTrans" cxnId="{66B676DF-9165-44A7-9F60-EB8AFBB35021}">
      <dgm:prSet/>
      <dgm:spPr/>
      <dgm:t>
        <a:bodyPr/>
        <a:lstStyle/>
        <a:p>
          <a:endParaRPr lang="sv-SE"/>
        </a:p>
      </dgm:t>
    </dgm:pt>
    <dgm:pt modelId="{85E42620-6DA9-46F2-B1CF-DB96D788335C}" type="sibTrans" cxnId="{66B676DF-9165-44A7-9F60-EB8AFBB35021}">
      <dgm:prSet/>
      <dgm:spPr/>
      <dgm:t>
        <a:bodyPr/>
        <a:lstStyle/>
        <a:p>
          <a:endParaRPr lang="sv-SE"/>
        </a:p>
      </dgm:t>
    </dgm:pt>
    <dgm:pt modelId="{3AFD8827-9655-484A-8121-0EC3E3C7B124}">
      <dgm:prSet custT="1"/>
      <dgm:spPr/>
      <dgm:t>
        <a:bodyPr/>
        <a:lstStyle/>
        <a:p>
          <a:r>
            <a:rPr lang="en-US" sz="900" b="0" dirty="0" smtClean="0"/>
            <a:t>decreased dependency from fresh water resources</a:t>
          </a:r>
          <a:endParaRPr lang="en-GB" sz="900" b="0" dirty="0" smtClean="0"/>
        </a:p>
      </dgm:t>
    </dgm:pt>
    <dgm:pt modelId="{E511433A-1DA8-4422-88C3-B7CE074AE876}" type="parTrans" cxnId="{56BC4B07-5212-436F-974A-B21E4D4BC695}">
      <dgm:prSet/>
      <dgm:spPr/>
      <dgm:t>
        <a:bodyPr/>
        <a:lstStyle/>
        <a:p>
          <a:endParaRPr lang="sv-SE"/>
        </a:p>
      </dgm:t>
    </dgm:pt>
    <dgm:pt modelId="{E5DCE882-AB5C-4F5C-B36F-C33F5076B594}" type="sibTrans" cxnId="{56BC4B07-5212-436F-974A-B21E4D4BC695}">
      <dgm:prSet/>
      <dgm:spPr/>
      <dgm:t>
        <a:bodyPr/>
        <a:lstStyle/>
        <a:p>
          <a:endParaRPr lang="sv-SE"/>
        </a:p>
      </dgm:t>
    </dgm:pt>
    <dgm:pt modelId="{C03E1297-FA24-4743-B6BA-A4D6BEBD2C12}">
      <dgm:prSet phldrT="[Text]" custT="1"/>
      <dgm:spPr/>
      <dgm:t>
        <a:bodyPr/>
        <a:lstStyle/>
        <a:p>
          <a:r>
            <a:rPr lang="en-GB" sz="900" dirty="0" smtClean="0"/>
            <a:t>Main sources of revenues for the process shall come from commercialisation of methanol to bulk chemistry companies.</a:t>
          </a:r>
          <a:endParaRPr lang="sv-SE" sz="900" b="1" baseline="-25000" dirty="0">
            <a:solidFill>
              <a:srgbClr val="0F5494"/>
            </a:solidFill>
          </a:endParaRPr>
        </a:p>
      </dgm:t>
    </dgm:pt>
    <dgm:pt modelId="{A37A8E81-1B70-4007-AAC3-995AEBDC8880}" type="parTrans" cxnId="{A9522493-D85F-406B-A4C8-B284FDBA94F9}">
      <dgm:prSet/>
      <dgm:spPr/>
      <dgm:t>
        <a:bodyPr/>
        <a:lstStyle/>
        <a:p>
          <a:endParaRPr lang="sv-SE"/>
        </a:p>
      </dgm:t>
    </dgm:pt>
    <dgm:pt modelId="{117518B1-836A-4C4C-A687-C585F264ED9C}" type="sibTrans" cxnId="{A9522493-D85F-406B-A4C8-B284FDBA94F9}">
      <dgm:prSet/>
      <dgm:spPr/>
      <dgm:t>
        <a:bodyPr/>
        <a:lstStyle/>
        <a:p>
          <a:endParaRPr lang="sv-SE"/>
        </a:p>
      </dgm:t>
    </dgm:pt>
    <dgm:pt modelId="{01A3BC5F-54FC-42A6-AEC6-68C2088809F8}">
      <dgm:prSet custT="1"/>
      <dgm:spPr/>
      <dgm:t>
        <a:bodyPr/>
        <a:lstStyle/>
        <a:p>
          <a:r>
            <a:rPr lang="en-GB" sz="900" dirty="0" smtClean="0"/>
            <a:t>The envisaged process will allow the provision of certain services to grid operators. </a:t>
          </a:r>
        </a:p>
      </dgm:t>
    </dgm:pt>
    <dgm:pt modelId="{0F59B071-19AA-4ABB-ADE3-CCA0C7FAF00A}" type="parTrans" cxnId="{353443E5-1A0B-4CE8-AA79-A014281B32C8}">
      <dgm:prSet/>
      <dgm:spPr/>
      <dgm:t>
        <a:bodyPr/>
        <a:lstStyle/>
        <a:p>
          <a:endParaRPr lang="sv-SE"/>
        </a:p>
      </dgm:t>
    </dgm:pt>
    <dgm:pt modelId="{5781AE54-CD21-4BB6-AFFC-742A851B3892}" type="sibTrans" cxnId="{353443E5-1A0B-4CE8-AA79-A014281B32C8}">
      <dgm:prSet/>
      <dgm:spPr/>
      <dgm:t>
        <a:bodyPr/>
        <a:lstStyle/>
        <a:p>
          <a:endParaRPr lang="sv-SE"/>
        </a:p>
      </dgm:t>
    </dgm:pt>
    <dgm:pt modelId="{D76D5721-1A7D-4BDA-90D4-456667E07794}">
      <dgm:prSet custT="1"/>
      <dgm:spPr/>
      <dgm:t>
        <a:bodyPr/>
        <a:lstStyle/>
        <a:p>
          <a:r>
            <a:rPr lang="en-GB" sz="900" dirty="0" smtClean="0"/>
            <a:t>Additional income sources, like emission rights selling (as a result of the CO₂ captured) have been initially discarded.</a:t>
          </a:r>
          <a:endParaRPr lang="es-ES" sz="900" dirty="0"/>
        </a:p>
      </dgm:t>
    </dgm:pt>
    <dgm:pt modelId="{CF492E0F-E828-4E14-B5D0-5A73A251818A}" type="parTrans" cxnId="{453EAF8C-702C-40F1-A712-A4C80D320FEB}">
      <dgm:prSet/>
      <dgm:spPr/>
      <dgm:t>
        <a:bodyPr/>
        <a:lstStyle/>
        <a:p>
          <a:endParaRPr lang="sv-SE"/>
        </a:p>
      </dgm:t>
    </dgm:pt>
    <dgm:pt modelId="{96CEC110-CC33-4A0E-A121-49F635349658}" type="sibTrans" cxnId="{453EAF8C-702C-40F1-A712-A4C80D320FEB}">
      <dgm:prSet/>
      <dgm:spPr/>
      <dgm:t>
        <a:bodyPr/>
        <a:lstStyle/>
        <a:p>
          <a:endParaRPr lang="sv-SE"/>
        </a:p>
      </dgm:t>
    </dgm:pt>
    <dgm:pt modelId="{72E6DF40-4CB6-468D-A189-F22281345A3F}">
      <dgm:prSet phldrT="[Text]" custT="1"/>
      <dgm:spPr/>
      <dgm:t>
        <a:bodyPr/>
        <a:lstStyle/>
        <a:p>
          <a:r>
            <a:rPr lang="en-US" sz="900" dirty="0" smtClean="0"/>
            <a:t>Identification and promotion of valuable and pragmatic resource efficiency opportunities for industry </a:t>
          </a:r>
          <a:endParaRPr lang="sv-SE" sz="900" b="1" dirty="0">
            <a:solidFill>
              <a:srgbClr val="0F5494"/>
            </a:solidFill>
          </a:endParaRPr>
        </a:p>
      </dgm:t>
    </dgm:pt>
    <dgm:pt modelId="{847E10FF-865C-48E5-8359-2030B2285A37}" type="parTrans" cxnId="{9902E059-0668-4BCE-BAD9-CE45FB608B9D}">
      <dgm:prSet/>
      <dgm:spPr/>
      <dgm:t>
        <a:bodyPr/>
        <a:lstStyle/>
        <a:p>
          <a:endParaRPr lang="sv-SE"/>
        </a:p>
      </dgm:t>
    </dgm:pt>
    <dgm:pt modelId="{4C416532-C4DF-405C-9782-040C590E5AA0}" type="sibTrans" cxnId="{9902E059-0668-4BCE-BAD9-CE45FB608B9D}">
      <dgm:prSet/>
      <dgm:spPr/>
      <dgm:t>
        <a:bodyPr/>
        <a:lstStyle/>
        <a:p>
          <a:endParaRPr lang="sv-SE"/>
        </a:p>
      </dgm:t>
    </dgm:pt>
    <dgm:pt modelId="{05F2FEE7-03C8-4B2D-B4DE-10AD04D0934A}">
      <dgm:prSet custT="1"/>
      <dgm:spPr/>
      <dgm:t>
        <a:bodyPr/>
        <a:lstStyle/>
        <a:p>
          <a:r>
            <a:rPr lang="en-US" sz="900" dirty="0" smtClean="0"/>
            <a:t>Cross regional cooperation</a:t>
          </a:r>
        </a:p>
      </dgm:t>
    </dgm:pt>
    <dgm:pt modelId="{DD8C6A59-6C56-46E5-835F-D6F1E2A486AE}" type="parTrans" cxnId="{1A1FC16E-A3D6-4E7E-894A-DDA4F635C843}">
      <dgm:prSet/>
      <dgm:spPr/>
      <dgm:t>
        <a:bodyPr/>
        <a:lstStyle/>
        <a:p>
          <a:endParaRPr lang="sv-SE"/>
        </a:p>
      </dgm:t>
    </dgm:pt>
    <dgm:pt modelId="{328AC5F7-2315-414F-9BB2-6CDD99144929}" type="sibTrans" cxnId="{1A1FC16E-A3D6-4E7E-894A-DDA4F635C843}">
      <dgm:prSet/>
      <dgm:spPr/>
      <dgm:t>
        <a:bodyPr/>
        <a:lstStyle/>
        <a:p>
          <a:endParaRPr lang="sv-SE"/>
        </a:p>
      </dgm:t>
    </dgm:pt>
    <dgm:pt modelId="{9385BA57-9A5C-4081-8CC7-A7DD56AA638D}">
      <dgm:prSet custT="1"/>
      <dgm:spPr/>
      <dgm:t>
        <a:bodyPr/>
        <a:lstStyle/>
        <a:p>
          <a:r>
            <a:rPr lang="en-US" sz="900" dirty="0" smtClean="0"/>
            <a:t>Joint Action Plan for Resource Efficient Process Industry and chemical industries especially (33 initiated new actions)</a:t>
          </a:r>
          <a:endParaRPr lang="en-US" sz="900" dirty="0"/>
        </a:p>
      </dgm:t>
    </dgm:pt>
    <dgm:pt modelId="{D52973A9-07B1-407F-8A47-B809F4899A40}" type="parTrans" cxnId="{A9441091-BCB2-47AB-8CD3-ABDE900572CF}">
      <dgm:prSet/>
      <dgm:spPr/>
      <dgm:t>
        <a:bodyPr/>
        <a:lstStyle/>
        <a:p>
          <a:endParaRPr lang="sv-SE"/>
        </a:p>
      </dgm:t>
    </dgm:pt>
    <dgm:pt modelId="{0267ADAF-F208-4ADC-B688-70EA71E72A02}" type="sibTrans" cxnId="{A9441091-BCB2-47AB-8CD3-ABDE900572CF}">
      <dgm:prSet/>
      <dgm:spPr/>
      <dgm:t>
        <a:bodyPr/>
        <a:lstStyle/>
        <a:p>
          <a:endParaRPr lang="sv-SE"/>
        </a:p>
      </dgm:t>
    </dgm:pt>
    <dgm:pt modelId="{5FF2D712-F91A-4875-A112-ED2E7E904915}">
      <dgm:prSet phldrT="[Text]" custT="1"/>
      <dgm:spPr/>
      <dgm:t>
        <a:bodyPr/>
        <a:lstStyle/>
        <a:p>
          <a:r>
            <a:rPr lang="en-US" altLang="en-US" sz="900" b="1" dirty="0" smtClean="0"/>
            <a:t>Increase economic feasibility of WHRS with ORC </a:t>
          </a:r>
          <a:r>
            <a:rPr lang="en-US" altLang="en-US" sz="900" dirty="0" smtClean="0"/>
            <a:t>through </a:t>
          </a:r>
          <a:r>
            <a:rPr lang="en-US" altLang="en-US" sz="900" dirty="0" smtClean="0">
              <a:solidFill>
                <a:srgbClr val="FF0000"/>
              </a:solidFill>
            </a:rPr>
            <a:t>decreasing total investment costs and increasing heat exchangers efficiency </a:t>
          </a:r>
          <a:endParaRPr lang="sv-SE" sz="900" b="1" dirty="0">
            <a:solidFill>
              <a:srgbClr val="FF0000"/>
            </a:solidFill>
          </a:endParaRPr>
        </a:p>
      </dgm:t>
    </dgm:pt>
    <dgm:pt modelId="{D1F541F0-CAEE-49D8-803D-18E7964FE33E}" type="parTrans" cxnId="{640BC15C-DACE-417D-B4D4-7903A9DC00C4}">
      <dgm:prSet/>
      <dgm:spPr/>
      <dgm:t>
        <a:bodyPr/>
        <a:lstStyle/>
        <a:p>
          <a:endParaRPr lang="sv-SE"/>
        </a:p>
      </dgm:t>
    </dgm:pt>
    <dgm:pt modelId="{3F613203-FF6C-4A6C-8DBD-4FA84E0EE45D}" type="sibTrans" cxnId="{640BC15C-DACE-417D-B4D4-7903A9DC00C4}">
      <dgm:prSet/>
      <dgm:spPr/>
      <dgm:t>
        <a:bodyPr/>
        <a:lstStyle/>
        <a:p>
          <a:endParaRPr lang="sv-SE"/>
        </a:p>
      </dgm:t>
    </dgm:pt>
    <dgm:pt modelId="{32250AEF-3779-4756-9752-5EFE3E295977}">
      <dgm:prSet phldrT="[Text]" custT="1"/>
      <dgm:spPr/>
      <dgm:t>
        <a:bodyPr/>
        <a:lstStyle/>
        <a:p>
          <a:r>
            <a:rPr lang="en-US" altLang="en-US" sz="900" dirty="0" smtClean="0"/>
            <a:t>Proven </a:t>
          </a:r>
          <a:r>
            <a:rPr lang="en-US" altLang="en-US" sz="900" b="1" dirty="0" smtClean="0"/>
            <a:t>capacity to recover installation costs in 4-5.5 years</a:t>
          </a:r>
          <a:endParaRPr lang="sv-SE" sz="900" b="1" dirty="0">
            <a:solidFill>
              <a:srgbClr val="0F5494"/>
            </a:solidFill>
          </a:endParaRPr>
        </a:p>
      </dgm:t>
    </dgm:pt>
    <dgm:pt modelId="{D69F2CD7-2C93-4F34-A34E-EC0FEADD14FC}" type="parTrans" cxnId="{F0A309B0-4585-413F-8C25-57DAD307E12C}">
      <dgm:prSet/>
      <dgm:spPr/>
      <dgm:t>
        <a:bodyPr/>
        <a:lstStyle/>
        <a:p>
          <a:endParaRPr lang="sv-SE"/>
        </a:p>
      </dgm:t>
    </dgm:pt>
    <dgm:pt modelId="{81AA0B1D-ABD9-48CF-BEE4-22F9014B9BCC}" type="sibTrans" cxnId="{F0A309B0-4585-413F-8C25-57DAD307E12C}">
      <dgm:prSet/>
      <dgm:spPr/>
      <dgm:t>
        <a:bodyPr/>
        <a:lstStyle/>
        <a:p>
          <a:endParaRPr lang="sv-SE"/>
        </a:p>
      </dgm:t>
    </dgm:pt>
    <dgm:pt modelId="{C0625A37-8145-49A5-8A97-7D40C840A9A0}">
      <dgm:prSet custT="1"/>
      <dgm:spPr/>
      <dgm:t>
        <a:bodyPr/>
        <a:lstStyle/>
        <a:p>
          <a:r>
            <a:rPr lang="en-US" altLang="en-US" sz="900" dirty="0" smtClean="0"/>
            <a:t>Market replication </a:t>
          </a:r>
        </a:p>
      </dgm:t>
    </dgm:pt>
    <dgm:pt modelId="{67A21456-7353-4D04-84F9-E7D77BBDE01E}" type="parTrans" cxnId="{899AF835-1816-4601-88A7-1779CD82DA97}">
      <dgm:prSet/>
      <dgm:spPr/>
      <dgm:t>
        <a:bodyPr/>
        <a:lstStyle/>
        <a:p>
          <a:endParaRPr lang="sv-SE"/>
        </a:p>
      </dgm:t>
    </dgm:pt>
    <dgm:pt modelId="{27FCA421-E4FB-4BBD-8188-CA87A13B45F7}" type="sibTrans" cxnId="{899AF835-1816-4601-88A7-1779CD82DA97}">
      <dgm:prSet/>
      <dgm:spPr/>
      <dgm:t>
        <a:bodyPr/>
        <a:lstStyle/>
        <a:p>
          <a:endParaRPr lang="sv-SE"/>
        </a:p>
      </dgm:t>
    </dgm:pt>
    <dgm:pt modelId="{D2D5AAE1-7705-4D62-9C47-E8D7B54B2523}">
      <dgm:prSet custT="1"/>
      <dgm:spPr/>
      <dgm:t>
        <a:bodyPr/>
        <a:lstStyle/>
        <a:p>
          <a:r>
            <a:rPr lang="en-US" altLang="en-US" sz="900" b="1" dirty="0" smtClean="0"/>
            <a:t>Boost industrial competitiveness </a:t>
          </a:r>
          <a:r>
            <a:rPr lang="en-US" altLang="en-US" sz="900" dirty="0" smtClean="0"/>
            <a:t>through reducing the electric power taken from the grid</a:t>
          </a:r>
          <a:endParaRPr lang="en-US" altLang="en-US" sz="900" dirty="0"/>
        </a:p>
      </dgm:t>
    </dgm:pt>
    <dgm:pt modelId="{2AB26DEF-7301-4F91-9C10-2BEC7B8129D0}" type="parTrans" cxnId="{F8A7DC12-CD17-48A6-932C-993601C6B3FC}">
      <dgm:prSet/>
      <dgm:spPr/>
      <dgm:t>
        <a:bodyPr/>
        <a:lstStyle/>
        <a:p>
          <a:endParaRPr lang="sv-SE"/>
        </a:p>
      </dgm:t>
    </dgm:pt>
    <dgm:pt modelId="{A4E62CA5-65B4-4199-AB69-637F4747B51C}" type="sibTrans" cxnId="{F8A7DC12-CD17-48A6-932C-993601C6B3FC}">
      <dgm:prSet/>
      <dgm:spPr/>
      <dgm:t>
        <a:bodyPr/>
        <a:lstStyle/>
        <a:p>
          <a:endParaRPr lang="sv-SE"/>
        </a:p>
      </dgm:t>
    </dgm:pt>
    <dgm:pt modelId="{F8262D93-4204-4D68-A2DE-1C393FB6F096}">
      <dgm:prSet custT="1"/>
      <dgm:spPr/>
      <dgm:t>
        <a:bodyPr/>
        <a:lstStyle/>
        <a:p>
          <a:r>
            <a:rPr lang="en-US" altLang="en-US" sz="900" dirty="0" smtClean="0"/>
            <a:t>Development of a </a:t>
          </a:r>
          <a:r>
            <a:rPr lang="en-US" altLang="en-US" sz="900" b="1" dirty="0" smtClean="0"/>
            <a:t>supply chain </a:t>
          </a:r>
          <a:r>
            <a:rPr lang="en-US" altLang="en-US" sz="900" dirty="0" smtClean="0"/>
            <a:t>and </a:t>
          </a:r>
          <a:r>
            <a:rPr lang="en-US" altLang="en-US" sz="900" b="1" dirty="0" smtClean="0"/>
            <a:t>job creation </a:t>
          </a:r>
          <a:endParaRPr lang="en-US" altLang="en-US" sz="900" b="1" dirty="0"/>
        </a:p>
      </dgm:t>
    </dgm:pt>
    <dgm:pt modelId="{04CF845F-7B63-41D6-A223-E46B217627B1}" type="parTrans" cxnId="{6F90EDD3-0FE4-42A5-9086-A8241671E0D6}">
      <dgm:prSet/>
      <dgm:spPr/>
      <dgm:t>
        <a:bodyPr/>
        <a:lstStyle/>
        <a:p>
          <a:endParaRPr lang="sv-SE"/>
        </a:p>
      </dgm:t>
    </dgm:pt>
    <dgm:pt modelId="{0772BFEB-45B8-4AF3-8468-FFE02668C9FA}" type="sibTrans" cxnId="{6F90EDD3-0FE4-42A5-9086-A8241671E0D6}">
      <dgm:prSet/>
      <dgm:spPr/>
      <dgm:t>
        <a:bodyPr/>
        <a:lstStyle/>
        <a:p>
          <a:endParaRPr lang="sv-SE"/>
        </a:p>
      </dgm:t>
    </dgm:pt>
    <dgm:pt modelId="{4374373B-9889-4D58-A258-E8570943358B}">
      <dgm:prSet custT="1"/>
      <dgm:spPr/>
      <dgm:t>
        <a:bodyPr/>
        <a:lstStyle/>
        <a:p>
          <a:r>
            <a:rPr lang="es-ES" sz="900" dirty="0" smtClean="0"/>
            <a:t>Job </a:t>
          </a:r>
          <a:r>
            <a:rPr lang="es-ES" sz="900" dirty="0" err="1" smtClean="0"/>
            <a:t>creation</a:t>
          </a:r>
          <a:endParaRPr lang="es-ES" sz="900" dirty="0"/>
        </a:p>
      </dgm:t>
    </dgm:pt>
    <dgm:pt modelId="{77E8BB25-6DBA-48E7-BEF5-803426E3C8DD}" type="parTrans" cxnId="{043D896F-0C5D-4FA7-8151-668EB3538FDA}">
      <dgm:prSet/>
      <dgm:spPr/>
      <dgm:t>
        <a:bodyPr/>
        <a:lstStyle/>
        <a:p>
          <a:endParaRPr lang="it-IT"/>
        </a:p>
      </dgm:t>
    </dgm:pt>
    <dgm:pt modelId="{0F826C2D-0F77-48DE-960F-60E78D039CC8}" type="sibTrans" cxnId="{043D896F-0C5D-4FA7-8151-668EB3538FDA}">
      <dgm:prSet/>
      <dgm:spPr/>
      <dgm:t>
        <a:bodyPr/>
        <a:lstStyle/>
        <a:p>
          <a:endParaRPr lang="it-IT"/>
        </a:p>
      </dgm:t>
    </dgm:pt>
    <dgm:pt modelId="{E37A162F-E600-4188-B374-776906F75DB9}" type="pres">
      <dgm:prSet presAssocID="{7DFA1EC1-A703-4B98-B6B6-AA7D5FD8B07E}" presName="diagram" presStyleCnt="0">
        <dgm:presLayoutVars>
          <dgm:chMax val="1"/>
          <dgm:dir/>
          <dgm:animLvl val="ctr"/>
          <dgm:resizeHandles val="exact"/>
        </dgm:presLayoutVars>
      </dgm:prSet>
      <dgm:spPr/>
      <dgm:t>
        <a:bodyPr/>
        <a:lstStyle/>
        <a:p>
          <a:endParaRPr lang="sv-SE"/>
        </a:p>
      </dgm:t>
    </dgm:pt>
    <dgm:pt modelId="{051642EC-8FC9-4326-9BA7-953528669DA4}" type="pres">
      <dgm:prSet presAssocID="{7DFA1EC1-A703-4B98-B6B6-AA7D5FD8B07E}" presName="matrix" presStyleCnt="0"/>
      <dgm:spPr/>
      <dgm:t>
        <a:bodyPr/>
        <a:lstStyle/>
        <a:p>
          <a:endParaRPr lang="sv-SE"/>
        </a:p>
      </dgm:t>
    </dgm:pt>
    <dgm:pt modelId="{A5DEC4E2-3851-49F3-8C75-35565D87EE1F}" type="pres">
      <dgm:prSet presAssocID="{7DFA1EC1-A703-4B98-B6B6-AA7D5FD8B07E}" presName="tile1" presStyleLbl="node1" presStyleIdx="0" presStyleCnt="4"/>
      <dgm:spPr/>
      <dgm:t>
        <a:bodyPr/>
        <a:lstStyle/>
        <a:p>
          <a:endParaRPr lang="sv-SE"/>
        </a:p>
      </dgm:t>
    </dgm:pt>
    <dgm:pt modelId="{7F0B9568-24E6-4F98-8412-058301368A43}" type="pres">
      <dgm:prSet presAssocID="{7DFA1EC1-A703-4B98-B6B6-AA7D5FD8B07E}" presName="tile1text" presStyleLbl="node1" presStyleIdx="0" presStyleCnt="4">
        <dgm:presLayoutVars>
          <dgm:chMax val="0"/>
          <dgm:chPref val="0"/>
          <dgm:bulletEnabled val="1"/>
        </dgm:presLayoutVars>
      </dgm:prSet>
      <dgm:spPr/>
      <dgm:t>
        <a:bodyPr/>
        <a:lstStyle/>
        <a:p>
          <a:endParaRPr lang="sv-SE"/>
        </a:p>
      </dgm:t>
    </dgm:pt>
    <dgm:pt modelId="{F31AF2A6-0032-4FA7-979D-51A9F35FBA4A}" type="pres">
      <dgm:prSet presAssocID="{7DFA1EC1-A703-4B98-B6B6-AA7D5FD8B07E}" presName="tile2" presStyleLbl="node1" presStyleIdx="1" presStyleCnt="4"/>
      <dgm:spPr/>
      <dgm:t>
        <a:bodyPr/>
        <a:lstStyle/>
        <a:p>
          <a:endParaRPr lang="sv-SE"/>
        </a:p>
      </dgm:t>
    </dgm:pt>
    <dgm:pt modelId="{B9220301-9B65-4E2F-9024-561C457FE943}" type="pres">
      <dgm:prSet presAssocID="{7DFA1EC1-A703-4B98-B6B6-AA7D5FD8B07E}" presName="tile2text" presStyleLbl="node1" presStyleIdx="1" presStyleCnt="4">
        <dgm:presLayoutVars>
          <dgm:chMax val="0"/>
          <dgm:chPref val="0"/>
          <dgm:bulletEnabled val="1"/>
        </dgm:presLayoutVars>
      </dgm:prSet>
      <dgm:spPr/>
      <dgm:t>
        <a:bodyPr/>
        <a:lstStyle/>
        <a:p>
          <a:endParaRPr lang="sv-SE"/>
        </a:p>
      </dgm:t>
    </dgm:pt>
    <dgm:pt modelId="{C4CBDD5E-AFB1-4588-BFB2-E86D316D06E3}" type="pres">
      <dgm:prSet presAssocID="{7DFA1EC1-A703-4B98-B6B6-AA7D5FD8B07E}" presName="tile3" presStyleLbl="node1" presStyleIdx="2" presStyleCnt="4"/>
      <dgm:spPr/>
      <dgm:t>
        <a:bodyPr/>
        <a:lstStyle/>
        <a:p>
          <a:endParaRPr lang="sv-SE"/>
        </a:p>
      </dgm:t>
    </dgm:pt>
    <dgm:pt modelId="{255C5CE4-A9D9-467E-9EF6-699423395DE9}" type="pres">
      <dgm:prSet presAssocID="{7DFA1EC1-A703-4B98-B6B6-AA7D5FD8B07E}" presName="tile3text" presStyleLbl="node1" presStyleIdx="2" presStyleCnt="4">
        <dgm:presLayoutVars>
          <dgm:chMax val="0"/>
          <dgm:chPref val="0"/>
          <dgm:bulletEnabled val="1"/>
        </dgm:presLayoutVars>
      </dgm:prSet>
      <dgm:spPr/>
      <dgm:t>
        <a:bodyPr/>
        <a:lstStyle/>
        <a:p>
          <a:endParaRPr lang="sv-SE"/>
        </a:p>
      </dgm:t>
    </dgm:pt>
    <dgm:pt modelId="{6DC92BD1-B648-4592-960B-F796B8D1146F}" type="pres">
      <dgm:prSet presAssocID="{7DFA1EC1-A703-4B98-B6B6-AA7D5FD8B07E}" presName="tile4" presStyleLbl="node1" presStyleIdx="3" presStyleCnt="4"/>
      <dgm:spPr/>
      <dgm:t>
        <a:bodyPr/>
        <a:lstStyle/>
        <a:p>
          <a:endParaRPr lang="sv-SE"/>
        </a:p>
      </dgm:t>
    </dgm:pt>
    <dgm:pt modelId="{D8456156-B847-41BB-BF42-7F87BA409BEE}" type="pres">
      <dgm:prSet presAssocID="{7DFA1EC1-A703-4B98-B6B6-AA7D5FD8B07E}" presName="tile4text" presStyleLbl="node1" presStyleIdx="3" presStyleCnt="4">
        <dgm:presLayoutVars>
          <dgm:chMax val="0"/>
          <dgm:chPref val="0"/>
          <dgm:bulletEnabled val="1"/>
        </dgm:presLayoutVars>
      </dgm:prSet>
      <dgm:spPr/>
      <dgm:t>
        <a:bodyPr/>
        <a:lstStyle/>
        <a:p>
          <a:endParaRPr lang="sv-SE"/>
        </a:p>
      </dgm:t>
    </dgm:pt>
    <dgm:pt modelId="{61885475-7170-4A9E-B225-426219C5D60A}" type="pres">
      <dgm:prSet presAssocID="{7DFA1EC1-A703-4B98-B6B6-AA7D5FD8B07E}" presName="centerTile" presStyleLbl="fgShp" presStyleIdx="0" presStyleCnt="1">
        <dgm:presLayoutVars>
          <dgm:chMax val="0"/>
          <dgm:chPref val="0"/>
        </dgm:presLayoutVars>
      </dgm:prSet>
      <dgm:spPr/>
      <dgm:t>
        <a:bodyPr/>
        <a:lstStyle/>
        <a:p>
          <a:endParaRPr lang="sv-SE"/>
        </a:p>
      </dgm:t>
    </dgm:pt>
  </dgm:ptLst>
  <dgm:cxnLst>
    <dgm:cxn modelId="{10D40192-3E6E-4B6D-88B8-0A7DB9A877A0}" type="presOf" srcId="{01A3BC5F-54FC-42A6-AEC6-68C2088809F8}" destId="{F31AF2A6-0032-4FA7-979D-51A9F35FBA4A}" srcOrd="0" destOrd="2" presId="urn:microsoft.com/office/officeart/2005/8/layout/matrix1"/>
    <dgm:cxn modelId="{6F90EDD3-0FE4-42A5-9086-A8241671E0D6}" srcId="{0B21B22A-2528-4C49-A606-44E92A5F1966}" destId="{F8262D93-4204-4D68-A2DE-1C393FB6F096}" srcOrd="4" destOrd="0" parTransId="{04CF845F-7B63-41D6-A223-E46B217627B1}" sibTransId="{0772BFEB-45B8-4AF3-8468-FFE02668C9FA}"/>
    <dgm:cxn modelId="{9902E059-0668-4BCE-BAD9-CE45FB608B9D}" srcId="{B00C6B5F-55DF-4C08-AA28-6E4DA05B5D61}" destId="{72E6DF40-4CB6-468D-A189-F22281345A3F}" srcOrd="0" destOrd="0" parTransId="{847E10FF-865C-48E5-8359-2030B2285A37}" sibTransId="{4C416532-C4DF-405C-9782-040C590E5AA0}"/>
    <dgm:cxn modelId="{2F1B7F25-7DDC-4155-853F-0E2168959B3F}" type="presOf" srcId="{93685DAC-2223-40DC-A1F3-06DE5F710D1A}" destId="{A5DEC4E2-3851-49F3-8C75-35565D87EE1F}" srcOrd="0" destOrd="0" presId="urn:microsoft.com/office/officeart/2005/8/layout/matrix1"/>
    <dgm:cxn modelId="{652349C6-ED8C-4DAA-8AE7-7CB4D7013F7D}" srcId="{DE94A7A1-E2A5-4690-A8C4-2EC1F8BD4CC8}" destId="{0B21B22A-2528-4C49-A606-44E92A5F1966}" srcOrd="3" destOrd="0" parTransId="{7E8370A3-0EF8-4520-9E1E-C2C5A438009E}" sibTransId="{A7777ECD-C2E6-4D9D-890B-35C8D4F10D55}"/>
    <dgm:cxn modelId="{368ED668-670C-4433-8A57-AB085B160DD1}" type="presOf" srcId="{4374373B-9889-4D58-A258-E8570943358B}" destId="{F31AF2A6-0032-4FA7-979D-51A9F35FBA4A}" srcOrd="0" destOrd="4" presId="urn:microsoft.com/office/officeart/2005/8/layout/matrix1"/>
    <dgm:cxn modelId="{640BC15C-DACE-417D-B4D4-7903A9DC00C4}" srcId="{0B21B22A-2528-4C49-A606-44E92A5F1966}" destId="{5FF2D712-F91A-4875-A112-ED2E7E904915}" srcOrd="0" destOrd="0" parTransId="{D1F541F0-CAEE-49D8-803D-18E7964FE33E}" sibTransId="{3F613203-FF6C-4A6C-8DBD-4FA84E0EE45D}"/>
    <dgm:cxn modelId="{4EC2B94B-A760-4010-87F4-0E48ED3CE6BA}" type="presOf" srcId="{0B21B22A-2528-4C49-A606-44E92A5F1966}" destId="{6DC92BD1-B648-4592-960B-F796B8D1146F}" srcOrd="0" destOrd="0" presId="urn:microsoft.com/office/officeart/2005/8/layout/matrix1"/>
    <dgm:cxn modelId="{285CBAA8-58B6-4F05-ADC9-982C1C7BAFEB}" type="presOf" srcId="{B00C6B5F-55DF-4C08-AA28-6E4DA05B5D61}" destId="{C4CBDD5E-AFB1-4588-BFB2-E86D316D06E3}" srcOrd="0" destOrd="0" presId="urn:microsoft.com/office/officeart/2005/8/layout/matrix1"/>
    <dgm:cxn modelId="{42C92E69-771B-4213-99EA-8156FE028E53}" type="presOf" srcId="{F8262D93-4204-4D68-A2DE-1C393FB6F096}" destId="{6DC92BD1-B648-4592-960B-F796B8D1146F}" srcOrd="0" destOrd="5" presId="urn:microsoft.com/office/officeart/2005/8/layout/matrix1"/>
    <dgm:cxn modelId="{62329F43-017F-4456-B896-7DB843942FB8}" type="presOf" srcId="{5FF2D712-F91A-4875-A112-ED2E7E904915}" destId="{6DC92BD1-B648-4592-960B-F796B8D1146F}" srcOrd="0" destOrd="1" presId="urn:microsoft.com/office/officeart/2005/8/layout/matrix1"/>
    <dgm:cxn modelId="{89069EA5-98A6-452F-BB85-1F76C0B94305}" type="presOf" srcId="{B00C6B5F-55DF-4C08-AA28-6E4DA05B5D61}" destId="{255C5CE4-A9D9-467E-9EF6-699423395DE9}" srcOrd="1" destOrd="0" presId="urn:microsoft.com/office/officeart/2005/8/layout/matrix1"/>
    <dgm:cxn modelId="{353443E5-1A0B-4CE8-AA79-A014281B32C8}" srcId="{B5ABDEBB-805F-4878-B5DE-E902FA5A07F0}" destId="{01A3BC5F-54FC-42A6-AEC6-68C2088809F8}" srcOrd="1" destOrd="0" parTransId="{0F59B071-19AA-4ABB-ADE3-CCA0C7FAF00A}" sibTransId="{5781AE54-CD21-4BB6-AFFC-742A851B3892}"/>
    <dgm:cxn modelId="{A9522493-D85F-406B-A4C8-B284FDBA94F9}" srcId="{B5ABDEBB-805F-4878-B5DE-E902FA5A07F0}" destId="{C03E1297-FA24-4743-B6BA-A4D6BEBD2C12}" srcOrd="0" destOrd="0" parTransId="{A37A8E81-1B70-4007-AAC3-995AEBDC8880}" sibTransId="{117518B1-836A-4C4C-A687-C585F264ED9C}"/>
    <dgm:cxn modelId="{9A4AE0C9-F66F-49E2-967A-1168123C522F}" type="presOf" srcId="{32250AEF-3779-4756-9752-5EFE3E295977}" destId="{6DC92BD1-B648-4592-960B-F796B8D1146F}" srcOrd="0" destOrd="2" presId="urn:microsoft.com/office/officeart/2005/8/layout/matrix1"/>
    <dgm:cxn modelId="{CA61337B-4140-404A-8B1F-A2199BC04DDA}" type="presOf" srcId="{C0625A37-8145-49A5-8A97-7D40C840A9A0}" destId="{6DC92BD1-B648-4592-960B-F796B8D1146F}" srcOrd="0" destOrd="3" presId="urn:microsoft.com/office/officeart/2005/8/layout/matrix1"/>
    <dgm:cxn modelId="{93AA72F4-9AF0-4C58-9A84-1E5C5D6B01F4}" type="presOf" srcId="{7DFA1EC1-A703-4B98-B6B6-AA7D5FD8B07E}" destId="{E37A162F-E600-4188-B374-776906F75DB9}" srcOrd="0" destOrd="0" presId="urn:microsoft.com/office/officeart/2005/8/layout/matrix1"/>
    <dgm:cxn modelId="{63F75F18-C0BD-41A5-9783-21ADB40A4737}" type="presOf" srcId="{9385BA57-9A5C-4081-8CC7-A7DD56AA638D}" destId="{C4CBDD5E-AFB1-4588-BFB2-E86D316D06E3}" srcOrd="0" destOrd="3" presId="urn:microsoft.com/office/officeart/2005/8/layout/matrix1"/>
    <dgm:cxn modelId="{EB51FFC4-2B8E-479F-AA74-632266386223}" type="presOf" srcId="{4374373B-9889-4D58-A258-E8570943358B}" destId="{B9220301-9B65-4E2F-9024-561C457FE943}" srcOrd="1" destOrd="4" presId="urn:microsoft.com/office/officeart/2005/8/layout/matrix1"/>
    <dgm:cxn modelId="{F8A7DC12-CD17-48A6-932C-993601C6B3FC}" srcId="{0B21B22A-2528-4C49-A606-44E92A5F1966}" destId="{D2D5AAE1-7705-4D62-9C47-E8D7B54B2523}" srcOrd="3" destOrd="0" parTransId="{2AB26DEF-7301-4F91-9C10-2BEC7B8129D0}" sibTransId="{A4E62CA5-65B4-4199-AB69-637F4747B51C}"/>
    <dgm:cxn modelId="{448CD6AA-46EA-4AA7-BD7E-17BFC32F66DB}" type="presOf" srcId="{05F2FEE7-03C8-4B2D-B4DE-10AD04D0934A}" destId="{255C5CE4-A9D9-467E-9EF6-699423395DE9}" srcOrd="1" destOrd="2" presId="urn:microsoft.com/office/officeart/2005/8/layout/matrix1"/>
    <dgm:cxn modelId="{D106F2DC-C541-4956-AC46-F7AB54CB08C2}" type="presOf" srcId="{06578702-1BF4-41F8-95E0-22F27233B5FF}" destId="{7F0B9568-24E6-4F98-8412-058301368A43}" srcOrd="1" destOrd="1" presId="urn:microsoft.com/office/officeart/2005/8/layout/matrix1"/>
    <dgm:cxn modelId="{043D896F-0C5D-4FA7-8151-668EB3538FDA}" srcId="{B5ABDEBB-805F-4878-B5DE-E902FA5A07F0}" destId="{4374373B-9889-4D58-A258-E8570943358B}" srcOrd="3" destOrd="0" parTransId="{77E8BB25-6DBA-48E7-BEF5-803426E3C8DD}" sibTransId="{0F826C2D-0F77-48DE-960F-60E78D039CC8}"/>
    <dgm:cxn modelId="{0CF2BB8A-5C4C-4137-8E63-EF10B279E900}" type="presOf" srcId="{06578702-1BF4-41F8-95E0-22F27233B5FF}" destId="{A5DEC4E2-3851-49F3-8C75-35565D87EE1F}" srcOrd="0" destOrd="1" presId="urn:microsoft.com/office/officeart/2005/8/layout/matrix1"/>
    <dgm:cxn modelId="{A9441091-BCB2-47AB-8CD3-ABDE900572CF}" srcId="{B00C6B5F-55DF-4C08-AA28-6E4DA05B5D61}" destId="{9385BA57-9A5C-4081-8CC7-A7DD56AA638D}" srcOrd="2" destOrd="0" parTransId="{D52973A9-07B1-407F-8A47-B809F4899A40}" sibTransId="{0267ADAF-F208-4ADC-B688-70EA71E72A02}"/>
    <dgm:cxn modelId="{04F4CED2-B2DE-48D2-BD79-2F9D83336104}" type="presOf" srcId="{C03E1297-FA24-4743-B6BA-A4D6BEBD2C12}" destId="{B9220301-9B65-4E2F-9024-561C457FE943}" srcOrd="1" destOrd="1" presId="urn:microsoft.com/office/officeart/2005/8/layout/matrix1"/>
    <dgm:cxn modelId="{C72B09F5-B495-407C-AC19-8AE4E86C7A80}" type="presOf" srcId="{0B21B22A-2528-4C49-A606-44E92A5F1966}" destId="{D8456156-B847-41BB-BF42-7F87BA409BEE}" srcOrd="1" destOrd="0" presId="urn:microsoft.com/office/officeart/2005/8/layout/matrix1"/>
    <dgm:cxn modelId="{231F7196-7E07-46F7-86BB-55FC769DA53C}" srcId="{7DFA1EC1-A703-4B98-B6B6-AA7D5FD8B07E}" destId="{DE94A7A1-E2A5-4690-A8C4-2EC1F8BD4CC8}" srcOrd="0" destOrd="0" parTransId="{40FC1D6F-10B7-452D-AD8D-EEE780486C87}" sibTransId="{AF16B440-F6E5-46E6-A914-9ED7AEB3D61D}"/>
    <dgm:cxn modelId="{82F8A531-F54F-496C-BBAF-E8585E3158D5}" type="presOf" srcId="{B5ABDEBB-805F-4878-B5DE-E902FA5A07F0}" destId="{B9220301-9B65-4E2F-9024-561C457FE943}" srcOrd="1" destOrd="0" presId="urn:microsoft.com/office/officeart/2005/8/layout/matrix1"/>
    <dgm:cxn modelId="{D7F4F98C-C6B3-4716-A2E0-07874C21054A}" srcId="{DE94A7A1-E2A5-4690-A8C4-2EC1F8BD4CC8}" destId="{B00C6B5F-55DF-4C08-AA28-6E4DA05B5D61}" srcOrd="2" destOrd="0" parTransId="{457FBCB5-4C3D-4DE2-A1BA-6879A5F22B6A}" sibTransId="{08D0E977-662B-4295-BEC4-1518CA7D88C7}"/>
    <dgm:cxn modelId="{79DB22F5-3576-4509-9F91-92B1AD31A771}" type="presOf" srcId="{DE94A7A1-E2A5-4690-A8C4-2EC1F8BD4CC8}" destId="{61885475-7170-4A9E-B225-426219C5D60A}" srcOrd="0" destOrd="0" presId="urn:microsoft.com/office/officeart/2005/8/layout/matrix1"/>
    <dgm:cxn modelId="{16F0C3E6-4BB6-4A8F-B529-FE03149F8E4C}" type="presOf" srcId="{32250AEF-3779-4756-9752-5EFE3E295977}" destId="{D8456156-B847-41BB-BF42-7F87BA409BEE}" srcOrd="1" destOrd="2" presId="urn:microsoft.com/office/officeart/2005/8/layout/matrix1"/>
    <dgm:cxn modelId="{406941C7-2248-4EE7-A69F-8E1378A03149}" type="presOf" srcId="{D76D5721-1A7D-4BDA-90D4-456667E07794}" destId="{B9220301-9B65-4E2F-9024-561C457FE943}" srcOrd="1" destOrd="3" presId="urn:microsoft.com/office/officeart/2005/8/layout/matrix1"/>
    <dgm:cxn modelId="{4D587F33-0B3F-40A1-8ACF-03A0AD71464A}" type="presOf" srcId="{D2D5AAE1-7705-4D62-9C47-E8D7B54B2523}" destId="{6DC92BD1-B648-4592-960B-F796B8D1146F}" srcOrd="0" destOrd="4" presId="urn:microsoft.com/office/officeart/2005/8/layout/matrix1"/>
    <dgm:cxn modelId="{F0A309B0-4585-413F-8C25-57DAD307E12C}" srcId="{0B21B22A-2528-4C49-A606-44E92A5F1966}" destId="{32250AEF-3779-4756-9752-5EFE3E295977}" srcOrd="1" destOrd="0" parTransId="{D69F2CD7-2C93-4F34-A34E-EC0FEADD14FC}" sibTransId="{81AA0B1D-ABD9-48CF-BEE4-22F9014B9BCC}"/>
    <dgm:cxn modelId="{AC1123F5-8AAC-4736-AD10-F6EB3B415B5E}" type="presOf" srcId="{93685DAC-2223-40DC-A1F3-06DE5F710D1A}" destId="{7F0B9568-24E6-4F98-8412-058301368A43}" srcOrd="1" destOrd="0" presId="urn:microsoft.com/office/officeart/2005/8/layout/matrix1"/>
    <dgm:cxn modelId="{6EC990F5-F61A-4FE8-A24A-D9E871AEFC3E}" type="presOf" srcId="{C03E1297-FA24-4743-B6BA-A4D6BEBD2C12}" destId="{F31AF2A6-0032-4FA7-979D-51A9F35FBA4A}" srcOrd="0" destOrd="1" presId="urn:microsoft.com/office/officeart/2005/8/layout/matrix1"/>
    <dgm:cxn modelId="{899AF835-1816-4601-88A7-1779CD82DA97}" srcId="{0B21B22A-2528-4C49-A606-44E92A5F1966}" destId="{C0625A37-8145-49A5-8A97-7D40C840A9A0}" srcOrd="2" destOrd="0" parTransId="{67A21456-7353-4D04-84F9-E7D77BBDE01E}" sibTransId="{27FCA421-E4FB-4BBD-8188-CA87A13B45F7}"/>
    <dgm:cxn modelId="{A3DA3A79-B194-4886-AA04-93393C99565C}" type="presOf" srcId="{5FF2D712-F91A-4875-A112-ED2E7E904915}" destId="{D8456156-B847-41BB-BF42-7F87BA409BEE}" srcOrd="1" destOrd="1" presId="urn:microsoft.com/office/officeart/2005/8/layout/matrix1"/>
    <dgm:cxn modelId="{66B676DF-9165-44A7-9F60-EB8AFBB35021}" srcId="{93685DAC-2223-40DC-A1F3-06DE5F710D1A}" destId="{06578702-1BF4-41F8-95E0-22F27233B5FF}" srcOrd="0" destOrd="0" parTransId="{61C50C4D-D408-4A5D-9BF9-2A001F765E35}" sibTransId="{85E42620-6DA9-46F2-B1CF-DB96D788335C}"/>
    <dgm:cxn modelId="{2738410E-40DD-42C8-8158-B50A7E234D7D}" type="presOf" srcId="{72E6DF40-4CB6-468D-A189-F22281345A3F}" destId="{255C5CE4-A9D9-467E-9EF6-699423395DE9}" srcOrd="1" destOrd="1" presId="urn:microsoft.com/office/officeart/2005/8/layout/matrix1"/>
    <dgm:cxn modelId="{F854EDE6-29BA-45B4-8D15-5B3D2D19122B}" type="presOf" srcId="{C0625A37-8145-49A5-8A97-7D40C840A9A0}" destId="{D8456156-B847-41BB-BF42-7F87BA409BEE}" srcOrd="1" destOrd="3" presId="urn:microsoft.com/office/officeart/2005/8/layout/matrix1"/>
    <dgm:cxn modelId="{47782BD7-55BE-43A1-8FD1-6F2B8522ABE7}" type="presOf" srcId="{D76D5721-1A7D-4BDA-90D4-456667E07794}" destId="{F31AF2A6-0032-4FA7-979D-51A9F35FBA4A}" srcOrd="0" destOrd="3" presId="urn:microsoft.com/office/officeart/2005/8/layout/matrix1"/>
    <dgm:cxn modelId="{828C35BD-7174-4A4D-AADA-4415997C9D9F}" type="presOf" srcId="{B5ABDEBB-805F-4878-B5DE-E902FA5A07F0}" destId="{F31AF2A6-0032-4FA7-979D-51A9F35FBA4A}" srcOrd="0" destOrd="0" presId="urn:microsoft.com/office/officeart/2005/8/layout/matrix1"/>
    <dgm:cxn modelId="{1A1FC16E-A3D6-4E7E-894A-DDA4F635C843}" srcId="{B00C6B5F-55DF-4C08-AA28-6E4DA05B5D61}" destId="{05F2FEE7-03C8-4B2D-B4DE-10AD04D0934A}" srcOrd="1" destOrd="0" parTransId="{DD8C6A59-6C56-46E5-835F-D6F1E2A486AE}" sibTransId="{328AC5F7-2315-414F-9BB2-6CDD99144929}"/>
    <dgm:cxn modelId="{58CCE1F9-4EA7-421F-A16D-ADA71D68562F}" type="presOf" srcId="{F8262D93-4204-4D68-A2DE-1C393FB6F096}" destId="{D8456156-B847-41BB-BF42-7F87BA409BEE}" srcOrd="1" destOrd="5" presId="urn:microsoft.com/office/officeart/2005/8/layout/matrix1"/>
    <dgm:cxn modelId="{DDE53F25-39C1-4FCA-9992-0351FE2888FA}" srcId="{DE94A7A1-E2A5-4690-A8C4-2EC1F8BD4CC8}" destId="{93685DAC-2223-40DC-A1F3-06DE5F710D1A}" srcOrd="0" destOrd="0" parTransId="{73B80373-3DFD-41E7-94A1-BB7F7448CCF7}" sibTransId="{4435096F-1034-4AF9-97AA-A8A233A66A56}"/>
    <dgm:cxn modelId="{F1E09AEB-A187-46A9-8910-5BFBFD2123A2}" type="presOf" srcId="{9385BA57-9A5C-4081-8CC7-A7DD56AA638D}" destId="{255C5CE4-A9D9-467E-9EF6-699423395DE9}" srcOrd="1" destOrd="3" presId="urn:microsoft.com/office/officeart/2005/8/layout/matrix1"/>
    <dgm:cxn modelId="{86C4BA66-B89B-4F6C-B9AD-A4935231E241}" type="presOf" srcId="{3AFD8827-9655-484A-8121-0EC3E3C7B124}" destId="{A5DEC4E2-3851-49F3-8C75-35565D87EE1F}" srcOrd="0" destOrd="2" presId="urn:microsoft.com/office/officeart/2005/8/layout/matrix1"/>
    <dgm:cxn modelId="{FBB410A0-0B2F-432E-AB42-80B37D114A49}" type="presOf" srcId="{01A3BC5F-54FC-42A6-AEC6-68C2088809F8}" destId="{B9220301-9B65-4E2F-9024-561C457FE943}" srcOrd="1" destOrd="2" presId="urn:microsoft.com/office/officeart/2005/8/layout/matrix1"/>
    <dgm:cxn modelId="{6ACA4AE2-3326-4F19-BB78-606EA9743607}" type="presOf" srcId="{3AFD8827-9655-484A-8121-0EC3E3C7B124}" destId="{7F0B9568-24E6-4F98-8412-058301368A43}" srcOrd="1" destOrd="2" presId="urn:microsoft.com/office/officeart/2005/8/layout/matrix1"/>
    <dgm:cxn modelId="{0CE6A60A-BFE3-4C3A-8655-89F23619137A}" type="presOf" srcId="{72E6DF40-4CB6-468D-A189-F22281345A3F}" destId="{C4CBDD5E-AFB1-4588-BFB2-E86D316D06E3}" srcOrd="0" destOrd="1" presId="urn:microsoft.com/office/officeart/2005/8/layout/matrix1"/>
    <dgm:cxn modelId="{453EAF8C-702C-40F1-A712-A4C80D320FEB}" srcId="{B5ABDEBB-805F-4878-B5DE-E902FA5A07F0}" destId="{D76D5721-1A7D-4BDA-90D4-456667E07794}" srcOrd="2" destOrd="0" parTransId="{CF492E0F-E828-4E14-B5D0-5A73A251818A}" sibTransId="{96CEC110-CC33-4A0E-A121-49F635349658}"/>
    <dgm:cxn modelId="{56BC4B07-5212-436F-974A-B21E4D4BC695}" srcId="{93685DAC-2223-40DC-A1F3-06DE5F710D1A}" destId="{3AFD8827-9655-484A-8121-0EC3E3C7B124}" srcOrd="1" destOrd="0" parTransId="{E511433A-1DA8-4422-88C3-B7CE074AE876}" sibTransId="{E5DCE882-AB5C-4F5C-B36F-C33F5076B594}"/>
    <dgm:cxn modelId="{5B0C1338-F5F5-40DE-B1E6-A7179E084BB0}" srcId="{DE94A7A1-E2A5-4690-A8C4-2EC1F8BD4CC8}" destId="{B5ABDEBB-805F-4878-B5DE-E902FA5A07F0}" srcOrd="1" destOrd="0" parTransId="{720F7779-567E-4663-B3FB-30CF83D987B6}" sibTransId="{7287F71C-8772-40AC-8830-8978A2F1FE1A}"/>
    <dgm:cxn modelId="{0A95C038-8276-4F7E-A90D-F1BF7A43DDB3}" type="presOf" srcId="{D2D5AAE1-7705-4D62-9C47-E8D7B54B2523}" destId="{D8456156-B847-41BB-BF42-7F87BA409BEE}" srcOrd="1" destOrd="4" presId="urn:microsoft.com/office/officeart/2005/8/layout/matrix1"/>
    <dgm:cxn modelId="{E2711444-12B8-4FDD-97A8-4403B3DE08FA}" type="presOf" srcId="{05F2FEE7-03C8-4B2D-B4DE-10AD04D0934A}" destId="{C4CBDD5E-AFB1-4588-BFB2-E86D316D06E3}" srcOrd="0" destOrd="2" presId="urn:microsoft.com/office/officeart/2005/8/layout/matrix1"/>
    <dgm:cxn modelId="{E4527756-0EB8-4739-AFD4-E834AF650901}" type="presParOf" srcId="{E37A162F-E600-4188-B374-776906F75DB9}" destId="{051642EC-8FC9-4326-9BA7-953528669DA4}" srcOrd="0" destOrd="0" presId="urn:microsoft.com/office/officeart/2005/8/layout/matrix1"/>
    <dgm:cxn modelId="{5F434128-558B-465F-B2D0-28325A30E49D}" type="presParOf" srcId="{051642EC-8FC9-4326-9BA7-953528669DA4}" destId="{A5DEC4E2-3851-49F3-8C75-35565D87EE1F}" srcOrd="0" destOrd="0" presId="urn:microsoft.com/office/officeart/2005/8/layout/matrix1"/>
    <dgm:cxn modelId="{1E462BB8-0BA8-45C6-90A9-35A7BE477B10}" type="presParOf" srcId="{051642EC-8FC9-4326-9BA7-953528669DA4}" destId="{7F0B9568-24E6-4F98-8412-058301368A43}" srcOrd="1" destOrd="0" presId="urn:microsoft.com/office/officeart/2005/8/layout/matrix1"/>
    <dgm:cxn modelId="{2D30E728-AFAD-4925-8DF0-C1DC6E801FDE}" type="presParOf" srcId="{051642EC-8FC9-4326-9BA7-953528669DA4}" destId="{F31AF2A6-0032-4FA7-979D-51A9F35FBA4A}" srcOrd="2" destOrd="0" presId="urn:microsoft.com/office/officeart/2005/8/layout/matrix1"/>
    <dgm:cxn modelId="{285C3EF7-0AD3-4D3C-B347-F24084F05071}" type="presParOf" srcId="{051642EC-8FC9-4326-9BA7-953528669DA4}" destId="{B9220301-9B65-4E2F-9024-561C457FE943}" srcOrd="3" destOrd="0" presId="urn:microsoft.com/office/officeart/2005/8/layout/matrix1"/>
    <dgm:cxn modelId="{8C505F16-BAD4-4F37-A8F3-5F913DA9059B}" type="presParOf" srcId="{051642EC-8FC9-4326-9BA7-953528669DA4}" destId="{C4CBDD5E-AFB1-4588-BFB2-E86D316D06E3}" srcOrd="4" destOrd="0" presId="urn:microsoft.com/office/officeart/2005/8/layout/matrix1"/>
    <dgm:cxn modelId="{1CA1D1AE-FA2E-4D53-94EC-A58B5E159998}" type="presParOf" srcId="{051642EC-8FC9-4326-9BA7-953528669DA4}" destId="{255C5CE4-A9D9-467E-9EF6-699423395DE9}" srcOrd="5" destOrd="0" presId="urn:microsoft.com/office/officeart/2005/8/layout/matrix1"/>
    <dgm:cxn modelId="{7BC29297-4782-455D-9B78-38C431139412}" type="presParOf" srcId="{051642EC-8FC9-4326-9BA7-953528669DA4}" destId="{6DC92BD1-B648-4592-960B-F796B8D1146F}" srcOrd="6" destOrd="0" presId="urn:microsoft.com/office/officeart/2005/8/layout/matrix1"/>
    <dgm:cxn modelId="{9D1A3165-DC5E-48E8-A4B2-2CEED962108D}" type="presParOf" srcId="{051642EC-8FC9-4326-9BA7-953528669DA4}" destId="{D8456156-B847-41BB-BF42-7F87BA409BEE}" srcOrd="7" destOrd="0" presId="urn:microsoft.com/office/officeart/2005/8/layout/matrix1"/>
    <dgm:cxn modelId="{D54F5B84-5CFA-4F17-880A-55EE061E44B2}" type="presParOf" srcId="{E37A162F-E600-4188-B374-776906F75DB9}" destId="{61885475-7170-4A9E-B225-426219C5D60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FA1EC1-A703-4B98-B6B6-AA7D5FD8B07E}" type="doc">
      <dgm:prSet loTypeId="urn:microsoft.com/office/officeart/2005/8/layout/matrix1" loCatId="matrix" qsTypeId="urn:microsoft.com/office/officeart/2005/8/quickstyle/simple1" qsCatId="simple" csTypeId="urn:microsoft.com/office/officeart/2005/8/colors/accent2_1" csCatId="accent2" phldr="1"/>
      <dgm:spPr/>
      <dgm:t>
        <a:bodyPr/>
        <a:lstStyle/>
        <a:p>
          <a:endParaRPr lang="sv-SE"/>
        </a:p>
      </dgm:t>
    </dgm:pt>
    <dgm:pt modelId="{DE94A7A1-E2A5-4690-A8C4-2EC1F8BD4CC8}">
      <dgm:prSet phldrT="[Text]"/>
      <dgm:spPr/>
      <dgm:t>
        <a:bodyPr/>
        <a:lstStyle/>
        <a:p>
          <a:r>
            <a:rPr lang="sv-SE" b="0" dirty="0" err="1" smtClean="0"/>
            <a:t>Integrated</a:t>
          </a:r>
          <a:r>
            <a:rPr lang="sv-SE" b="0" dirty="0" smtClean="0"/>
            <a:t> Management </a:t>
          </a:r>
          <a:r>
            <a:rPr lang="sv-SE" b="0" dirty="0" err="1" smtClean="0"/>
            <a:t>of</a:t>
          </a:r>
          <a:r>
            <a:rPr lang="sv-SE" b="0" dirty="0" smtClean="0"/>
            <a:t> Resources</a:t>
          </a:r>
          <a:endParaRPr lang="sv-SE" b="0" dirty="0"/>
        </a:p>
      </dgm:t>
    </dgm:pt>
    <dgm:pt modelId="{40FC1D6F-10B7-452D-AD8D-EEE780486C87}" type="parTrans" cxnId="{231F7196-7E07-46F7-86BB-55FC769DA53C}">
      <dgm:prSet/>
      <dgm:spPr/>
      <dgm:t>
        <a:bodyPr/>
        <a:lstStyle/>
        <a:p>
          <a:endParaRPr lang="sv-SE"/>
        </a:p>
      </dgm:t>
    </dgm:pt>
    <dgm:pt modelId="{AF16B440-F6E5-46E6-A914-9ED7AEB3D61D}" type="sibTrans" cxnId="{231F7196-7E07-46F7-86BB-55FC769DA53C}">
      <dgm:prSet/>
      <dgm:spPr/>
      <dgm:t>
        <a:bodyPr/>
        <a:lstStyle/>
        <a:p>
          <a:endParaRPr lang="sv-SE"/>
        </a:p>
      </dgm:t>
    </dgm:pt>
    <dgm:pt modelId="{93685DAC-2223-40DC-A1F3-06DE5F710D1A}">
      <dgm:prSet phldrT="[Text]"/>
      <dgm:spPr/>
      <dgm:t>
        <a:bodyPr/>
        <a:lstStyle/>
        <a:p>
          <a:r>
            <a:rPr lang="sv-SE" sz="900" b="1" dirty="0" smtClean="0">
              <a:solidFill>
                <a:srgbClr val="0F5494"/>
              </a:solidFill>
            </a:rPr>
            <a:t>   E4WATER</a:t>
          </a:r>
        </a:p>
      </dgm:t>
    </dgm:pt>
    <dgm:pt modelId="{73B80373-3DFD-41E7-94A1-BB7F7448CCF7}" type="parTrans" cxnId="{DDE53F25-39C1-4FCA-9992-0351FE2888FA}">
      <dgm:prSet/>
      <dgm:spPr/>
      <dgm:t>
        <a:bodyPr/>
        <a:lstStyle/>
        <a:p>
          <a:endParaRPr lang="sv-SE"/>
        </a:p>
      </dgm:t>
    </dgm:pt>
    <dgm:pt modelId="{4435096F-1034-4AF9-97AA-A8A233A66A56}" type="sibTrans" cxnId="{DDE53F25-39C1-4FCA-9992-0351FE2888FA}">
      <dgm:prSet/>
      <dgm:spPr/>
      <dgm:t>
        <a:bodyPr/>
        <a:lstStyle/>
        <a:p>
          <a:endParaRPr lang="sv-SE"/>
        </a:p>
      </dgm:t>
    </dgm:pt>
    <dgm:pt modelId="{B5ABDEBB-805F-4878-B5DE-E902FA5A07F0}">
      <dgm:prSet phldrT="[Text]"/>
      <dgm:spPr/>
      <dgm:t>
        <a:bodyPr/>
        <a:lstStyle/>
        <a:p>
          <a:r>
            <a:rPr lang="sv-SE" sz="900" b="1" dirty="0" smtClean="0">
              <a:solidFill>
                <a:srgbClr val="0F5494"/>
              </a:solidFill>
            </a:rPr>
            <a:t>MefCO</a:t>
          </a:r>
          <a:r>
            <a:rPr lang="sv-SE" sz="900" b="1" baseline="-25000" dirty="0" smtClean="0">
              <a:solidFill>
                <a:srgbClr val="0F5494"/>
              </a:solidFill>
            </a:rPr>
            <a:t>2</a:t>
          </a:r>
          <a:endParaRPr lang="sv-SE" sz="900" b="1" baseline="-25000" dirty="0">
            <a:solidFill>
              <a:srgbClr val="0F5494"/>
            </a:solidFill>
          </a:endParaRPr>
        </a:p>
      </dgm:t>
    </dgm:pt>
    <dgm:pt modelId="{720F7779-567E-4663-B3FB-30CF83D987B6}" type="parTrans" cxnId="{5B0C1338-F5F5-40DE-B1E6-A7179E084BB0}">
      <dgm:prSet/>
      <dgm:spPr/>
      <dgm:t>
        <a:bodyPr/>
        <a:lstStyle/>
        <a:p>
          <a:endParaRPr lang="sv-SE"/>
        </a:p>
      </dgm:t>
    </dgm:pt>
    <dgm:pt modelId="{7287F71C-8772-40AC-8830-8978A2F1FE1A}" type="sibTrans" cxnId="{5B0C1338-F5F5-40DE-B1E6-A7179E084BB0}">
      <dgm:prSet/>
      <dgm:spPr/>
      <dgm:t>
        <a:bodyPr/>
        <a:lstStyle/>
        <a:p>
          <a:endParaRPr lang="sv-SE"/>
        </a:p>
      </dgm:t>
    </dgm:pt>
    <dgm:pt modelId="{7867E292-842B-4A87-89CD-D99C20D1AFF7}">
      <dgm:prSet phldrT="[Text]" custT="1"/>
      <dgm:spPr/>
      <dgm:t>
        <a:bodyPr/>
        <a:lstStyle/>
        <a:p>
          <a:r>
            <a:rPr lang="en-US" sz="900" dirty="0" smtClean="0"/>
            <a:t>15% reduction in energy use</a:t>
          </a:r>
          <a:endParaRPr lang="sv-SE" sz="900" b="1" dirty="0" smtClean="0">
            <a:solidFill>
              <a:srgbClr val="0F5494"/>
            </a:solidFill>
          </a:endParaRPr>
        </a:p>
      </dgm:t>
    </dgm:pt>
    <dgm:pt modelId="{65392A71-B1BB-4E3F-AEB5-19715336E9D4}" type="parTrans" cxnId="{EB8428D4-49AC-49A6-8680-C1F795724F35}">
      <dgm:prSet/>
      <dgm:spPr/>
      <dgm:t>
        <a:bodyPr/>
        <a:lstStyle/>
        <a:p>
          <a:endParaRPr lang="sv-SE"/>
        </a:p>
      </dgm:t>
    </dgm:pt>
    <dgm:pt modelId="{2803C210-D696-496C-BCAB-D5543BCFD56F}" type="sibTrans" cxnId="{EB8428D4-49AC-49A6-8680-C1F795724F35}">
      <dgm:prSet/>
      <dgm:spPr/>
      <dgm:t>
        <a:bodyPr/>
        <a:lstStyle/>
        <a:p>
          <a:endParaRPr lang="sv-SE"/>
        </a:p>
      </dgm:t>
    </dgm:pt>
    <dgm:pt modelId="{9AE42B2D-0545-4A17-868E-742B3098B995}">
      <dgm:prSet phldrT="[Text]" custT="1"/>
      <dgm:spPr/>
      <dgm:t>
        <a:bodyPr/>
        <a:lstStyle/>
        <a:p>
          <a:r>
            <a:rPr lang="en-GB" sz="900" dirty="0" smtClean="0"/>
            <a:t>capture of CO₂ at the facilities where is being produced, namely:</a:t>
          </a:r>
          <a:endParaRPr lang="sv-SE" sz="900" b="1" baseline="-25000" dirty="0">
            <a:solidFill>
              <a:srgbClr val="0F5494"/>
            </a:solidFill>
          </a:endParaRPr>
        </a:p>
      </dgm:t>
    </dgm:pt>
    <dgm:pt modelId="{E3DA2C5B-122F-4778-B33C-0179965B2AA1}" type="parTrans" cxnId="{DAF16E86-EF3E-4999-85D9-F0755ABA6464}">
      <dgm:prSet/>
      <dgm:spPr/>
      <dgm:t>
        <a:bodyPr/>
        <a:lstStyle/>
        <a:p>
          <a:endParaRPr lang="sv-SE"/>
        </a:p>
      </dgm:t>
    </dgm:pt>
    <dgm:pt modelId="{03EEBFF3-2C58-4D52-8625-DB8BC2645DC5}" type="sibTrans" cxnId="{DAF16E86-EF3E-4999-85D9-F0755ABA6464}">
      <dgm:prSet/>
      <dgm:spPr/>
      <dgm:t>
        <a:bodyPr/>
        <a:lstStyle/>
        <a:p>
          <a:endParaRPr lang="sv-SE"/>
        </a:p>
      </dgm:t>
    </dgm:pt>
    <dgm:pt modelId="{B3DCD585-066A-4118-B580-5A08C6D479C5}">
      <dgm:prSet phldrT="[Text]" custT="1"/>
      <dgm:spPr/>
      <dgm:t>
        <a:bodyPr/>
        <a:lstStyle/>
        <a:p>
          <a:r>
            <a:rPr lang="en-GB" sz="900" dirty="0" smtClean="0"/>
            <a:t>Thermal power plants.</a:t>
          </a:r>
          <a:endParaRPr lang="sv-SE" sz="900" b="1" baseline="-25000" dirty="0">
            <a:solidFill>
              <a:srgbClr val="0F5494"/>
            </a:solidFill>
          </a:endParaRPr>
        </a:p>
      </dgm:t>
    </dgm:pt>
    <dgm:pt modelId="{3BEDB5E9-2503-44FC-A8A4-37AFE5BECA29}" type="parTrans" cxnId="{13E83B7B-AC71-47CB-AFFA-59F8AC219C68}">
      <dgm:prSet/>
      <dgm:spPr/>
      <dgm:t>
        <a:bodyPr/>
        <a:lstStyle/>
        <a:p>
          <a:endParaRPr lang="sv-SE"/>
        </a:p>
      </dgm:t>
    </dgm:pt>
    <dgm:pt modelId="{A1D5C6C8-F889-45B6-BA8B-216C5027B7AC}" type="sibTrans" cxnId="{13E83B7B-AC71-47CB-AFFA-59F8AC219C68}">
      <dgm:prSet/>
      <dgm:spPr/>
      <dgm:t>
        <a:bodyPr/>
        <a:lstStyle/>
        <a:p>
          <a:endParaRPr lang="sv-SE"/>
        </a:p>
      </dgm:t>
    </dgm:pt>
    <dgm:pt modelId="{BEC9031A-A59B-4A1F-8E51-6C2AB3B3D949}">
      <dgm:prSet phldrT="[Text]" custT="1"/>
      <dgm:spPr/>
      <dgm:t>
        <a:bodyPr/>
        <a:lstStyle/>
        <a:p>
          <a:r>
            <a:rPr lang="en-GB" sz="900" dirty="0" smtClean="0"/>
            <a:t>Standard CO₂ capture facilities of biogas / gasification plants. The use of the technology in biogas plants shall enable the production of specific fuels and/or chemicals thanks to a process not competing with food crops since the feedstock is basically composed of organic, carbonaceous materials.</a:t>
          </a:r>
          <a:endParaRPr lang="sv-SE" sz="900" b="1" baseline="-25000" dirty="0">
            <a:solidFill>
              <a:srgbClr val="0F5494"/>
            </a:solidFill>
          </a:endParaRPr>
        </a:p>
      </dgm:t>
    </dgm:pt>
    <dgm:pt modelId="{3C9EC2DE-9F92-439A-9A62-04939423B1A1}" type="parTrans" cxnId="{603A9D9E-369C-4F50-9B32-6DABF3175478}">
      <dgm:prSet/>
      <dgm:spPr/>
      <dgm:t>
        <a:bodyPr/>
        <a:lstStyle/>
        <a:p>
          <a:endParaRPr lang="sv-SE"/>
        </a:p>
      </dgm:t>
    </dgm:pt>
    <dgm:pt modelId="{F690C1AA-D78B-4AE9-8C2F-F5860F182AC0}" type="sibTrans" cxnId="{603A9D9E-369C-4F50-9B32-6DABF3175478}">
      <dgm:prSet/>
      <dgm:spPr/>
      <dgm:t>
        <a:bodyPr/>
        <a:lstStyle/>
        <a:p>
          <a:endParaRPr lang="sv-SE"/>
        </a:p>
      </dgm:t>
    </dgm:pt>
    <dgm:pt modelId="{5E5A313F-881C-48E8-8D1C-DC7DEC36FAB2}">
      <dgm:prSet phldrT="[Text]" custT="1"/>
      <dgm:spPr/>
      <dgm:t>
        <a:bodyPr/>
        <a:lstStyle/>
        <a:p>
          <a:r>
            <a:rPr lang="sv-SE" sz="900" b="1" dirty="0" smtClean="0">
              <a:solidFill>
                <a:srgbClr val="0F5494"/>
              </a:solidFill>
            </a:rPr>
            <a:t>R4R</a:t>
          </a:r>
          <a:endParaRPr lang="sv-SE" sz="900" dirty="0"/>
        </a:p>
      </dgm:t>
    </dgm:pt>
    <dgm:pt modelId="{C1FF6D7B-B65B-42C3-93DF-6F9074E9C1F4}" type="parTrans" cxnId="{8C8963F9-FB3A-40C1-BC94-85853E923A66}">
      <dgm:prSet/>
      <dgm:spPr/>
      <dgm:t>
        <a:bodyPr/>
        <a:lstStyle/>
        <a:p>
          <a:endParaRPr lang="sv-SE"/>
        </a:p>
      </dgm:t>
    </dgm:pt>
    <dgm:pt modelId="{4DB83A71-091F-4FA2-AA4C-48681B70592E}" type="sibTrans" cxnId="{8C8963F9-FB3A-40C1-BC94-85853E923A66}">
      <dgm:prSet/>
      <dgm:spPr/>
      <dgm:t>
        <a:bodyPr/>
        <a:lstStyle/>
        <a:p>
          <a:endParaRPr lang="sv-SE"/>
        </a:p>
      </dgm:t>
    </dgm:pt>
    <dgm:pt modelId="{299E7E1C-0129-4926-A02D-6DD9A3929A8B}">
      <dgm:prSet phldrT="[Text]" custT="1"/>
      <dgm:spPr/>
      <dgm:t>
        <a:bodyPr/>
        <a:lstStyle/>
        <a:p>
          <a:r>
            <a:rPr lang="sv-SE" sz="900" b="1" dirty="0" smtClean="0">
              <a:solidFill>
                <a:srgbClr val="0F5494"/>
              </a:solidFill>
            </a:rPr>
            <a:t>TASIO</a:t>
          </a:r>
          <a:endParaRPr lang="sv-SE" sz="900" dirty="0"/>
        </a:p>
      </dgm:t>
    </dgm:pt>
    <dgm:pt modelId="{25FBC210-F7E3-4CA2-B733-341F611CEDAE}" type="parTrans" cxnId="{42AC4592-EC2A-4D54-A6E6-BFC1DC8F0F63}">
      <dgm:prSet/>
      <dgm:spPr/>
      <dgm:t>
        <a:bodyPr/>
        <a:lstStyle/>
        <a:p>
          <a:endParaRPr lang="sv-SE"/>
        </a:p>
      </dgm:t>
    </dgm:pt>
    <dgm:pt modelId="{F0DF169A-BC7D-4771-AAF1-4C1041837DDA}" type="sibTrans" cxnId="{42AC4592-EC2A-4D54-A6E6-BFC1DC8F0F63}">
      <dgm:prSet/>
      <dgm:spPr/>
      <dgm:t>
        <a:bodyPr/>
        <a:lstStyle/>
        <a:p>
          <a:endParaRPr lang="sv-SE"/>
        </a:p>
      </dgm:t>
    </dgm:pt>
    <dgm:pt modelId="{BA1F238C-31F8-4C38-8A43-DA368E88D7CF}">
      <dgm:prSet phldrT="[Text]" custT="1"/>
      <dgm:spPr/>
      <dgm:t>
        <a:bodyPr/>
        <a:lstStyle/>
        <a:p>
          <a:r>
            <a:rPr lang="en-US" altLang="en-US" sz="900" dirty="0" smtClean="0"/>
            <a:t>Reduction of electric energy consumption</a:t>
          </a:r>
          <a:endParaRPr lang="sv-SE" sz="900" dirty="0"/>
        </a:p>
      </dgm:t>
    </dgm:pt>
    <dgm:pt modelId="{7F56384A-7D38-49BA-828A-1F25BF3DEE04}" type="parTrans" cxnId="{6EFF40A6-E096-4345-B1A0-7EA65873F543}">
      <dgm:prSet/>
      <dgm:spPr/>
      <dgm:t>
        <a:bodyPr/>
        <a:lstStyle/>
        <a:p>
          <a:endParaRPr lang="sv-SE"/>
        </a:p>
      </dgm:t>
    </dgm:pt>
    <dgm:pt modelId="{7FACD812-682B-411D-9F82-CE31AC824185}" type="sibTrans" cxnId="{6EFF40A6-E096-4345-B1A0-7EA65873F543}">
      <dgm:prSet/>
      <dgm:spPr/>
      <dgm:t>
        <a:bodyPr/>
        <a:lstStyle/>
        <a:p>
          <a:endParaRPr lang="sv-SE"/>
        </a:p>
      </dgm:t>
    </dgm:pt>
    <dgm:pt modelId="{82436376-290F-482E-B121-F3C47E757BBC}">
      <dgm:prSet phldrT="[Text]" custT="1"/>
      <dgm:spPr/>
      <dgm:t>
        <a:bodyPr/>
        <a:lstStyle/>
        <a:p>
          <a:r>
            <a:rPr lang="en-US" altLang="en-US" sz="900" dirty="0" smtClean="0"/>
            <a:t>Reduction of primary energy consumption: every kWh of electricity generated by an ORC unit in a WHRS avoids 460 kg of CO2</a:t>
          </a:r>
          <a:endParaRPr lang="sv-SE" sz="900" dirty="0"/>
        </a:p>
      </dgm:t>
    </dgm:pt>
    <dgm:pt modelId="{0A363405-0AFE-4CDA-99D2-7C3975966F02}" type="parTrans" cxnId="{6224607C-C8A9-4CF4-B3CD-CB45ABF358A6}">
      <dgm:prSet/>
      <dgm:spPr/>
      <dgm:t>
        <a:bodyPr/>
        <a:lstStyle/>
        <a:p>
          <a:endParaRPr lang="sv-SE"/>
        </a:p>
      </dgm:t>
    </dgm:pt>
    <dgm:pt modelId="{ECD9A6F8-B4CD-4394-86E8-5FD9C6F20B71}" type="sibTrans" cxnId="{6224607C-C8A9-4CF4-B3CD-CB45ABF358A6}">
      <dgm:prSet/>
      <dgm:spPr/>
      <dgm:t>
        <a:bodyPr/>
        <a:lstStyle/>
        <a:p>
          <a:endParaRPr lang="sv-SE"/>
        </a:p>
      </dgm:t>
    </dgm:pt>
    <dgm:pt modelId="{036F3ECF-1961-4CFB-B042-A511520BB6BF}">
      <dgm:prSet phldrT="[Text]" custT="1"/>
      <dgm:spPr/>
      <dgm:t>
        <a:bodyPr/>
        <a:lstStyle/>
        <a:p>
          <a:r>
            <a:rPr lang="en-US" altLang="en-US" sz="900" dirty="0" smtClean="0"/>
            <a:t>Total CO2 savings across the sectors investigated: 1300 </a:t>
          </a:r>
          <a:r>
            <a:rPr lang="en-US" altLang="en-US" sz="900" dirty="0" err="1" smtClean="0"/>
            <a:t>kton</a:t>
          </a:r>
          <a:r>
            <a:rPr lang="en-US" altLang="en-US" sz="900" dirty="0" smtClean="0"/>
            <a:t> CO2/year corresponding to 0,27% of the EU27 overall CO2 industrial emissions</a:t>
          </a:r>
          <a:endParaRPr lang="sv-SE" sz="900" dirty="0"/>
        </a:p>
      </dgm:t>
    </dgm:pt>
    <dgm:pt modelId="{74836BB1-0242-4E31-B8FE-01D221451548}" type="parTrans" cxnId="{60D9267C-C739-433A-89AA-747114561067}">
      <dgm:prSet/>
      <dgm:spPr/>
      <dgm:t>
        <a:bodyPr/>
        <a:lstStyle/>
        <a:p>
          <a:endParaRPr lang="sv-SE"/>
        </a:p>
      </dgm:t>
    </dgm:pt>
    <dgm:pt modelId="{60C746A7-288B-49A3-B1A1-9AC724D6FEEA}" type="sibTrans" cxnId="{60D9267C-C739-433A-89AA-747114561067}">
      <dgm:prSet/>
      <dgm:spPr/>
      <dgm:t>
        <a:bodyPr/>
        <a:lstStyle/>
        <a:p>
          <a:endParaRPr lang="sv-SE"/>
        </a:p>
      </dgm:t>
    </dgm:pt>
    <dgm:pt modelId="{9A395063-DEE4-4B3C-BE5E-B1AB4170C307}">
      <dgm:prSet phldrT="[Text]" custT="1"/>
      <dgm:spPr/>
      <dgm:t>
        <a:bodyPr/>
        <a:lstStyle/>
        <a:p>
          <a:r>
            <a:rPr lang="en-US" altLang="en-US" sz="900" dirty="0" smtClean="0"/>
            <a:t>Cleaner and healthier environment</a:t>
          </a:r>
          <a:endParaRPr lang="sv-SE" sz="900" dirty="0"/>
        </a:p>
      </dgm:t>
    </dgm:pt>
    <dgm:pt modelId="{B537D19C-5550-4020-BCB2-08DBCF8D1E5D}" type="parTrans" cxnId="{6012B8CA-AC5D-4839-854C-3B38274D9DF4}">
      <dgm:prSet/>
      <dgm:spPr/>
      <dgm:t>
        <a:bodyPr/>
        <a:lstStyle/>
        <a:p>
          <a:endParaRPr lang="sv-SE"/>
        </a:p>
      </dgm:t>
    </dgm:pt>
    <dgm:pt modelId="{020A9569-F39C-49AD-8557-C9A20455C840}" type="sibTrans" cxnId="{6012B8CA-AC5D-4839-854C-3B38274D9DF4}">
      <dgm:prSet/>
      <dgm:spPr/>
      <dgm:t>
        <a:bodyPr/>
        <a:lstStyle/>
        <a:p>
          <a:endParaRPr lang="sv-SE"/>
        </a:p>
      </dgm:t>
    </dgm:pt>
    <dgm:pt modelId="{E37A162F-E600-4188-B374-776906F75DB9}" type="pres">
      <dgm:prSet presAssocID="{7DFA1EC1-A703-4B98-B6B6-AA7D5FD8B07E}" presName="diagram" presStyleCnt="0">
        <dgm:presLayoutVars>
          <dgm:chMax val="1"/>
          <dgm:dir/>
          <dgm:animLvl val="ctr"/>
          <dgm:resizeHandles val="exact"/>
        </dgm:presLayoutVars>
      </dgm:prSet>
      <dgm:spPr/>
      <dgm:t>
        <a:bodyPr/>
        <a:lstStyle/>
        <a:p>
          <a:endParaRPr lang="sv-SE"/>
        </a:p>
      </dgm:t>
    </dgm:pt>
    <dgm:pt modelId="{051642EC-8FC9-4326-9BA7-953528669DA4}" type="pres">
      <dgm:prSet presAssocID="{7DFA1EC1-A703-4B98-B6B6-AA7D5FD8B07E}" presName="matrix" presStyleCnt="0"/>
      <dgm:spPr/>
      <dgm:t>
        <a:bodyPr/>
        <a:lstStyle/>
        <a:p>
          <a:endParaRPr lang="sv-SE"/>
        </a:p>
      </dgm:t>
    </dgm:pt>
    <dgm:pt modelId="{A5DEC4E2-3851-49F3-8C75-35565D87EE1F}" type="pres">
      <dgm:prSet presAssocID="{7DFA1EC1-A703-4B98-B6B6-AA7D5FD8B07E}" presName="tile1" presStyleLbl="node1" presStyleIdx="0" presStyleCnt="4"/>
      <dgm:spPr/>
      <dgm:t>
        <a:bodyPr/>
        <a:lstStyle/>
        <a:p>
          <a:endParaRPr lang="sv-SE"/>
        </a:p>
      </dgm:t>
    </dgm:pt>
    <dgm:pt modelId="{7F0B9568-24E6-4F98-8412-058301368A43}" type="pres">
      <dgm:prSet presAssocID="{7DFA1EC1-A703-4B98-B6B6-AA7D5FD8B07E}" presName="tile1text" presStyleLbl="node1" presStyleIdx="0" presStyleCnt="4">
        <dgm:presLayoutVars>
          <dgm:chMax val="0"/>
          <dgm:chPref val="0"/>
          <dgm:bulletEnabled val="1"/>
        </dgm:presLayoutVars>
      </dgm:prSet>
      <dgm:spPr/>
      <dgm:t>
        <a:bodyPr/>
        <a:lstStyle/>
        <a:p>
          <a:endParaRPr lang="sv-SE"/>
        </a:p>
      </dgm:t>
    </dgm:pt>
    <dgm:pt modelId="{F31AF2A6-0032-4FA7-979D-51A9F35FBA4A}" type="pres">
      <dgm:prSet presAssocID="{7DFA1EC1-A703-4B98-B6B6-AA7D5FD8B07E}" presName="tile2" presStyleLbl="node1" presStyleIdx="1" presStyleCnt="4"/>
      <dgm:spPr/>
      <dgm:t>
        <a:bodyPr/>
        <a:lstStyle/>
        <a:p>
          <a:endParaRPr lang="sv-SE"/>
        </a:p>
      </dgm:t>
    </dgm:pt>
    <dgm:pt modelId="{B9220301-9B65-4E2F-9024-561C457FE943}" type="pres">
      <dgm:prSet presAssocID="{7DFA1EC1-A703-4B98-B6B6-AA7D5FD8B07E}" presName="tile2text" presStyleLbl="node1" presStyleIdx="1" presStyleCnt="4">
        <dgm:presLayoutVars>
          <dgm:chMax val="0"/>
          <dgm:chPref val="0"/>
          <dgm:bulletEnabled val="1"/>
        </dgm:presLayoutVars>
      </dgm:prSet>
      <dgm:spPr/>
      <dgm:t>
        <a:bodyPr/>
        <a:lstStyle/>
        <a:p>
          <a:endParaRPr lang="sv-SE"/>
        </a:p>
      </dgm:t>
    </dgm:pt>
    <dgm:pt modelId="{C4CBDD5E-AFB1-4588-BFB2-E86D316D06E3}" type="pres">
      <dgm:prSet presAssocID="{7DFA1EC1-A703-4B98-B6B6-AA7D5FD8B07E}" presName="tile3" presStyleLbl="node1" presStyleIdx="2" presStyleCnt="4"/>
      <dgm:spPr/>
      <dgm:t>
        <a:bodyPr/>
        <a:lstStyle/>
        <a:p>
          <a:endParaRPr lang="sv-SE"/>
        </a:p>
      </dgm:t>
    </dgm:pt>
    <dgm:pt modelId="{255C5CE4-A9D9-467E-9EF6-699423395DE9}" type="pres">
      <dgm:prSet presAssocID="{7DFA1EC1-A703-4B98-B6B6-AA7D5FD8B07E}" presName="tile3text" presStyleLbl="node1" presStyleIdx="2" presStyleCnt="4">
        <dgm:presLayoutVars>
          <dgm:chMax val="0"/>
          <dgm:chPref val="0"/>
          <dgm:bulletEnabled val="1"/>
        </dgm:presLayoutVars>
      </dgm:prSet>
      <dgm:spPr/>
      <dgm:t>
        <a:bodyPr/>
        <a:lstStyle/>
        <a:p>
          <a:endParaRPr lang="sv-SE"/>
        </a:p>
      </dgm:t>
    </dgm:pt>
    <dgm:pt modelId="{6DC92BD1-B648-4592-960B-F796B8D1146F}" type="pres">
      <dgm:prSet presAssocID="{7DFA1EC1-A703-4B98-B6B6-AA7D5FD8B07E}" presName="tile4" presStyleLbl="node1" presStyleIdx="3" presStyleCnt="4"/>
      <dgm:spPr/>
      <dgm:t>
        <a:bodyPr/>
        <a:lstStyle/>
        <a:p>
          <a:endParaRPr lang="sv-SE"/>
        </a:p>
      </dgm:t>
    </dgm:pt>
    <dgm:pt modelId="{D8456156-B847-41BB-BF42-7F87BA409BEE}" type="pres">
      <dgm:prSet presAssocID="{7DFA1EC1-A703-4B98-B6B6-AA7D5FD8B07E}" presName="tile4text" presStyleLbl="node1" presStyleIdx="3" presStyleCnt="4">
        <dgm:presLayoutVars>
          <dgm:chMax val="0"/>
          <dgm:chPref val="0"/>
          <dgm:bulletEnabled val="1"/>
        </dgm:presLayoutVars>
      </dgm:prSet>
      <dgm:spPr/>
      <dgm:t>
        <a:bodyPr/>
        <a:lstStyle/>
        <a:p>
          <a:endParaRPr lang="sv-SE"/>
        </a:p>
      </dgm:t>
    </dgm:pt>
    <dgm:pt modelId="{61885475-7170-4A9E-B225-426219C5D60A}" type="pres">
      <dgm:prSet presAssocID="{7DFA1EC1-A703-4B98-B6B6-AA7D5FD8B07E}" presName="centerTile" presStyleLbl="fgShp" presStyleIdx="0" presStyleCnt="1">
        <dgm:presLayoutVars>
          <dgm:chMax val="0"/>
          <dgm:chPref val="0"/>
        </dgm:presLayoutVars>
      </dgm:prSet>
      <dgm:spPr/>
      <dgm:t>
        <a:bodyPr/>
        <a:lstStyle/>
        <a:p>
          <a:endParaRPr lang="sv-SE"/>
        </a:p>
      </dgm:t>
    </dgm:pt>
  </dgm:ptLst>
  <dgm:cxnLst>
    <dgm:cxn modelId="{42AC4592-EC2A-4D54-A6E6-BFC1DC8F0F63}" srcId="{DE94A7A1-E2A5-4690-A8C4-2EC1F8BD4CC8}" destId="{299E7E1C-0129-4926-A02D-6DD9A3929A8B}" srcOrd="3" destOrd="0" parTransId="{25FBC210-F7E3-4CA2-B733-341F611CEDAE}" sibTransId="{F0DF169A-BC7D-4771-AAF1-4C1041837DDA}"/>
    <dgm:cxn modelId="{1A265653-C9BD-48E5-A31C-AEA9CD18639B}" type="presOf" srcId="{7867E292-842B-4A87-89CD-D99C20D1AFF7}" destId="{A5DEC4E2-3851-49F3-8C75-35565D87EE1F}" srcOrd="0" destOrd="1" presId="urn:microsoft.com/office/officeart/2005/8/layout/matrix1"/>
    <dgm:cxn modelId="{5B0C1338-F5F5-40DE-B1E6-A7179E084BB0}" srcId="{DE94A7A1-E2A5-4690-A8C4-2EC1F8BD4CC8}" destId="{B5ABDEBB-805F-4878-B5DE-E902FA5A07F0}" srcOrd="1" destOrd="0" parTransId="{720F7779-567E-4663-B3FB-30CF83D987B6}" sibTransId="{7287F71C-8772-40AC-8830-8978A2F1FE1A}"/>
    <dgm:cxn modelId="{BB7C0127-CD29-4541-BF2F-7FF6AE8D8EED}" type="presOf" srcId="{9A395063-DEE4-4B3C-BE5E-B1AB4170C307}" destId="{6DC92BD1-B648-4592-960B-F796B8D1146F}" srcOrd="0" destOrd="4" presId="urn:microsoft.com/office/officeart/2005/8/layout/matrix1"/>
    <dgm:cxn modelId="{64CB1F97-B737-44B4-987B-225FCB6B6515}" type="presOf" srcId="{B5ABDEBB-805F-4878-B5DE-E902FA5A07F0}" destId="{F31AF2A6-0032-4FA7-979D-51A9F35FBA4A}" srcOrd="0" destOrd="0" presId="urn:microsoft.com/office/officeart/2005/8/layout/matrix1"/>
    <dgm:cxn modelId="{F422C432-8CC5-4C6B-8A24-5EDF307ACEE0}" type="presOf" srcId="{9AE42B2D-0545-4A17-868E-742B3098B995}" destId="{B9220301-9B65-4E2F-9024-561C457FE943}" srcOrd="1" destOrd="1" presId="urn:microsoft.com/office/officeart/2005/8/layout/matrix1"/>
    <dgm:cxn modelId="{603A9D9E-369C-4F50-9B32-6DABF3175478}" srcId="{B5ABDEBB-805F-4878-B5DE-E902FA5A07F0}" destId="{BEC9031A-A59B-4A1F-8E51-6C2AB3B3D949}" srcOrd="2" destOrd="0" parTransId="{3C9EC2DE-9F92-439A-9A62-04939423B1A1}" sibTransId="{F690C1AA-D78B-4AE9-8C2F-F5860F182AC0}"/>
    <dgm:cxn modelId="{B419DE30-E9B1-477D-8E38-50FE33F7D548}" type="presOf" srcId="{9AE42B2D-0545-4A17-868E-742B3098B995}" destId="{F31AF2A6-0032-4FA7-979D-51A9F35FBA4A}" srcOrd="0" destOrd="1" presId="urn:microsoft.com/office/officeart/2005/8/layout/matrix1"/>
    <dgm:cxn modelId="{26438A7E-956B-47DA-93A1-2B9C265D9849}" type="presOf" srcId="{DE94A7A1-E2A5-4690-A8C4-2EC1F8BD4CC8}" destId="{61885475-7170-4A9E-B225-426219C5D60A}" srcOrd="0" destOrd="0" presId="urn:microsoft.com/office/officeart/2005/8/layout/matrix1"/>
    <dgm:cxn modelId="{1662179C-0DCE-4EB4-A12C-9E4261B0A52C}" type="presOf" srcId="{82436376-290F-482E-B121-F3C47E757BBC}" destId="{D8456156-B847-41BB-BF42-7F87BA409BEE}" srcOrd="1" destOrd="2" presId="urn:microsoft.com/office/officeart/2005/8/layout/matrix1"/>
    <dgm:cxn modelId="{2EEA76A5-22C3-432E-B4A4-0EBBC3746EFB}" type="presOf" srcId="{036F3ECF-1961-4CFB-B042-A511520BB6BF}" destId="{6DC92BD1-B648-4592-960B-F796B8D1146F}" srcOrd="0" destOrd="3" presId="urn:microsoft.com/office/officeart/2005/8/layout/matrix1"/>
    <dgm:cxn modelId="{64989118-1F47-4909-ADF4-9ADEE7544D89}" type="presOf" srcId="{BEC9031A-A59B-4A1F-8E51-6C2AB3B3D949}" destId="{B9220301-9B65-4E2F-9024-561C457FE943}" srcOrd="1" destOrd="3" presId="urn:microsoft.com/office/officeart/2005/8/layout/matrix1"/>
    <dgm:cxn modelId="{D1B10D59-69A5-4374-B2BD-6E2C09CCC659}" type="presOf" srcId="{7DFA1EC1-A703-4B98-B6B6-AA7D5FD8B07E}" destId="{E37A162F-E600-4188-B374-776906F75DB9}" srcOrd="0" destOrd="0" presId="urn:microsoft.com/office/officeart/2005/8/layout/matrix1"/>
    <dgm:cxn modelId="{60D9267C-C739-433A-89AA-747114561067}" srcId="{299E7E1C-0129-4926-A02D-6DD9A3929A8B}" destId="{036F3ECF-1961-4CFB-B042-A511520BB6BF}" srcOrd="2" destOrd="0" parTransId="{74836BB1-0242-4E31-B8FE-01D221451548}" sibTransId="{60C746A7-288B-49A3-B1A1-9AC724D6FEEA}"/>
    <dgm:cxn modelId="{008A7223-C82D-44B9-A437-623F8D1F7C5B}" type="presOf" srcId="{B3DCD585-066A-4118-B580-5A08C6D479C5}" destId="{F31AF2A6-0032-4FA7-979D-51A9F35FBA4A}" srcOrd="0" destOrd="2" presId="urn:microsoft.com/office/officeart/2005/8/layout/matrix1"/>
    <dgm:cxn modelId="{4658FA04-5E89-414D-AE74-CA77052F0CEB}" type="presOf" srcId="{036F3ECF-1961-4CFB-B042-A511520BB6BF}" destId="{D8456156-B847-41BB-BF42-7F87BA409BEE}" srcOrd="1" destOrd="3" presId="urn:microsoft.com/office/officeart/2005/8/layout/matrix1"/>
    <dgm:cxn modelId="{E532AD68-F8E2-4143-B3EF-88CAB5792D51}" type="presOf" srcId="{BA1F238C-31F8-4C38-8A43-DA368E88D7CF}" destId="{D8456156-B847-41BB-BF42-7F87BA409BEE}" srcOrd="1" destOrd="1" presId="urn:microsoft.com/office/officeart/2005/8/layout/matrix1"/>
    <dgm:cxn modelId="{231F7196-7E07-46F7-86BB-55FC769DA53C}" srcId="{7DFA1EC1-A703-4B98-B6B6-AA7D5FD8B07E}" destId="{DE94A7A1-E2A5-4690-A8C4-2EC1F8BD4CC8}" srcOrd="0" destOrd="0" parTransId="{40FC1D6F-10B7-452D-AD8D-EEE780486C87}" sibTransId="{AF16B440-F6E5-46E6-A914-9ED7AEB3D61D}"/>
    <dgm:cxn modelId="{6224607C-C8A9-4CF4-B3CD-CB45ABF358A6}" srcId="{299E7E1C-0129-4926-A02D-6DD9A3929A8B}" destId="{82436376-290F-482E-B121-F3C47E757BBC}" srcOrd="1" destOrd="0" parTransId="{0A363405-0AFE-4CDA-99D2-7C3975966F02}" sibTransId="{ECD9A6F8-B4CD-4394-86E8-5FD9C6F20B71}"/>
    <dgm:cxn modelId="{6012B8CA-AC5D-4839-854C-3B38274D9DF4}" srcId="{299E7E1C-0129-4926-A02D-6DD9A3929A8B}" destId="{9A395063-DEE4-4B3C-BE5E-B1AB4170C307}" srcOrd="3" destOrd="0" parTransId="{B537D19C-5550-4020-BCB2-08DBCF8D1E5D}" sibTransId="{020A9569-F39C-49AD-8557-C9A20455C840}"/>
    <dgm:cxn modelId="{0DB52D8C-FE0E-451E-8251-A2550C9E2B33}" type="presOf" srcId="{BEC9031A-A59B-4A1F-8E51-6C2AB3B3D949}" destId="{F31AF2A6-0032-4FA7-979D-51A9F35FBA4A}" srcOrd="0" destOrd="3" presId="urn:microsoft.com/office/officeart/2005/8/layout/matrix1"/>
    <dgm:cxn modelId="{4C41E2C8-6CF8-43FE-9614-52ABE027B5DB}" type="presOf" srcId="{93685DAC-2223-40DC-A1F3-06DE5F710D1A}" destId="{7F0B9568-24E6-4F98-8412-058301368A43}" srcOrd="1" destOrd="0" presId="urn:microsoft.com/office/officeart/2005/8/layout/matrix1"/>
    <dgm:cxn modelId="{2E39B9FA-4B4D-457F-9694-CDB660B268EF}" type="presOf" srcId="{B3DCD585-066A-4118-B580-5A08C6D479C5}" destId="{B9220301-9B65-4E2F-9024-561C457FE943}" srcOrd="1" destOrd="2" presId="urn:microsoft.com/office/officeart/2005/8/layout/matrix1"/>
    <dgm:cxn modelId="{60E611E2-9C8E-4989-8FE4-DD6D3E253801}" type="presOf" srcId="{BA1F238C-31F8-4C38-8A43-DA368E88D7CF}" destId="{6DC92BD1-B648-4592-960B-F796B8D1146F}" srcOrd="0" destOrd="1" presId="urn:microsoft.com/office/officeart/2005/8/layout/matrix1"/>
    <dgm:cxn modelId="{8C8963F9-FB3A-40C1-BC94-85853E923A66}" srcId="{DE94A7A1-E2A5-4690-A8C4-2EC1F8BD4CC8}" destId="{5E5A313F-881C-48E8-8D1C-DC7DEC36FAB2}" srcOrd="2" destOrd="0" parTransId="{C1FF6D7B-B65B-42C3-93DF-6F9074E9C1F4}" sibTransId="{4DB83A71-091F-4FA2-AA4C-48681B70592E}"/>
    <dgm:cxn modelId="{8F007927-0A51-485D-80BF-6E4004705629}" type="presOf" srcId="{B5ABDEBB-805F-4878-B5DE-E902FA5A07F0}" destId="{B9220301-9B65-4E2F-9024-561C457FE943}" srcOrd="1" destOrd="0" presId="urn:microsoft.com/office/officeart/2005/8/layout/matrix1"/>
    <dgm:cxn modelId="{ACC02F2D-A230-483A-8CD4-78B6DF4C8265}" type="presOf" srcId="{299E7E1C-0129-4926-A02D-6DD9A3929A8B}" destId="{6DC92BD1-B648-4592-960B-F796B8D1146F}" srcOrd="0" destOrd="0" presId="urn:microsoft.com/office/officeart/2005/8/layout/matrix1"/>
    <dgm:cxn modelId="{6EFF40A6-E096-4345-B1A0-7EA65873F543}" srcId="{299E7E1C-0129-4926-A02D-6DD9A3929A8B}" destId="{BA1F238C-31F8-4C38-8A43-DA368E88D7CF}" srcOrd="0" destOrd="0" parTransId="{7F56384A-7D38-49BA-828A-1F25BF3DEE04}" sibTransId="{7FACD812-682B-411D-9F82-CE31AC824185}"/>
    <dgm:cxn modelId="{4E84F04E-B8C3-4190-ABC1-08284ABA68D2}" type="presOf" srcId="{9A395063-DEE4-4B3C-BE5E-B1AB4170C307}" destId="{D8456156-B847-41BB-BF42-7F87BA409BEE}" srcOrd="1" destOrd="4" presId="urn:microsoft.com/office/officeart/2005/8/layout/matrix1"/>
    <dgm:cxn modelId="{EB8428D4-49AC-49A6-8680-C1F795724F35}" srcId="{93685DAC-2223-40DC-A1F3-06DE5F710D1A}" destId="{7867E292-842B-4A87-89CD-D99C20D1AFF7}" srcOrd="0" destOrd="0" parTransId="{65392A71-B1BB-4E3F-AEB5-19715336E9D4}" sibTransId="{2803C210-D696-496C-BCAB-D5543BCFD56F}"/>
    <dgm:cxn modelId="{DAF16E86-EF3E-4999-85D9-F0755ABA6464}" srcId="{B5ABDEBB-805F-4878-B5DE-E902FA5A07F0}" destId="{9AE42B2D-0545-4A17-868E-742B3098B995}" srcOrd="0" destOrd="0" parTransId="{E3DA2C5B-122F-4778-B33C-0179965B2AA1}" sibTransId="{03EEBFF3-2C58-4D52-8625-DB8BC2645DC5}"/>
    <dgm:cxn modelId="{13E83B7B-AC71-47CB-AFFA-59F8AC219C68}" srcId="{B5ABDEBB-805F-4878-B5DE-E902FA5A07F0}" destId="{B3DCD585-066A-4118-B580-5A08C6D479C5}" srcOrd="1" destOrd="0" parTransId="{3BEDB5E9-2503-44FC-A8A4-37AFE5BECA29}" sibTransId="{A1D5C6C8-F889-45B6-BA8B-216C5027B7AC}"/>
    <dgm:cxn modelId="{4FD31575-A110-4A22-BCB6-B04B252DEB65}" type="presOf" srcId="{82436376-290F-482E-B121-F3C47E757BBC}" destId="{6DC92BD1-B648-4592-960B-F796B8D1146F}" srcOrd="0" destOrd="2" presId="urn:microsoft.com/office/officeart/2005/8/layout/matrix1"/>
    <dgm:cxn modelId="{602D6D23-8A46-4539-AFA8-F1B41B43FA5F}" type="presOf" srcId="{299E7E1C-0129-4926-A02D-6DD9A3929A8B}" destId="{D8456156-B847-41BB-BF42-7F87BA409BEE}" srcOrd="1" destOrd="0" presId="urn:microsoft.com/office/officeart/2005/8/layout/matrix1"/>
    <dgm:cxn modelId="{7B83FB83-0089-4B97-BFF7-7EDF54819D4B}" type="presOf" srcId="{5E5A313F-881C-48E8-8D1C-DC7DEC36FAB2}" destId="{C4CBDD5E-AFB1-4588-BFB2-E86D316D06E3}" srcOrd="0" destOrd="0" presId="urn:microsoft.com/office/officeart/2005/8/layout/matrix1"/>
    <dgm:cxn modelId="{DDE53F25-39C1-4FCA-9992-0351FE2888FA}" srcId="{DE94A7A1-E2A5-4690-A8C4-2EC1F8BD4CC8}" destId="{93685DAC-2223-40DC-A1F3-06DE5F710D1A}" srcOrd="0" destOrd="0" parTransId="{73B80373-3DFD-41E7-94A1-BB7F7448CCF7}" sibTransId="{4435096F-1034-4AF9-97AA-A8A233A66A56}"/>
    <dgm:cxn modelId="{BE2D95B5-8208-4992-BF41-C78260EB52FD}" type="presOf" srcId="{5E5A313F-881C-48E8-8D1C-DC7DEC36FAB2}" destId="{255C5CE4-A9D9-467E-9EF6-699423395DE9}" srcOrd="1" destOrd="0" presId="urn:microsoft.com/office/officeart/2005/8/layout/matrix1"/>
    <dgm:cxn modelId="{92076CD0-9C7F-4400-A6A5-E692A6F50472}" type="presOf" srcId="{93685DAC-2223-40DC-A1F3-06DE5F710D1A}" destId="{A5DEC4E2-3851-49F3-8C75-35565D87EE1F}" srcOrd="0" destOrd="0" presId="urn:microsoft.com/office/officeart/2005/8/layout/matrix1"/>
    <dgm:cxn modelId="{A20D27F4-DC35-436D-B3FF-C7A0631293AD}" type="presOf" srcId="{7867E292-842B-4A87-89CD-D99C20D1AFF7}" destId="{7F0B9568-24E6-4F98-8412-058301368A43}" srcOrd="1" destOrd="1" presId="urn:microsoft.com/office/officeart/2005/8/layout/matrix1"/>
    <dgm:cxn modelId="{A0DB19D0-F335-4146-98D5-64D712D3DE6C}" type="presParOf" srcId="{E37A162F-E600-4188-B374-776906F75DB9}" destId="{051642EC-8FC9-4326-9BA7-953528669DA4}" srcOrd="0" destOrd="0" presId="urn:microsoft.com/office/officeart/2005/8/layout/matrix1"/>
    <dgm:cxn modelId="{F4C2912B-CC88-481B-815B-12F2335B8EEF}" type="presParOf" srcId="{051642EC-8FC9-4326-9BA7-953528669DA4}" destId="{A5DEC4E2-3851-49F3-8C75-35565D87EE1F}" srcOrd="0" destOrd="0" presId="urn:microsoft.com/office/officeart/2005/8/layout/matrix1"/>
    <dgm:cxn modelId="{E36A099D-CBB1-4DBB-A2AD-B6A85E56C631}" type="presParOf" srcId="{051642EC-8FC9-4326-9BA7-953528669DA4}" destId="{7F0B9568-24E6-4F98-8412-058301368A43}" srcOrd="1" destOrd="0" presId="urn:microsoft.com/office/officeart/2005/8/layout/matrix1"/>
    <dgm:cxn modelId="{C85FC684-9455-408C-BAB4-3403C85A121A}" type="presParOf" srcId="{051642EC-8FC9-4326-9BA7-953528669DA4}" destId="{F31AF2A6-0032-4FA7-979D-51A9F35FBA4A}" srcOrd="2" destOrd="0" presId="urn:microsoft.com/office/officeart/2005/8/layout/matrix1"/>
    <dgm:cxn modelId="{292EA215-1D3A-474D-A451-43FC1B1DA5B2}" type="presParOf" srcId="{051642EC-8FC9-4326-9BA7-953528669DA4}" destId="{B9220301-9B65-4E2F-9024-561C457FE943}" srcOrd="3" destOrd="0" presId="urn:microsoft.com/office/officeart/2005/8/layout/matrix1"/>
    <dgm:cxn modelId="{F7E8E390-6399-4623-AA19-B39AC7B01CA7}" type="presParOf" srcId="{051642EC-8FC9-4326-9BA7-953528669DA4}" destId="{C4CBDD5E-AFB1-4588-BFB2-E86D316D06E3}" srcOrd="4" destOrd="0" presId="urn:microsoft.com/office/officeart/2005/8/layout/matrix1"/>
    <dgm:cxn modelId="{E781167A-5FFF-4FA1-9B6E-CCE86D6AC0B3}" type="presParOf" srcId="{051642EC-8FC9-4326-9BA7-953528669DA4}" destId="{255C5CE4-A9D9-467E-9EF6-699423395DE9}" srcOrd="5" destOrd="0" presId="urn:microsoft.com/office/officeart/2005/8/layout/matrix1"/>
    <dgm:cxn modelId="{4F52BC4E-37CD-416D-9400-0E7FC7E9EA67}" type="presParOf" srcId="{051642EC-8FC9-4326-9BA7-953528669DA4}" destId="{6DC92BD1-B648-4592-960B-F796B8D1146F}" srcOrd="6" destOrd="0" presId="urn:microsoft.com/office/officeart/2005/8/layout/matrix1"/>
    <dgm:cxn modelId="{FAA6A475-6173-4591-A159-F11E1FECF2BC}" type="presParOf" srcId="{051642EC-8FC9-4326-9BA7-953528669DA4}" destId="{D8456156-B847-41BB-BF42-7F87BA409BEE}" srcOrd="7" destOrd="0" presId="urn:microsoft.com/office/officeart/2005/8/layout/matrix1"/>
    <dgm:cxn modelId="{DADB6A2D-EB00-4942-A324-DEA37EE07B85}" type="presParOf" srcId="{E37A162F-E600-4188-B374-776906F75DB9}" destId="{61885475-7170-4A9E-B225-426219C5D60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EC4E2-3851-49F3-8C75-35565D87EE1F}">
      <dsp:nvSpPr>
        <dsp:cNvPr id="0" name=""/>
        <dsp:cNvSpPr/>
      </dsp:nvSpPr>
      <dsp:spPr>
        <a:xfrm rot="16200000">
          <a:off x="508000" y="-508000"/>
          <a:ext cx="2032000" cy="3048000"/>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t" anchorCtr="0">
          <a:noAutofit/>
        </a:bodyPr>
        <a:lstStyle/>
        <a:p>
          <a:pPr lvl="0" algn="l" defTabSz="400050">
            <a:lnSpc>
              <a:spcPct val="90000"/>
            </a:lnSpc>
            <a:spcBef>
              <a:spcPct val="0"/>
            </a:spcBef>
            <a:spcAft>
              <a:spcPct val="35000"/>
            </a:spcAft>
          </a:pPr>
          <a:r>
            <a:rPr lang="sv-SE" sz="900" kern="1200" dirty="0" smtClean="0"/>
            <a:t>    </a:t>
          </a:r>
          <a:r>
            <a:rPr lang="sv-SE" sz="900" b="1" kern="1200" dirty="0" smtClean="0">
              <a:solidFill>
                <a:srgbClr val="0F5494"/>
              </a:solidFill>
            </a:rPr>
            <a:t>E4WATER</a:t>
          </a:r>
        </a:p>
        <a:p>
          <a:pPr marL="57150" lvl="1" indent="-57150" algn="l" defTabSz="355600">
            <a:lnSpc>
              <a:spcPct val="90000"/>
            </a:lnSpc>
            <a:spcBef>
              <a:spcPct val="0"/>
            </a:spcBef>
            <a:spcAft>
              <a:spcPct val="15000"/>
            </a:spcAft>
            <a:buChar char="••"/>
          </a:pPr>
          <a:r>
            <a:rPr lang="en-US" sz="800" i="0" kern="1200" dirty="0" smtClean="0"/>
            <a:t>Develop, implement and validate new integrated approaches for a </a:t>
          </a:r>
          <a:r>
            <a:rPr lang="en-US" sz="800" b="1" i="0" kern="1200" dirty="0" smtClean="0">
              <a:solidFill>
                <a:srgbClr val="00B050"/>
              </a:solidFill>
            </a:rPr>
            <a:t>more efficient and sustainable management of water in Chemical Industry</a:t>
          </a:r>
          <a:r>
            <a:rPr lang="en-US" sz="800" i="0" kern="1200" dirty="0" smtClean="0">
              <a:solidFill>
                <a:srgbClr val="00B050"/>
              </a:solidFill>
            </a:rPr>
            <a:t> </a:t>
          </a:r>
          <a:r>
            <a:rPr lang="en-US" sz="800" i="0" kern="1200" dirty="0" smtClean="0"/>
            <a:t>achieving solutions that are: eco-efficient (-20% water use, -30% wastewater production, -15% energy consumption), cost-effective (up to &gt; 20% cost reduction) and industrially relevant</a:t>
          </a:r>
          <a:endParaRPr lang="sv-SE" sz="800" i="0" kern="1200" dirty="0" smtClean="0"/>
        </a:p>
      </dsp:txBody>
      <dsp:txXfrm rot="5400000">
        <a:off x="0" y="0"/>
        <a:ext cx="3048000" cy="1524000"/>
      </dsp:txXfrm>
    </dsp:sp>
    <dsp:sp modelId="{F31AF2A6-0032-4FA7-979D-51A9F35FBA4A}">
      <dsp:nvSpPr>
        <dsp:cNvPr id="0" name=""/>
        <dsp:cNvSpPr/>
      </dsp:nvSpPr>
      <dsp:spPr>
        <a:xfrm>
          <a:off x="3048000" y="0"/>
          <a:ext cx="3048000" cy="2032000"/>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t" anchorCtr="0">
          <a:noAutofit/>
        </a:bodyPr>
        <a:lstStyle/>
        <a:p>
          <a:pPr lvl="0" algn="l" defTabSz="400050">
            <a:lnSpc>
              <a:spcPct val="90000"/>
            </a:lnSpc>
            <a:spcBef>
              <a:spcPct val="0"/>
            </a:spcBef>
            <a:spcAft>
              <a:spcPct val="35000"/>
            </a:spcAft>
          </a:pPr>
          <a:r>
            <a:rPr lang="sv-SE" sz="900" b="1" kern="1200" dirty="0" smtClean="0">
              <a:solidFill>
                <a:srgbClr val="0F5494"/>
              </a:solidFill>
            </a:rPr>
            <a:t>MefCO</a:t>
          </a:r>
          <a:r>
            <a:rPr lang="sv-SE" sz="900" b="1" kern="1200" baseline="-25000" dirty="0" smtClean="0">
              <a:solidFill>
                <a:srgbClr val="0F5494"/>
              </a:solidFill>
            </a:rPr>
            <a:t>2</a:t>
          </a:r>
          <a:endParaRPr lang="sv-SE" sz="900" b="1" kern="1200" baseline="-25000" dirty="0">
            <a:solidFill>
              <a:srgbClr val="0F5494"/>
            </a:solidFill>
          </a:endParaRPr>
        </a:p>
        <a:p>
          <a:pPr marL="57150" lvl="1" indent="-57150" algn="l" defTabSz="355600">
            <a:lnSpc>
              <a:spcPct val="90000"/>
            </a:lnSpc>
            <a:spcBef>
              <a:spcPct val="0"/>
            </a:spcBef>
            <a:spcAft>
              <a:spcPct val="15000"/>
            </a:spcAft>
            <a:buChar char="••"/>
          </a:pPr>
          <a:r>
            <a:rPr lang="en-US" sz="800" b="1" kern="1200" dirty="0" smtClean="0">
              <a:solidFill>
                <a:srgbClr val="00B050"/>
              </a:solidFill>
            </a:rPr>
            <a:t>Mitigation of exhaust carbon dioxide and reduction of greenhouse gas emissions through the conversion of </a:t>
          </a:r>
          <a:r>
            <a:rPr lang="en-GB" sz="800" b="1" kern="1200" dirty="0" smtClean="0">
              <a:solidFill>
                <a:srgbClr val="00B050"/>
              </a:solidFill>
            </a:rPr>
            <a:t>CO₂ into methano</a:t>
          </a:r>
          <a:r>
            <a:rPr lang="en-GB" sz="800" kern="1200" dirty="0" smtClean="0">
              <a:solidFill>
                <a:srgbClr val="00B050"/>
              </a:solidFill>
            </a:rPr>
            <a:t>l </a:t>
          </a:r>
          <a:r>
            <a:rPr lang="en-GB" sz="800" kern="1200" dirty="0" smtClean="0"/>
            <a:t>(an extremely versatile chemical) through an efficient process supported by a non-noble metal catalyst</a:t>
          </a:r>
          <a:endParaRPr lang="sv-SE" sz="800" kern="1200" baseline="-25000" dirty="0"/>
        </a:p>
      </dsp:txBody>
      <dsp:txXfrm>
        <a:off x="3048000" y="0"/>
        <a:ext cx="3048000" cy="1524000"/>
      </dsp:txXfrm>
    </dsp:sp>
    <dsp:sp modelId="{C4CBDD5E-AFB1-4588-BFB2-E86D316D06E3}">
      <dsp:nvSpPr>
        <dsp:cNvPr id="0" name=""/>
        <dsp:cNvSpPr/>
      </dsp:nvSpPr>
      <dsp:spPr>
        <a:xfrm rot="10800000">
          <a:off x="0" y="2032000"/>
          <a:ext cx="3048000" cy="2032000"/>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t" anchorCtr="0">
          <a:noAutofit/>
        </a:bodyPr>
        <a:lstStyle/>
        <a:p>
          <a:pPr lvl="0" algn="l" defTabSz="400050">
            <a:lnSpc>
              <a:spcPct val="90000"/>
            </a:lnSpc>
            <a:spcBef>
              <a:spcPct val="0"/>
            </a:spcBef>
            <a:spcAft>
              <a:spcPct val="35000"/>
            </a:spcAft>
          </a:pPr>
          <a:r>
            <a:rPr lang="sv-SE" sz="900" b="1" kern="1200" dirty="0" smtClean="0">
              <a:solidFill>
                <a:srgbClr val="0F5494"/>
              </a:solidFill>
            </a:rPr>
            <a:t>R4R</a:t>
          </a:r>
          <a:endParaRPr lang="sv-SE" sz="900" b="1" kern="1200" dirty="0">
            <a:solidFill>
              <a:srgbClr val="0F5494"/>
            </a:solidFill>
          </a:endParaRPr>
        </a:p>
        <a:p>
          <a:pPr marL="57150" lvl="1" indent="-57150" algn="l" defTabSz="355600">
            <a:lnSpc>
              <a:spcPct val="90000"/>
            </a:lnSpc>
            <a:spcBef>
              <a:spcPct val="0"/>
            </a:spcBef>
            <a:spcAft>
              <a:spcPct val="15000"/>
            </a:spcAft>
            <a:buChar char="••"/>
          </a:pPr>
          <a:r>
            <a:rPr lang="en-US" sz="800" kern="1200" dirty="0" smtClean="0"/>
            <a:t>Overcoming the European fragmentation of ambitious and innovative regions,</a:t>
          </a:r>
          <a:r>
            <a:rPr lang="en-US" sz="800" b="1" kern="1200" dirty="0" smtClean="0">
              <a:solidFill>
                <a:srgbClr val="0F5494"/>
              </a:solidFill>
            </a:rPr>
            <a:t> </a:t>
          </a:r>
          <a:r>
            <a:rPr lang="sv-SE" sz="800" b="1" kern="1200" dirty="0" err="1" smtClean="0">
              <a:solidFill>
                <a:srgbClr val="00B050"/>
              </a:solidFill>
            </a:rPr>
            <a:t>improving</a:t>
          </a:r>
          <a:r>
            <a:rPr lang="sv-SE" sz="800" b="1" kern="1200" dirty="0" smtClean="0">
              <a:solidFill>
                <a:srgbClr val="00B050"/>
              </a:solidFill>
            </a:rPr>
            <a:t> research and </a:t>
          </a:r>
          <a:r>
            <a:rPr lang="sv-SE" sz="800" b="1" kern="1200" dirty="0" err="1" smtClean="0">
              <a:solidFill>
                <a:srgbClr val="00B050"/>
              </a:solidFill>
            </a:rPr>
            <a:t>cooperation</a:t>
          </a:r>
          <a:r>
            <a:rPr lang="sv-SE" sz="800" b="1" kern="1200" dirty="0" smtClean="0">
              <a:solidFill>
                <a:srgbClr val="00B050"/>
              </a:solidFill>
            </a:rPr>
            <a:t> </a:t>
          </a:r>
          <a:r>
            <a:rPr lang="en-US" sz="800" b="1" kern="1200" dirty="0" smtClean="0">
              <a:solidFill>
                <a:srgbClr val="00B050"/>
              </a:solidFill>
            </a:rPr>
            <a:t>between chemical regions </a:t>
          </a:r>
          <a:r>
            <a:rPr lang="en-US" sz="800" kern="1200" dirty="0" smtClean="0"/>
            <a:t>in the areas of resource and energy efficiency.</a:t>
          </a:r>
          <a:endParaRPr lang="sv-SE" sz="800" kern="1200" dirty="0"/>
        </a:p>
        <a:p>
          <a:pPr marL="57150" lvl="1" indent="-57150" algn="l" defTabSz="355600">
            <a:lnSpc>
              <a:spcPct val="90000"/>
            </a:lnSpc>
            <a:spcBef>
              <a:spcPct val="0"/>
            </a:spcBef>
            <a:spcAft>
              <a:spcPct val="15000"/>
            </a:spcAft>
            <a:buChar char="••"/>
          </a:pPr>
          <a:r>
            <a:rPr lang="en-US" sz="800" kern="1200" dirty="0" smtClean="0"/>
            <a:t>R4R will be the major community to share </a:t>
          </a:r>
          <a:r>
            <a:rPr lang="en-US" sz="800" b="1" kern="1200" dirty="0" smtClean="0">
              <a:solidFill>
                <a:srgbClr val="00B050"/>
              </a:solidFill>
            </a:rPr>
            <a:t>best innovation practices</a:t>
          </a:r>
          <a:r>
            <a:rPr lang="en-US" sz="800" b="1" kern="1200" dirty="0" smtClean="0">
              <a:solidFill>
                <a:srgbClr val="0F5494"/>
              </a:solidFill>
            </a:rPr>
            <a:t> </a:t>
          </a:r>
          <a:r>
            <a:rPr lang="en-US" sz="800" kern="1200" dirty="0" smtClean="0"/>
            <a:t>and address the following </a:t>
          </a:r>
          <a:r>
            <a:rPr lang="sv-SE" sz="800" kern="1200" dirty="0" err="1" smtClean="0"/>
            <a:t>needs</a:t>
          </a:r>
          <a:r>
            <a:rPr lang="sv-SE" sz="800" kern="1200" dirty="0" smtClean="0"/>
            <a:t> and </a:t>
          </a:r>
          <a:r>
            <a:rPr lang="sv-SE" sz="800" kern="1200" dirty="0" err="1" smtClean="0"/>
            <a:t>challenges</a:t>
          </a:r>
          <a:endParaRPr lang="sv-SE" sz="700" kern="1200" dirty="0"/>
        </a:p>
      </dsp:txBody>
      <dsp:txXfrm rot="10800000">
        <a:off x="0" y="2539999"/>
        <a:ext cx="3048000" cy="1524000"/>
      </dsp:txXfrm>
    </dsp:sp>
    <dsp:sp modelId="{6DC92BD1-B648-4592-960B-F796B8D1146F}">
      <dsp:nvSpPr>
        <dsp:cNvPr id="0" name=""/>
        <dsp:cNvSpPr/>
      </dsp:nvSpPr>
      <dsp:spPr>
        <a:xfrm rot="5400000">
          <a:off x="3556000" y="1523999"/>
          <a:ext cx="2032000" cy="3048000"/>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t" anchorCtr="0">
          <a:noAutofit/>
        </a:bodyPr>
        <a:lstStyle/>
        <a:p>
          <a:pPr lvl="0" algn="l" defTabSz="400050">
            <a:lnSpc>
              <a:spcPct val="90000"/>
            </a:lnSpc>
            <a:spcBef>
              <a:spcPct val="0"/>
            </a:spcBef>
            <a:spcAft>
              <a:spcPct val="35000"/>
            </a:spcAft>
          </a:pPr>
          <a:r>
            <a:rPr lang="sv-SE" sz="900" b="1" kern="1200" dirty="0" smtClean="0">
              <a:solidFill>
                <a:srgbClr val="0F5494"/>
              </a:solidFill>
            </a:rPr>
            <a:t>TASIO</a:t>
          </a:r>
          <a:endParaRPr lang="sv-SE" sz="900" b="1" kern="1200" dirty="0">
            <a:solidFill>
              <a:srgbClr val="0F5494"/>
            </a:solidFill>
          </a:endParaRPr>
        </a:p>
        <a:p>
          <a:pPr marL="57150" lvl="1" indent="-57150" algn="l" defTabSz="355600">
            <a:lnSpc>
              <a:spcPct val="90000"/>
            </a:lnSpc>
            <a:spcBef>
              <a:spcPct val="0"/>
            </a:spcBef>
            <a:spcAft>
              <a:spcPct val="15000"/>
            </a:spcAft>
            <a:buChar char="••"/>
          </a:pPr>
          <a:r>
            <a:rPr lang="en-US" altLang="en-US" sz="800" kern="1200" dirty="0" smtClean="0"/>
            <a:t>Demonstration of the potential for </a:t>
          </a:r>
          <a:r>
            <a:rPr lang="en-US" altLang="en-US" sz="800" b="1" kern="1200" dirty="0" smtClean="0">
              <a:solidFill>
                <a:srgbClr val="00B050"/>
              </a:solidFill>
            </a:rPr>
            <a:t>easy, compact and completely modular recovery</a:t>
          </a:r>
          <a:r>
            <a:rPr lang="en-US" altLang="en-US" sz="800" kern="1200" dirty="0" smtClean="0">
              <a:solidFill>
                <a:srgbClr val="00B050"/>
              </a:solidFill>
            </a:rPr>
            <a:t> </a:t>
          </a:r>
          <a:r>
            <a:rPr lang="en-US" altLang="en-US" sz="800" kern="1200" dirty="0" smtClean="0"/>
            <a:t>of the process waste heat in the cement industry through a real installation</a:t>
          </a:r>
          <a:endParaRPr lang="sv-SE" sz="800" kern="1200" dirty="0"/>
        </a:p>
        <a:p>
          <a:pPr marL="57150" lvl="1" indent="-57150" algn="l" defTabSz="355600">
            <a:lnSpc>
              <a:spcPct val="90000"/>
            </a:lnSpc>
            <a:spcBef>
              <a:spcPct val="0"/>
            </a:spcBef>
            <a:spcAft>
              <a:spcPct val="15000"/>
            </a:spcAft>
            <a:buChar char="••"/>
          </a:pPr>
          <a:r>
            <a:rPr lang="en-US" altLang="en-US" sz="800" kern="1200" dirty="0" smtClean="0"/>
            <a:t>Proven </a:t>
          </a:r>
          <a:r>
            <a:rPr lang="en-US" altLang="en-US" sz="800" b="1" kern="1200" dirty="0" smtClean="0">
              <a:solidFill>
                <a:srgbClr val="00B050"/>
              </a:solidFill>
            </a:rPr>
            <a:t>capacity of the ORC plant to be operated in a flexible and modulated way</a:t>
          </a:r>
          <a:r>
            <a:rPr lang="en-US" altLang="en-US" sz="800" kern="1200" dirty="0" smtClean="0">
              <a:solidFill>
                <a:srgbClr val="00B050"/>
              </a:solidFill>
            </a:rPr>
            <a:t> </a:t>
          </a:r>
          <a:r>
            <a:rPr lang="en-US" altLang="en-US" sz="800" kern="1200" dirty="0" smtClean="0"/>
            <a:t>following the overall plant work fluctuations and energy-heat demand dynamics</a:t>
          </a:r>
        </a:p>
        <a:p>
          <a:pPr marL="57150" lvl="1" indent="-57150" algn="l" defTabSz="355600">
            <a:lnSpc>
              <a:spcPct val="90000"/>
            </a:lnSpc>
            <a:spcBef>
              <a:spcPct val="0"/>
            </a:spcBef>
            <a:spcAft>
              <a:spcPct val="15000"/>
            </a:spcAft>
            <a:buChar char="••"/>
          </a:pPr>
          <a:r>
            <a:rPr lang="en-US" altLang="en-US" sz="800" kern="1200" dirty="0" smtClean="0"/>
            <a:t>Proven </a:t>
          </a:r>
          <a:r>
            <a:rPr lang="en-US" altLang="en-US" sz="800" b="1" kern="1200" dirty="0" smtClean="0">
              <a:solidFill>
                <a:srgbClr val="00B050"/>
              </a:solidFill>
            </a:rPr>
            <a:t>complete integration with the industrial facilities </a:t>
          </a:r>
          <a:r>
            <a:rPr lang="en-US" altLang="en-US" sz="800" kern="1200" dirty="0" smtClean="0"/>
            <a:t>selected and positive feedbacks from workforce on operation friendliness and performances control </a:t>
          </a:r>
        </a:p>
      </dsp:txBody>
      <dsp:txXfrm rot="-5400000">
        <a:off x="3048000" y="2539999"/>
        <a:ext cx="3048000" cy="1524000"/>
      </dsp:txXfrm>
    </dsp:sp>
    <dsp:sp modelId="{61885475-7170-4A9E-B225-426219C5D60A}">
      <dsp:nvSpPr>
        <dsp:cNvPr id="0" name=""/>
        <dsp:cNvSpPr/>
      </dsp:nvSpPr>
      <dsp:spPr>
        <a:xfrm>
          <a:off x="2133600" y="1523999"/>
          <a:ext cx="1828800" cy="1016000"/>
        </a:xfrm>
        <a:prstGeom prst="roundRect">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b="0" kern="1200" dirty="0" err="1" smtClean="0"/>
            <a:t>Integrated</a:t>
          </a:r>
          <a:r>
            <a:rPr lang="sv-SE" sz="1800" b="0" kern="1200" dirty="0" smtClean="0"/>
            <a:t> Management </a:t>
          </a:r>
          <a:r>
            <a:rPr lang="sv-SE" sz="1800" b="0" kern="1200" dirty="0" err="1" smtClean="0"/>
            <a:t>of</a:t>
          </a:r>
          <a:r>
            <a:rPr lang="sv-SE" sz="1800" b="0" kern="1200" dirty="0" smtClean="0"/>
            <a:t> Resources</a:t>
          </a:r>
          <a:endParaRPr lang="sv-SE" sz="1800" b="0" kern="1200" dirty="0"/>
        </a:p>
      </dsp:txBody>
      <dsp:txXfrm>
        <a:off x="2183197" y="1573596"/>
        <a:ext cx="1729606" cy="916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EC4E2-3851-49F3-8C75-35565D87EE1F}">
      <dsp:nvSpPr>
        <dsp:cNvPr id="0" name=""/>
        <dsp:cNvSpPr/>
      </dsp:nvSpPr>
      <dsp:spPr>
        <a:xfrm rot="16200000">
          <a:off x="491970" y="-491970"/>
          <a:ext cx="2124236" cy="3108176"/>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lvl="0" algn="l" defTabSz="400050">
            <a:lnSpc>
              <a:spcPct val="90000"/>
            </a:lnSpc>
            <a:spcBef>
              <a:spcPct val="0"/>
            </a:spcBef>
            <a:spcAft>
              <a:spcPct val="35000"/>
            </a:spcAft>
          </a:pPr>
          <a:r>
            <a:rPr lang="sv-SE" sz="900" b="1" kern="1200" dirty="0" smtClean="0">
              <a:solidFill>
                <a:srgbClr val="0F5494"/>
              </a:solidFill>
            </a:rPr>
            <a:t>   E4WATER</a:t>
          </a:r>
        </a:p>
        <a:p>
          <a:pPr marL="57150" lvl="1" indent="-57150" algn="l" defTabSz="400050">
            <a:lnSpc>
              <a:spcPct val="90000"/>
            </a:lnSpc>
            <a:spcBef>
              <a:spcPct val="0"/>
            </a:spcBef>
            <a:spcAft>
              <a:spcPct val="15000"/>
            </a:spcAft>
            <a:buChar char="••"/>
          </a:pPr>
          <a:r>
            <a:rPr lang="en-US" sz="900" b="0" kern="1200" dirty="0" smtClean="0"/>
            <a:t>significant direct economic benefit up to 30 %</a:t>
          </a:r>
          <a:endParaRPr lang="sv-SE" sz="900" b="1" kern="1200" dirty="0" smtClean="0">
            <a:solidFill>
              <a:srgbClr val="0F5494"/>
            </a:solidFill>
          </a:endParaRPr>
        </a:p>
        <a:p>
          <a:pPr marL="57150" lvl="1" indent="-57150" algn="l" defTabSz="400050">
            <a:lnSpc>
              <a:spcPct val="90000"/>
            </a:lnSpc>
            <a:spcBef>
              <a:spcPct val="0"/>
            </a:spcBef>
            <a:spcAft>
              <a:spcPct val="15000"/>
            </a:spcAft>
            <a:buChar char="••"/>
          </a:pPr>
          <a:r>
            <a:rPr lang="en-US" sz="900" b="0" kern="1200" dirty="0" smtClean="0"/>
            <a:t>decreased dependency from fresh water resources</a:t>
          </a:r>
          <a:endParaRPr lang="en-GB" sz="900" b="0" kern="1200" dirty="0" smtClean="0"/>
        </a:p>
      </dsp:txBody>
      <dsp:txXfrm rot="5400000">
        <a:off x="0" y="0"/>
        <a:ext cx="3108176" cy="1593177"/>
      </dsp:txXfrm>
    </dsp:sp>
    <dsp:sp modelId="{F31AF2A6-0032-4FA7-979D-51A9F35FBA4A}">
      <dsp:nvSpPr>
        <dsp:cNvPr id="0" name=""/>
        <dsp:cNvSpPr/>
      </dsp:nvSpPr>
      <dsp:spPr>
        <a:xfrm>
          <a:off x="3108176" y="0"/>
          <a:ext cx="3108176" cy="2124236"/>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lvl="0" algn="l" defTabSz="400050">
            <a:lnSpc>
              <a:spcPct val="90000"/>
            </a:lnSpc>
            <a:spcBef>
              <a:spcPct val="0"/>
            </a:spcBef>
            <a:spcAft>
              <a:spcPct val="35000"/>
            </a:spcAft>
          </a:pPr>
          <a:r>
            <a:rPr lang="sv-SE" sz="900" b="1" kern="1200" dirty="0" smtClean="0">
              <a:solidFill>
                <a:srgbClr val="0F5494"/>
              </a:solidFill>
            </a:rPr>
            <a:t>MefCO</a:t>
          </a:r>
          <a:r>
            <a:rPr lang="sv-SE" sz="900" b="1" kern="1200" baseline="-25000" dirty="0" smtClean="0">
              <a:solidFill>
                <a:srgbClr val="0F5494"/>
              </a:solidFill>
            </a:rPr>
            <a:t>2</a:t>
          </a:r>
          <a:endParaRPr lang="sv-SE" sz="900" b="1" kern="1200" baseline="-25000" dirty="0">
            <a:solidFill>
              <a:srgbClr val="0F5494"/>
            </a:solidFill>
          </a:endParaRPr>
        </a:p>
        <a:p>
          <a:pPr marL="57150" lvl="1" indent="-57150" algn="l" defTabSz="400050">
            <a:lnSpc>
              <a:spcPct val="90000"/>
            </a:lnSpc>
            <a:spcBef>
              <a:spcPct val="0"/>
            </a:spcBef>
            <a:spcAft>
              <a:spcPct val="15000"/>
            </a:spcAft>
            <a:buChar char="••"/>
          </a:pPr>
          <a:r>
            <a:rPr lang="en-GB" sz="900" kern="1200" dirty="0" smtClean="0"/>
            <a:t>Main sources of revenues for the process shall come from commercialisation of methanol to bulk chemistry companies.</a:t>
          </a:r>
          <a:endParaRPr lang="sv-SE" sz="900" b="1" kern="1200" baseline="-25000" dirty="0">
            <a:solidFill>
              <a:srgbClr val="0F5494"/>
            </a:solidFill>
          </a:endParaRPr>
        </a:p>
        <a:p>
          <a:pPr marL="57150" lvl="1" indent="-57150" algn="l" defTabSz="400050">
            <a:lnSpc>
              <a:spcPct val="90000"/>
            </a:lnSpc>
            <a:spcBef>
              <a:spcPct val="0"/>
            </a:spcBef>
            <a:spcAft>
              <a:spcPct val="15000"/>
            </a:spcAft>
            <a:buChar char="••"/>
          </a:pPr>
          <a:r>
            <a:rPr lang="en-GB" sz="900" kern="1200" dirty="0" smtClean="0"/>
            <a:t>The envisaged process will allow the provision of certain services to grid operators. </a:t>
          </a:r>
        </a:p>
        <a:p>
          <a:pPr marL="57150" lvl="1" indent="-57150" algn="l" defTabSz="400050">
            <a:lnSpc>
              <a:spcPct val="90000"/>
            </a:lnSpc>
            <a:spcBef>
              <a:spcPct val="0"/>
            </a:spcBef>
            <a:spcAft>
              <a:spcPct val="15000"/>
            </a:spcAft>
            <a:buChar char="••"/>
          </a:pPr>
          <a:r>
            <a:rPr lang="en-GB" sz="900" kern="1200" dirty="0" smtClean="0"/>
            <a:t>Additional income sources, like emission rights selling (as a result of the CO₂ captured) have been initially discarded.</a:t>
          </a:r>
          <a:endParaRPr lang="es-ES" sz="900" kern="1200" dirty="0"/>
        </a:p>
        <a:p>
          <a:pPr marL="57150" lvl="1" indent="-57150" algn="l" defTabSz="400050">
            <a:lnSpc>
              <a:spcPct val="90000"/>
            </a:lnSpc>
            <a:spcBef>
              <a:spcPct val="0"/>
            </a:spcBef>
            <a:spcAft>
              <a:spcPct val="15000"/>
            </a:spcAft>
            <a:buChar char="••"/>
          </a:pPr>
          <a:r>
            <a:rPr lang="es-ES" sz="900" kern="1200" dirty="0" smtClean="0"/>
            <a:t>Job </a:t>
          </a:r>
          <a:r>
            <a:rPr lang="es-ES" sz="900" kern="1200" dirty="0" err="1" smtClean="0"/>
            <a:t>creation</a:t>
          </a:r>
          <a:endParaRPr lang="es-ES" sz="900" kern="1200" dirty="0"/>
        </a:p>
      </dsp:txBody>
      <dsp:txXfrm>
        <a:off x="3108176" y="0"/>
        <a:ext cx="3108176" cy="1593177"/>
      </dsp:txXfrm>
    </dsp:sp>
    <dsp:sp modelId="{C4CBDD5E-AFB1-4588-BFB2-E86D316D06E3}">
      <dsp:nvSpPr>
        <dsp:cNvPr id="0" name=""/>
        <dsp:cNvSpPr/>
      </dsp:nvSpPr>
      <dsp:spPr>
        <a:xfrm rot="10800000">
          <a:off x="0" y="2124236"/>
          <a:ext cx="3108176" cy="2124236"/>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lvl="0" algn="l" defTabSz="400050">
            <a:lnSpc>
              <a:spcPct val="90000"/>
            </a:lnSpc>
            <a:spcBef>
              <a:spcPct val="0"/>
            </a:spcBef>
            <a:spcAft>
              <a:spcPct val="35000"/>
            </a:spcAft>
          </a:pPr>
          <a:r>
            <a:rPr lang="sv-SE" sz="900" b="1" kern="1200" dirty="0" smtClean="0">
              <a:solidFill>
                <a:srgbClr val="0F5494"/>
              </a:solidFill>
            </a:rPr>
            <a:t>R4R</a:t>
          </a:r>
          <a:endParaRPr lang="sv-SE" sz="900" b="1" kern="1200" dirty="0">
            <a:solidFill>
              <a:srgbClr val="0F5494"/>
            </a:solidFill>
          </a:endParaRPr>
        </a:p>
        <a:p>
          <a:pPr marL="57150" lvl="1" indent="-57150" algn="l" defTabSz="400050">
            <a:lnSpc>
              <a:spcPct val="90000"/>
            </a:lnSpc>
            <a:spcBef>
              <a:spcPct val="0"/>
            </a:spcBef>
            <a:spcAft>
              <a:spcPct val="15000"/>
            </a:spcAft>
            <a:buChar char="••"/>
          </a:pPr>
          <a:r>
            <a:rPr lang="en-US" sz="900" kern="1200" dirty="0" smtClean="0"/>
            <a:t>Identification and promotion of valuable and pragmatic resource efficiency opportunities for industry </a:t>
          </a:r>
          <a:endParaRPr lang="sv-SE" sz="900" b="1" kern="1200" dirty="0">
            <a:solidFill>
              <a:srgbClr val="0F5494"/>
            </a:solidFill>
          </a:endParaRPr>
        </a:p>
        <a:p>
          <a:pPr marL="57150" lvl="1" indent="-57150" algn="l" defTabSz="400050">
            <a:lnSpc>
              <a:spcPct val="90000"/>
            </a:lnSpc>
            <a:spcBef>
              <a:spcPct val="0"/>
            </a:spcBef>
            <a:spcAft>
              <a:spcPct val="15000"/>
            </a:spcAft>
            <a:buChar char="••"/>
          </a:pPr>
          <a:r>
            <a:rPr lang="en-US" sz="900" kern="1200" dirty="0" smtClean="0"/>
            <a:t>Cross regional cooperation</a:t>
          </a:r>
        </a:p>
        <a:p>
          <a:pPr marL="57150" lvl="1" indent="-57150" algn="l" defTabSz="400050">
            <a:lnSpc>
              <a:spcPct val="90000"/>
            </a:lnSpc>
            <a:spcBef>
              <a:spcPct val="0"/>
            </a:spcBef>
            <a:spcAft>
              <a:spcPct val="15000"/>
            </a:spcAft>
            <a:buChar char="••"/>
          </a:pPr>
          <a:r>
            <a:rPr lang="en-US" sz="900" kern="1200" dirty="0" smtClean="0"/>
            <a:t>Joint Action Plan for Resource Efficient Process Industry and chemical industries especially (33 initiated new actions)</a:t>
          </a:r>
          <a:endParaRPr lang="en-US" sz="900" kern="1200" dirty="0"/>
        </a:p>
      </dsp:txBody>
      <dsp:txXfrm rot="10800000">
        <a:off x="0" y="2655295"/>
        <a:ext cx="3108176" cy="1593177"/>
      </dsp:txXfrm>
    </dsp:sp>
    <dsp:sp modelId="{6DC92BD1-B648-4592-960B-F796B8D1146F}">
      <dsp:nvSpPr>
        <dsp:cNvPr id="0" name=""/>
        <dsp:cNvSpPr/>
      </dsp:nvSpPr>
      <dsp:spPr>
        <a:xfrm rot="5400000">
          <a:off x="3600146" y="1632266"/>
          <a:ext cx="2124236" cy="3108176"/>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lvl="0" algn="l" defTabSz="400050">
            <a:lnSpc>
              <a:spcPct val="90000"/>
            </a:lnSpc>
            <a:spcBef>
              <a:spcPct val="0"/>
            </a:spcBef>
            <a:spcAft>
              <a:spcPct val="35000"/>
            </a:spcAft>
          </a:pPr>
          <a:r>
            <a:rPr lang="sv-SE" sz="900" b="1" kern="1200" dirty="0" smtClean="0">
              <a:solidFill>
                <a:srgbClr val="0F5494"/>
              </a:solidFill>
            </a:rPr>
            <a:t>TASIO</a:t>
          </a:r>
          <a:endParaRPr lang="sv-SE" sz="900" b="1" kern="1200" dirty="0">
            <a:solidFill>
              <a:srgbClr val="0F5494"/>
            </a:solidFill>
          </a:endParaRPr>
        </a:p>
        <a:p>
          <a:pPr marL="57150" lvl="1" indent="-57150" algn="l" defTabSz="400050">
            <a:lnSpc>
              <a:spcPct val="90000"/>
            </a:lnSpc>
            <a:spcBef>
              <a:spcPct val="0"/>
            </a:spcBef>
            <a:spcAft>
              <a:spcPct val="15000"/>
            </a:spcAft>
            <a:buChar char="••"/>
          </a:pPr>
          <a:r>
            <a:rPr lang="en-US" altLang="en-US" sz="900" b="1" kern="1200" dirty="0" smtClean="0"/>
            <a:t>Increase economic feasibility of WHRS with ORC </a:t>
          </a:r>
          <a:r>
            <a:rPr lang="en-US" altLang="en-US" sz="900" kern="1200" dirty="0" smtClean="0"/>
            <a:t>through </a:t>
          </a:r>
          <a:r>
            <a:rPr lang="en-US" altLang="en-US" sz="900" kern="1200" dirty="0" smtClean="0">
              <a:solidFill>
                <a:srgbClr val="FF0000"/>
              </a:solidFill>
            </a:rPr>
            <a:t>decreasing total investment costs and increasing heat exchangers efficiency </a:t>
          </a:r>
          <a:endParaRPr lang="sv-SE" sz="900" b="1" kern="1200" dirty="0">
            <a:solidFill>
              <a:srgbClr val="FF0000"/>
            </a:solidFill>
          </a:endParaRPr>
        </a:p>
        <a:p>
          <a:pPr marL="57150" lvl="1" indent="-57150" algn="l" defTabSz="400050">
            <a:lnSpc>
              <a:spcPct val="90000"/>
            </a:lnSpc>
            <a:spcBef>
              <a:spcPct val="0"/>
            </a:spcBef>
            <a:spcAft>
              <a:spcPct val="15000"/>
            </a:spcAft>
            <a:buChar char="••"/>
          </a:pPr>
          <a:r>
            <a:rPr lang="en-US" altLang="en-US" sz="900" kern="1200" dirty="0" smtClean="0"/>
            <a:t>Proven </a:t>
          </a:r>
          <a:r>
            <a:rPr lang="en-US" altLang="en-US" sz="900" b="1" kern="1200" dirty="0" smtClean="0"/>
            <a:t>capacity to recover installation costs in 4-5.5 years</a:t>
          </a:r>
          <a:endParaRPr lang="sv-SE" sz="900" b="1" kern="1200" dirty="0">
            <a:solidFill>
              <a:srgbClr val="0F5494"/>
            </a:solidFill>
          </a:endParaRPr>
        </a:p>
        <a:p>
          <a:pPr marL="57150" lvl="1" indent="-57150" algn="l" defTabSz="400050">
            <a:lnSpc>
              <a:spcPct val="90000"/>
            </a:lnSpc>
            <a:spcBef>
              <a:spcPct val="0"/>
            </a:spcBef>
            <a:spcAft>
              <a:spcPct val="15000"/>
            </a:spcAft>
            <a:buChar char="••"/>
          </a:pPr>
          <a:r>
            <a:rPr lang="en-US" altLang="en-US" sz="900" kern="1200" dirty="0" smtClean="0"/>
            <a:t>Market replication </a:t>
          </a:r>
        </a:p>
        <a:p>
          <a:pPr marL="57150" lvl="1" indent="-57150" algn="l" defTabSz="400050">
            <a:lnSpc>
              <a:spcPct val="90000"/>
            </a:lnSpc>
            <a:spcBef>
              <a:spcPct val="0"/>
            </a:spcBef>
            <a:spcAft>
              <a:spcPct val="15000"/>
            </a:spcAft>
            <a:buChar char="••"/>
          </a:pPr>
          <a:r>
            <a:rPr lang="en-US" altLang="en-US" sz="900" b="1" kern="1200" dirty="0" smtClean="0"/>
            <a:t>Boost industrial competitiveness </a:t>
          </a:r>
          <a:r>
            <a:rPr lang="en-US" altLang="en-US" sz="900" kern="1200" dirty="0" smtClean="0"/>
            <a:t>through reducing the electric power taken from the grid</a:t>
          </a:r>
          <a:endParaRPr lang="en-US" altLang="en-US" sz="900" kern="1200" dirty="0"/>
        </a:p>
        <a:p>
          <a:pPr marL="57150" lvl="1" indent="-57150" algn="l" defTabSz="400050">
            <a:lnSpc>
              <a:spcPct val="90000"/>
            </a:lnSpc>
            <a:spcBef>
              <a:spcPct val="0"/>
            </a:spcBef>
            <a:spcAft>
              <a:spcPct val="15000"/>
            </a:spcAft>
            <a:buChar char="••"/>
          </a:pPr>
          <a:r>
            <a:rPr lang="en-US" altLang="en-US" sz="900" kern="1200" dirty="0" smtClean="0"/>
            <a:t>Development of a </a:t>
          </a:r>
          <a:r>
            <a:rPr lang="en-US" altLang="en-US" sz="900" b="1" kern="1200" dirty="0" smtClean="0"/>
            <a:t>supply chain </a:t>
          </a:r>
          <a:r>
            <a:rPr lang="en-US" altLang="en-US" sz="900" kern="1200" dirty="0" smtClean="0"/>
            <a:t>and </a:t>
          </a:r>
          <a:r>
            <a:rPr lang="en-US" altLang="en-US" sz="900" b="1" kern="1200" dirty="0" smtClean="0"/>
            <a:t>job creation </a:t>
          </a:r>
          <a:endParaRPr lang="en-US" altLang="en-US" sz="900" b="1" kern="1200" dirty="0"/>
        </a:p>
      </dsp:txBody>
      <dsp:txXfrm rot="-5400000">
        <a:off x="3108176" y="2655294"/>
        <a:ext cx="3108176" cy="1593177"/>
      </dsp:txXfrm>
    </dsp:sp>
    <dsp:sp modelId="{61885475-7170-4A9E-B225-426219C5D60A}">
      <dsp:nvSpPr>
        <dsp:cNvPr id="0" name=""/>
        <dsp:cNvSpPr/>
      </dsp:nvSpPr>
      <dsp:spPr>
        <a:xfrm>
          <a:off x="2175723" y="1593177"/>
          <a:ext cx="1864905" cy="1062118"/>
        </a:xfrm>
        <a:prstGeom prst="roundRect">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sv-SE" sz="1900" b="0" kern="1200" dirty="0" err="1" smtClean="0"/>
            <a:t>Integrated</a:t>
          </a:r>
          <a:r>
            <a:rPr lang="sv-SE" sz="1900" b="0" kern="1200" dirty="0" smtClean="0"/>
            <a:t> Management </a:t>
          </a:r>
          <a:r>
            <a:rPr lang="sv-SE" sz="1900" b="0" kern="1200" dirty="0" err="1" smtClean="0"/>
            <a:t>of</a:t>
          </a:r>
          <a:r>
            <a:rPr lang="sv-SE" sz="1900" b="0" kern="1200" dirty="0" smtClean="0"/>
            <a:t> Resources</a:t>
          </a:r>
          <a:endParaRPr lang="sv-SE" sz="1900" b="0" kern="1200" dirty="0"/>
        </a:p>
      </dsp:txBody>
      <dsp:txXfrm>
        <a:off x="2227571" y="1645025"/>
        <a:ext cx="1761209" cy="9584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EC4E2-3851-49F3-8C75-35565D87EE1F}">
      <dsp:nvSpPr>
        <dsp:cNvPr id="0" name=""/>
        <dsp:cNvSpPr/>
      </dsp:nvSpPr>
      <dsp:spPr>
        <a:xfrm rot="16200000">
          <a:off x="508000" y="-508000"/>
          <a:ext cx="2032000" cy="3048000"/>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lvl="0" algn="l" defTabSz="400050">
            <a:lnSpc>
              <a:spcPct val="90000"/>
            </a:lnSpc>
            <a:spcBef>
              <a:spcPct val="0"/>
            </a:spcBef>
            <a:spcAft>
              <a:spcPct val="35000"/>
            </a:spcAft>
          </a:pPr>
          <a:r>
            <a:rPr lang="sv-SE" sz="900" b="1" kern="1200" dirty="0" smtClean="0">
              <a:solidFill>
                <a:srgbClr val="0F5494"/>
              </a:solidFill>
            </a:rPr>
            <a:t>   E4WATER</a:t>
          </a:r>
        </a:p>
        <a:p>
          <a:pPr marL="57150" lvl="1" indent="-57150" algn="l" defTabSz="400050">
            <a:lnSpc>
              <a:spcPct val="90000"/>
            </a:lnSpc>
            <a:spcBef>
              <a:spcPct val="0"/>
            </a:spcBef>
            <a:spcAft>
              <a:spcPct val="15000"/>
            </a:spcAft>
            <a:buChar char="••"/>
          </a:pPr>
          <a:r>
            <a:rPr lang="en-US" sz="900" kern="1200" dirty="0" smtClean="0"/>
            <a:t>15% reduction in energy use</a:t>
          </a:r>
          <a:endParaRPr lang="sv-SE" sz="900" b="1" kern="1200" dirty="0" smtClean="0">
            <a:solidFill>
              <a:srgbClr val="0F5494"/>
            </a:solidFill>
          </a:endParaRPr>
        </a:p>
      </dsp:txBody>
      <dsp:txXfrm rot="5400000">
        <a:off x="0" y="0"/>
        <a:ext cx="3048000" cy="1524000"/>
      </dsp:txXfrm>
    </dsp:sp>
    <dsp:sp modelId="{F31AF2A6-0032-4FA7-979D-51A9F35FBA4A}">
      <dsp:nvSpPr>
        <dsp:cNvPr id="0" name=""/>
        <dsp:cNvSpPr/>
      </dsp:nvSpPr>
      <dsp:spPr>
        <a:xfrm>
          <a:off x="3048000" y="0"/>
          <a:ext cx="3048000" cy="2032000"/>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lvl="0" algn="l" defTabSz="400050">
            <a:lnSpc>
              <a:spcPct val="90000"/>
            </a:lnSpc>
            <a:spcBef>
              <a:spcPct val="0"/>
            </a:spcBef>
            <a:spcAft>
              <a:spcPct val="35000"/>
            </a:spcAft>
          </a:pPr>
          <a:r>
            <a:rPr lang="sv-SE" sz="900" b="1" kern="1200" dirty="0" smtClean="0">
              <a:solidFill>
                <a:srgbClr val="0F5494"/>
              </a:solidFill>
            </a:rPr>
            <a:t>MefCO</a:t>
          </a:r>
          <a:r>
            <a:rPr lang="sv-SE" sz="900" b="1" kern="1200" baseline="-25000" dirty="0" smtClean="0">
              <a:solidFill>
                <a:srgbClr val="0F5494"/>
              </a:solidFill>
            </a:rPr>
            <a:t>2</a:t>
          </a:r>
          <a:endParaRPr lang="sv-SE" sz="900" b="1" kern="1200" baseline="-25000" dirty="0">
            <a:solidFill>
              <a:srgbClr val="0F5494"/>
            </a:solidFill>
          </a:endParaRPr>
        </a:p>
        <a:p>
          <a:pPr marL="57150" lvl="1" indent="-57150" algn="l" defTabSz="400050">
            <a:lnSpc>
              <a:spcPct val="90000"/>
            </a:lnSpc>
            <a:spcBef>
              <a:spcPct val="0"/>
            </a:spcBef>
            <a:spcAft>
              <a:spcPct val="15000"/>
            </a:spcAft>
            <a:buChar char="••"/>
          </a:pPr>
          <a:r>
            <a:rPr lang="en-GB" sz="900" kern="1200" dirty="0" smtClean="0"/>
            <a:t>capture of CO₂ at the facilities where is being produced, namely:</a:t>
          </a:r>
          <a:endParaRPr lang="sv-SE" sz="900" b="1" kern="1200" baseline="-25000" dirty="0">
            <a:solidFill>
              <a:srgbClr val="0F5494"/>
            </a:solidFill>
          </a:endParaRPr>
        </a:p>
        <a:p>
          <a:pPr marL="57150" lvl="1" indent="-57150" algn="l" defTabSz="400050">
            <a:lnSpc>
              <a:spcPct val="90000"/>
            </a:lnSpc>
            <a:spcBef>
              <a:spcPct val="0"/>
            </a:spcBef>
            <a:spcAft>
              <a:spcPct val="15000"/>
            </a:spcAft>
            <a:buChar char="••"/>
          </a:pPr>
          <a:r>
            <a:rPr lang="en-GB" sz="900" kern="1200" dirty="0" smtClean="0"/>
            <a:t>Thermal power plants.</a:t>
          </a:r>
          <a:endParaRPr lang="sv-SE" sz="900" b="1" kern="1200" baseline="-25000" dirty="0">
            <a:solidFill>
              <a:srgbClr val="0F5494"/>
            </a:solidFill>
          </a:endParaRPr>
        </a:p>
        <a:p>
          <a:pPr marL="57150" lvl="1" indent="-57150" algn="l" defTabSz="400050">
            <a:lnSpc>
              <a:spcPct val="90000"/>
            </a:lnSpc>
            <a:spcBef>
              <a:spcPct val="0"/>
            </a:spcBef>
            <a:spcAft>
              <a:spcPct val="15000"/>
            </a:spcAft>
            <a:buChar char="••"/>
          </a:pPr>
          <a:r>
            <a:rPr lang="en-GB" sz="900" kern="1200" dirty="0" smtClean="0"/>
            <a:t>Standard CO₂ capture facilities of biogas / gasification plants. The use of the technology in biogas plants shall enable the production of specific fuels and/or chemicals thanks to a process not competing with food crops since the feedstock is basically composed of organic, carbonaceous materials.</a:t>
          </a:r>
          <a:endParaRPr lang="sv-SE" sz="900" b="1" kern="1200" baseline="-25000" dirty="0">
            <a:solidFill>
              <a:srgbClr val="0F5494"/>
            </a:solidFill>
          </a:endParaRPr>
        </a:p>
      </dsp:txBody>
      <dsp:txXfrm>
        <a:off x="3048000" y="0"/>
        <a:ext cx="3048000" cy="1524000"/>
      </dsp:txXfrm>
    </dsp:sp>
    <dsp:sp modelId="{C4CBDD5E-AFB1-4588-BFB2-E86D316D06E3}">
      <dsp:nvSpPr>
        <dsp:cNvPr id="0" name=""/>
        <dsp:cNvSpPr/>
      </dsp:nvSpPr>
      <dsp:spPr>
        <a:xfrm rot="10800000">
          <a:off x="0" y="2032000"/>
          <a:ext cx="3048000" cy="2032000"/>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lvl="0" algn="l" defTabSz="400050">
            <a:lnSpc>
              <a:spcPct val="90000"/>
            </a:lnSpc>
            <a:spcBef>
              <a:spcPct val="0"/>
            </a:spcBef>
            <a:spcAft>
              <a:spcPct val="35000"/>
            </a:spcAft>
          </a:pPr>
          <a:r>
            <a:rPr lang="sv-SE" sz="900" b="1" kern="1200" dirty="0" smtClean="0">
              <a:solidFill>
                <a:srgbClr val="0F5494"/>
              </a:solidFill>
            </a:rPr>
            <a:t>R4R</a:t>
          </a:r>
          <a:endParaRPr lang="sv-SE" sz="900" kern="1200" dirty="0"/>
        </a:p>
      </dsp:txBody>
      <dsp:txXfrm rot="10800000">
        <a:off x="0" y="2539999"/>
        <a:ext cx="3048000" cy="1524000"/>
      </dsp:txXfrm>
    </dsp:sp>
    <dsp:sp modelId="{6DC92BD1-B648-4592-960B-F796B8D1146F}">
      <dsp:nvSpPr>
        <dsp:cNvPr id="0" name=""/>
        <dsp:cNvSpPr/>
      </dsp:nvSpPr>
      <dsp:spPr>
        <a:xfrm rot="5400000">
          <a:off x="3556000" y="1523999"/>
          <a:ext cx="2032000" cy="3048000"/>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lvl="0" algn="l" defTabSz="400050">
            <a:lnSpc>
              <a:spcPct val="90000"/>
            </a:lnSpc>
            <a:spcBef>
              <a:spcPct val="0"/>
            </a:spcBef>
            <a:spcAft>
              <a:spcPct val="35000"/>
            </a:spcAft>
          </a:pPr>
          <a:r>
            <a:rPr lang="sv-SE" sz="900" b="1" kern="1200" dirty="0" smtClean="0">
              <a:solidFill>
                <a:srgbClr val="0F5494"/>
              </a:solidFill>
            </a:rPr>
            <a:t>TASIO</a:t>
          </a:r>
          <a:endParaRPr lang="sv-SE" sz="900" kern="1200" dirty="0"/>
        </a:p>
        <a:p>
          <a:pPr marL="57150" lvl="1" indent="-57150" algn="l" defTabSz="400050">
            <a:lnSpc>
              <a:spcPct val="90000"/>
            </a:lnSpc>
            <a:spcBef>
              <a:spcPct val="0"/>
            </a:spcBef>
            <a:spcAft>
              <a:spcPct val="15000"/>
            </a:spcAft>
            <a:buChar char="••"/>
          </a:pPr>
          <a:r>
            <a:rPr lang="en-US" altLang="en-US" sz="900" kern="1200" dirty="0" smtClean="0"/>
            <a:t>Reduction of electric energy consumption</a:t>
          </a:r>
          <a:endParaRPr lang="sv-SE" sz="900" kern="1200" dirty="0"/>
        </a:p>
        <a:p>
          <a:pPr marL="57150" lvl="1" indent="-57150" algn="l" defTabSz="400050">
            <a:lnSpc>
              <a:spcPct val="90000"/>
            </a:lnSpc>
            <a:spcBef>
              <a:spcPct val="0"/>
            </a:spcBef>
            <a:spcAft>
              <a:spcPct val="15000"/>
            </a:spcAft>
            <a:buChar char="••"/>
          </a:pPr>
          <a:r>
            <a:rPr lang="en-US" altLang="en-US" sz="900" kern="1200" dirty="0" smtClean="0"/>
            <a:t>Reduction of primary energy consumption: every kWh of electricity generated by an ORC unit in a WHRS avoids 460 kg of CO2</a:t>
          </a:r>
          <a:endParaRPr lang="sv-SE" sz="900" kern="1200" dirty="0"/>
        </a:p>
        <a:p>
          <a:pPr marL="57150" lvl="1" indent="-57150" algn="l" defTabSz="400050">
            <a:lnSpc>
              <a:spcPct val="90000"/>
            </a:lnSpc>
            <a:spcBef>
              <a:spcPct val="0"/>
            </a:spcBef>
            <a:spcAft>
              <a:spcPct val="15000"/>
            </a:spcAft>
            <a:buChar char="••"/>
          </a:pPr>
          <a:r>
            <a:rPr lang="en-US" altLang="en-US" sz="900" kern="1200" dirty="0" smtClean="0"/>
            <a:t>Total CO2 savings across the sectors investigated: 1300 </a:t>
          </a:r>
          <a:r>
            <a:rPr lang="en-US" altLang="en-US" sz="900" kern="1200" dirty="0" err="1" smtClean="0"/>
            <a:t>kton</a:t>
          </a:r>
          <a:r>
            <a:rPr lang="en-US" altLang="en-US" sz="900" kern="1200" dirty="0" smtClean="0"/>
            <a:t> CO2/year corresponding to 0,27% of the EU27 overall CO2 industrial emissions</a:t>
          </a:r>
          <a:endParaRPr lang="sv-SE" sz="900" kern="1200" dirty="0"/>
        </a:p>
        <a:p>
          <a:pPr marL="57150" lvl="1" indent="-57150" algn="l" defTabSz="400050">
            <a:lnSpc>
              <a:spcPct val="90000"/>
            </a:lnSpc>
            <a:spcBef>
              <a:spcPct val="0"/>
            </a:spcBef>
            <a:spcAft>
              <a:spcPct val="15000"/>
            </a:spcAft>
            <a:buChar char="••"/>
          </a:pPr>
          <a:r>
            <a:rPr lang="en-US" altLang="en-US" sz="900" kern="1200" dirty="0" smtClean="0"/>
            <a:t>Cleaner and healthier environment</a:t>
          </a:r>
          <a:endParaRPr lang="sv-SE" sz="900" kern="1200" dirty="0"/>
        </a:p>
      </dsp:txBody>
      <dsp:txXfrm rot="-5400000">
        <a:off x="3048000" y="2539999"/>
        <a:ext cx="3048000" cy="1524000"/>
      </dsp:txXfrm>
    </dsp:sp>
    <dsp:sp modelId="{61885475-7170-4A9E-B225-426219C5D60A}">
      <dsp:nvSpPr>
        <dsp:cNvPr id="0" name=""/>
        <dsp:cNvSpPr/>
      </dsp:nvSpPr>
      <dsp:spPr>
        <a:xfrm>
          <a:off x="2133600" y="1523999"/>
          <a:ext cx="1828800" cy="1016000"/>
        </a:xfrm>
        <a:prstGeom prst="roundRect">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b="0" kern="1200" dirty="0" err="1" smtClean="0"/>
            <a:t>Integrated</a:t>
          </a:r>
          <a:r>
            <a:rPr lang="sv-SE" sz="1800" b="0" kern="1200" dirty="0" smtClean="0"/>
            <a:t> Management </a:t>
          </a:r>
          <a:r>
            <a:rPr lang="sv-SE" sz="1800" b="0" kern="1200" dirty="0" err="1" smtClean="0"/>
            <a:t>of</a:t>
          </a:r>
          <a:r>
            <a:rPr lang="sv-SE" sz="1800" b="0" kern="1200" dirty="0" smtClean="0"/>
            <a:t> Resources</a:t>
          </a:r>
          <a:endParaRPr lang="sv-SE" sz="1800" b="0" kern="1200" dirty="0"/>
        </a:p>
      </dsp:txBody>
      <dsp:txXfrm>
        <a:off x="2183197" y="1573596"/>
        <a:ext cx="1729606" cy="91680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36441B25-C4D1-47DB-817D-B9C4FC5392FB}" type="slidenum">
              <a:rPr lang="en-GB" smtClean="0"/>
              <a:pPr>
                <a:defRPr/>
              </a:pPr>
              <a:t>1</a:t>
            </a:fld>
            <a:endParaRPr lang="en-GB"/>
          </a:p>
        </p:txBody>
      </p:sp>
    </p:spTree>
    <p:extLst>
      <p:ext uri="{BB962C8B-B14F-4D97-AF65-F5344CB8AC3E}">
        <p14:creationId xmlns:p14="http://schemas.microsoft.com/office/powerpoint/2010/main" val="424604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36441B25-C4D1-47DB-817D-B9C4FC5392FB}" type="slidenum">
              <a:rPr lang="en-GB" smtClean="0"/>
              <a:pPr>
                <a:defRPr/>
              </a:pPr>
              <a:t>10</a:t>
            </a:fld>
            <a:endParaRPr lang="en-GB"/>
          </a:p>
        </p:txBody>
      </p:sp>
    </p:spTree>
    <p:extLst>
      <p:ext uri="{BB962C8B-B14F-4D97-AF65-F5344CB8AC3E}">
        <p14:creationId xmlns:p14="http://schemas.microsoft.com/office/powerpoint/2010/main" val="2492758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36441B25-C4D1-47DB-817D-B9C4FC5392FB}" type="slidenum">
              <a:rPr lang="en-GB" smtClean="0"/>
              <a:pPr>
                <a:defRPr/>
              </a:pPr>
              <a:t>11</a:t>
            </a:fld>
            <a:endParaRPr lang="en-GB"/>
          </a:p>
        </p:txBody>
      </p:sp>
    </p:spTree>
    <p:extLst>
      <p:ext uri="{BB962C8B-B14F-4D97-AF65-F5344CB8AC3E}">
        <p14:creationId xmlns:p14="http://schemas.microsoft.com/office/powerpoint/2010/main" val="2475924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36441B25-C4D1-47DB-817D-B9C4FC5392FB}" type="slidenum">
              <a:rPr lang="en-GB" smtClean="0"/>
              <a:pPr>
                <a:defRPr/>
              </a:pPr>
              <a:t>12</a:t>
            </a:fld>
            <a:endParaRPr lang="en-GB"/>
          </a:p>
        </p:txBody>
      </p:sp>
    </p:spTree>
    <p:extLst>
      <p:ext uri="{BB962C8B-B14F-4D97-AF65-F5344CB8AC3E}">
        <p14:creationId xmlns:p14="http://schemas.microsoft.com/office/powerpoint/2010/main" val="3358408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36441B25-C4D1-47DB-817D-B9C4FC5392FB}" type="slidenum">
              <a:rPr lang="en-GB" smtClean="0"/>
              <a:pPr>
                <a:defRPr/>
              </a:pPr>
              <a:t>13</a:t>
            </a:fld>
            <a:endParaRPr lang="en-GB"/>
          </a:p>
        </p:txBody>
      </p:sp>
    </p:spTree>
    <p:extLst>
      <p:ext uri="{BB962C8B-B14F-4D97-AF65-F5344CB8AC3E}">
        <p14:creationId xmlns:p14="http://schemas.microsoft.com/office/powerpoint/2010/main" val="3090584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36441B25-C4D1-47DB-817D-B9C4FC5392FB}" type="slidenum">
              <a:rPr lang="en-GB" smtClean="0"/>
              <a:pPr>
                <a:defRPr/>
              </a:pPr>
              <a:t>14</a:t>
            </a:fld>
            <a:endParaRPr lang="en-GB"/>
          </a:p>
        </p:txBody>
      </p:sp>
    </p:spTree>
    <p:extLst>
      <p:ext uri="{BB962C8B-B14F-4D97-AF65-F5344CB8AC3E}">
        <p14:creationId xmlns:p14="http://schemas.microsoft.com/office/powerpoint/2010/main" val="3241802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36441B25-C4D1-47DB-817D-B9C4FC5392FB}" type="slidenum">
              <a:rPr lang="en-GB" smtClean="0"/>
              <a:pPr>
                <a:defRPr/>
              </a:pPr>
              <a:t>15</a:t>
            </a:fld>
            <a:endParaRPr lang="en-GB"/>
          </a:p>
        </p:txBody>
      </p:sp>
    </p:spTree>
    <p:extLst>
      <p:ext uri="{BB962C8B-B14F-4D97-AF65-F5344CB8AC3E}">
        <p14:creationId xmlns:p14="http://schemas.microsoft.com/office/powerpoint/2010/main" val="4248562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36441B25-C4D1-47DB-817D-B9C4FC5392FB}" type="slidenum">
              <a:rPr lang="en-GB" smtClean="0"/>
              <a:pPr>
                <a:defRPr/>
              </a:pPr>
              <a:t>2</a:t>
            </a:fld>
            <a:endParaRPr lang="en-GB"/>
          </a:p>
        </p:txBody>
      </p:sp>
    </p:spTree>
    <p:extLst>
      <p:ext uri="{BB962C8B-B14F-4D97-AF65-F5344CB8AC3E}">
        <p14:creationId xmlns:p14="http://schemas.microsoft.com/office/powerpoint/2010/main" val="4256518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36441B25-C4D1-47DB-817D-B9C4FC5392FB}" type="slidenum">
              <a:rPr lang="en-GB" smtClean="0"/>
              <a:pPr>
                <a:defRPr/>
              </a:pPr>
              <a:t>3</a:t>
            </a:fld>
            <a:endParaRPr lang="en-GB"/>
          </a:p>
        </p:txBody>
      </p:sp>
    </p:spTree>
    <p:extLst>
      <p:ext uri="{BB962C8B-B14F-4D97-AF65-F5344CB8AC3E}">
        <p14:creationId xmlns:p14="http://schemas.microsoft.com/office/powerpoint/2010/main" val="566257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55600" lvl="0" indent="0">
              <a:buNone/>
            </a:pPr>
            <a:r>
              <a:rPr lang="en-GB" sz="1200" dirty="0" smtClean="0"/>
              <a:t>The 1,000 </a:t>
            </a:r>
            <a:r>
              <a:rPr lang="en-GB" sz="1200" dirty="0" err="1" smtClean="0"/>
              <a:t>kWel</a:t>
            </a:r>
            <a:r>
              <a:rPr lang="en-GB" sz="1200" dirty="0" smtClean="0"/>
              <a:t> water electrolysis unit to be constructed will deliver around 200 m³</a:t>
            </a:r>
            <a:r>
              <a:rPr lang="en-GB" sz="1200" baseline="-25000" dirty="0" smtClean="0"/>
              <a:t>i.N.</a:t>
            </a:r>
            <a:r>
              <a:rPr lang="en-GB" sz="1200" dirty="0" smtClean="0"/>
              <a:t> of hydrogen per hour for the methanol synthesis. It shall be powered by surplus electricity from renewable energy sources at energy production peaks, thus stabilising and buffering the oscillations of electric grid and its overloads.</a:t>
            </a:r>
          </a:p>
          <a:p>
            <a:pPr marL="355600" lvl="0" indent="0">
              <a:buNone/>
            </a:pPr>
            <a:r>
              <a:rPr lang="en-GB" sz="1200" dirty="0" smtClean="0"/>
              <a:t>In contrast to the conventional production from natural gas, the green hydrogen will be produced from water and renewable energy, which will reduce the net carbon footprint of the employed hydrogen.</a:t>
            </a:r>
          </a:p>
          <a:p>
            <a:pPr lvl="0">
              <a:spcBef>
                <a:spcPts val="600"/>
              </a:spcBef>
              <a:spcAft>
                <a:spcPts val="600"/>
              </a:spcAft>
            </a:pPr>
            <a:r>
              <a:rPr lang="en-GB" sz="1200" dirty="0" smtClean="0"/>
              <a:t>Creation of </a:t>
            </a:r>
            <a:r>
              <a:rPr lang="en-GB" sz="1200" b="1" dirty="0" smtClean="0"/>
              <a:t>catalytic materials </a:t>
            </a:r>
            <a:r>
              <a:rPr lang="en-GB" sz="1200" dirty="0" smtClean="0"/>
              <a:t>for the synthesis of methanol directly from CO₂</a:t>
            </a:r>
            <a:r>
              <a:rPr lang="en-GB" sz="1200" baseline="-25000" dirty="0" smtClean="0"/>
              <a:t> </a:t>
            </a:r>
            <a:r>
              <a:rPr lang="en-GB" sz="1200" dirty="0" smtClean="0"/>
              <a:t>and hydrogen using a variety of synthetic approaches. Testing of these materials will be carried out in two environments: </a:t>
            </a:r>
            <a:r>
              <a:rPr lang="en-GB" sz="1200" dirty="0" err="1" smtClean="0"/>
              <a:t>i</a:t>
            </a:r>
            <a:r>
              <a:rPr lang="en-GB" sz="1200" dirty="0" smtClean="0"/>
              <a:t>) thermal, using plug flow reactors, and ii) solar, using </a:t>
            </a:r>
            <a:r>
              <a:rPr lang="en-GB" sz="1200" dirty="0" err="1" smtClean="0"/>
              <a:t>photocatalysis</a:t>
            </a:r>
            <a:r>
              <a:rPr lang="en-GB" sz="1200" dirty="0" smtClean="0"/>
              <a:t>. Characterisation of these materials will be used as part of a feedback loop to catalyst improvement.</a:t>
            </a:r>
            <a:endParaRPr lang="es-ES" sz="1200" dirty="0" smtClean="0"/>
          </a:p>
          <a:p>
            <a:pPr lvl="0">
              <a:spcBef>
                <a:spcPts val="600"/>
              </a:spcBef>
              <a:spcAft>
                <a:spcPts val="600"/>
              </a:spcAft>
            </a:pPr>
            <a:r>
              <a:rPr lang="en-GB" sz="1200" dirty="0" smtClean="0"/>
              <a:t>Development of the </a:t>
            </a:r>
            <a:r>
              <a:rPr lang="en-GB" sz="1200" b="1" dirty="0" smtClean="0"/>
              <a:t>catalytic conversion process </a:t>
            </a:r>
            <a:r>
              <a:rPr lang="en-GB" sz="1200" dirty="0" smtClean="0"/>
              <a:t>to methanol as a platform chemical, enabling methanol synthesis at high carbon dioxide/carbon monoxide ratios as opposed to the conventional low CO₂/CO ratios, pertinent to syngas, in economically viable manner (operating temperature and pressure not far from the ones employed in the conventional process, following the steam reforming of natural gas and consequent downstream).</a:t>
            </a:r>
          </a:p>
          <a:p>
            <a:pPr lvl="0">
              <a:spcBef>
                <a:spcPts val="600"/>
              </a:spcBef>
              <a:spcAft>
                <a:spcPts val="600"/>
              </a:spcAft>
            </a:pPr>
            <a:endParaRPr lang="en-GB" sz="1200" dirty="0" smtClean="0"/>
          </a:p>
          <a:p>
            <a:pPr marL="628650" indent="-285750">
              <a:spcBef>
                <a:spcPts val="600"/>
              </a:spcBef>
              <a:spcAft>
                <a:spcPts val="600"/>
              </a:spcAft>
              <a:buFont typeface="Verdana" pitchFamily="34" charset="0"/>
              <a:buChar char="­"/>
            </a:pPr>
            <a:r>
              <a:rPr lang="en-GB" sz="1200" dirty="0" smtClean="0"/>
              <a:t>This process is envisaged to reach high efficiency thanks to the development of:</a:t>
            </a:r>
          </a:p>
          <a:p>
            <a:pPr marL="896938" indent="-269875">
              <a:spcBef>
                <a:spcPts val="600"/>
              </a:spcBef>
              <a:spcAft>
                <a:spcPts val="600"/>
              </a:spcAft>
              <a:buFont typeface="Courier New" pitchFamily="49" charset="0"/>
              <a:buChar char="o"/>
            </a:pPr>
            <a:r>
              <a:rPr lang="en-GB" sz="1200" dirty="0" smtClean="0"/>
              <a:t>the above-mentioned catalyst (essential from the global reaction engineering perspective since it will decrease the process’ activation energy significantly), and</a:t>
            </a:r>
          </a:p>
          <a:p>
            <a:pPr marL="896938" indent="-269875">
              <a:spcBef>
                <a:spcPts val="600"/>
              </a:spcBef>
              <a:spcAft>
                <a:spcPts val="600"/>
              </a:spcAft>
              <a:buFont typeface="Courier New" pitchFamily="49" charset="0"/>
              <a:buChar char="o"/>
            </a:pPr>
            <a:r>
              <a:rPr lang="en-GB" sz="1200" dirty="0" smtClean="0"/>
              <a:t>the usage of energy surpluses stemming from renewable sources (aiding in the stabilisation of the electric grid).</a:t>
            </a:r>
            <a:endParaRPr lang="en-GB" dirty="0" smtClean="0"/>
          </a:p>
          <a:p>
            <a:pPr lvl="0">
              <a:spcBef>
                <a:spcPts val="600"/>
              </a:spcBef>
              <a:spcAft>
                <a:spcPts val="600"/>
              </a:spcAft>
            </a:pPr>
            <a:endParaRPr lang="en-GB" sz="1200" dirty="0" smtClean="0"/>
          </a:p>
          <a:p>
            <a:pPr marL="355600" lvl="0" indent="0">
              <a:buNone/>
            </a:pPr>
            <a:endParaRPr lang="en-GB" dirty="0" smtClean="0"/>
          </a:p>
          <a:p>
            <a:endParaRPr lang="sv-SE" dirty="0"/>
          </a:p>
        </p:txBody>
      </p:sp>
      <p:sp>
        <p:nvSpPr>
          <p:cNvPr id="4" name="Platshållare för bildnummer 3"/>
          <p:cNvSpPr>
            <a:spLocks noGrp="1"/>
          </p:cNvSpPr>
          <p:nvPr>
            <p:ph type="sldNum" sz="quarter" idx="10"/>
          </p:nvPr>
        </p:nvSpPr>
        <p:spPr/>
        <p:txBody>
          <a:bodyPr/>
          <a:lstStyle/>
          <a:p>
            <a:pPr>
              <a:defRPr/>
            </a:pPr>
            <a:fld id="{36441B25-C4D1-47DB-817D-B9C4FC5392FB}" type="slidenum">
              <a:rPr lang="en-GB" smtClean="0"/>
              <a:pPr>
                <a:defRPr/>
              </a:pPr>
              <a:t>4</a:t>
            </a:fld>
            <a:endParaRPr lang="en-GB"/>
          </a:p>
        </p:txBody>
      </p:sp>
    </p:spTree>
    <p:extLst>
      <p:ext uri="{BB962C8B-B14F-4D97-AF65-F5344CB8AC3E}">
        <p14:creationId xmlns:p14="http://schemas.microsoft.com/office/powerpoint/2010/main" val="116743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36441B25-C4D1-47DB-817D-B9C4FC5392FB}" type="slidenum">
              <a:rPr lang="en-GB" smtClean="0"/>
              <a:pPr>
                <a:defRPr/>
              </a:pPr>
              <a:t>5</a:t>
            </a:fld>
            <a:endParaRPr lang="en-GB"/>
          </a:p>
        </p:txBody>
      </p:sp>
    </p:spTree>
    <p:extLst>
      <p:ext uri="{BB962C8B-B14F-4D97-AF65-F5344CB8AC3E}">
        <p14:creationId xmlns:p14="http://schemas.microsoft.com/office/powerpoint/2010/main" val="1883543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36441B25-C4D1-47DB-817D-B9C4FC5392FB}" type="slidenum">
              <a:rPr lang="en-GB" smtClean="0"/>
              <a:pPr>
                <a:defRPr/>
              </a:pPr>
              <a:t>6</a:t>
            </a:fld>
            <a:endParaRPr lang="en-GB"/>
          </a:p>
        </p:txBody>
      </p:sp>
    </p:spTree>
    <p:extLst>
      <p:ext uri="{BB962C8B-B14F-4D97-AF65-F5344CB8AC3E}">
        <p14:creationId xmlns:p14="http://schemas.microsoft.com/office/powerpoint/2010/main" val="1773215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36441B25-C4D1-47DB-817D-B9C4FC5392FB}" type="slidenum">
              <a:rPr lang="en-GB" smtClean="0"/>
              <a:pPr>
                <a:defRPr/>
              </a:pPr>
              <a:t>7</a:t>
            </a:fld>
            <a:endParaRPr lang="en-GB"/>
          </a:p>
        </p:txBody>
      </p:sp>
    </p:spTree>
    <p:extLst>
      <p:ext uri="{BB962C8B-B14F-4D97-AF65-F5344CB8AC3E}">
        <p14:creationId xmlns:p14="http://schemas.microsoft.com/office/powerpoint/2010/main" val="3261656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36441B25-C4D1-47DB-817D-B9C4FC5392FB}" type="slidenum">
              <a:rPr lang="en-GB" smtClean="0"/>
              <a:pPr>
                <a:defRPr/>
              </a:pPr>
              <a:t>8</a:t>
            </a:fld>
            <a:endParaRPr lang="en-GB"/>
          </a:p>
        </p:txBody>
      </p:sp>
    </p:spTree>
    <p:extLst>
      <p:ext uri="{BB962C8B-B14F-4D97-AF65-F5344CB8AC3E}">
        <p14:creationId xmlns:p14="http://schemas.microsoft.com/office/powerpoint/2010/main" val="720705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36441B25-C4D1-47DB-817D-B9C4FC5392FB}" type="slidenum">
              <a:rPr lang="en-GB" smtClean="0"/>
              <a:pPr>
                <a:defRPr/>
              </a:pPr>
              <a:t>9</a:t>
            </a:fld>
            <a:endParaRPr lang="en-GB"/>
          </a:p>
        </p:txBody>
      </p:sp>
    </p:spTree>
    <p:extLst>
      <p:ext uri="{BB962C8B-B14F-4D97-AF65-F5344CB8AC3E}">
        <p14:creationId xmlns:p14="http://schemas.microsoft.com/office/powerpoint/2010/main" val="1220303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5" name="Picture 6" descr="LOGO CE-EN-quadri.eps"/>
          <p:cNvPicPr>
            <a:picLocks noChangeAspect="1"/>
          </p:cNvPicPr>
          <p:nvPr userDrawn="1"/>
        </p:nvPicPr>
        <p:blipFill>
          <a:blip r:embed="rId2" cstate="print"/>
          <a:srcRect/>
          <a:stretch>
            <a:fillRect/>
          </a:stretch>
        </p:blipFill>
        <p:spPr bwMode="auto">
          <a:xfrm>
            <a:off x="7308304" y="295541"/>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139952" y="1641600"/>
            <a:ext cx="4536504" cy="2088232"/>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0130" y="362181"/>
            <a:ext cx="1663598" cy="978587"/>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GB"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C8D21B7-B314-438C-91E9-7FF9087DC078}" type="slidenum">
              <a:rPr lang="en-GB" smtClean="0"/>
              <a:pPr>
                <a:defRPr/>
              </a:pPr>
              <a:t>‹#›</a:t>
            </a:fld>
            <a:endParaRPr lang="en-GB" dirty="0"/>
          </a:p>
        </p:txBody>
      </p:sp>
    </p:spTree>
    <p:extLst>
      <p:ext uri="{BB962C8B-B14F-4D97-AF65-F5344CB8AC3E}">
        <p14:creationId xmlns:p14="http://schemas.microsoft.com/office/powerpoint/2010/main" val="450456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pPr>
                <a:defRPr/>
              </a:pPr>
              <a:t>‹#›</a:t>
            </a:fld>
            <a:endParaRPr lang="en-GB"/>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a:t>
            </a:r>
            <a:r>
              <a:rPr lang="fr-BE" dirty="0" err="1" smtClean="0"/>
              <a:t>dolor</a:t>
            </a:r>
            <a:r>
              <a:rPr lang="fr-BE" dirty="0" smtClean="0"/>
              <a:t> </a:t>
            </a:r>
            <a:r>
              <a:rPr lang="fr-BE" dirty="0" err="1" smtClean="0"/>
              <a:t>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0" r:id="rId1"/>
    <p:sldLayoutId id="2147483752" r:id="rId2"/>
    <p:sldLayoutId id="2147483751"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9.png"/><Relationship Id="rId5" Type="http://schemas.openxmlformats.org/officeDocument/2006/relationships/diagramQuickStyle" Target="../diagrams/quickStyle1.xml"/><Relationship Id="rId10" Type="http://schemas.openxmlformats.org/officeDocument/2006/relationships/image" Target="../media/image4.jpeg"/><Relationship Id="rId4" Type="http://schemas.openxmlformats.org/officeDocument/2006/relationships/diagramLayout" Target="../diagrams/layout1.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image" Target="../media/image9.png"/><Relationship Id="rId5" Type="http://schemas.openxmlformats.org/officeDocument/2006/relationships/diagramQuickStyle" Target="../diagrams/quickStyle2.xml"/><Relationship Id="rId10" Type="http://schemas.openxmlformats.org/officeDocument/2006/relationships/image" Target="../media/image4.jpeg"/><Relationship Id="rId4" Type="http://schemas.openxmlformats.org/officeDocument/2006/relationships/diagramLayout" Target="../diagrams/layout2.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image" Target="../media/image15.png"/><Relationship Id="rId5" Type="http://schemas.openxmlformats.org/officeDocument/2006/relationships/diagramQuickStyle" Target="../diagrams/quickStyle3.xml"/><Relationship Id="rId10" Type="http://schemas.openxmlformats.org/officeDocument/2006/relationships/image" Target="../media/image4.jpeg"/><Relationship Id="rId4" Type="http://schemas.openxmlformats.org/officeDocument/2006/relationships/diagramLayout" Target="../diagrams/layout3.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916832"/>
            <a:ext cx="8352928" cy="1728192"/>
          </a:xfrm>
        </p:spPr>
        <p:txBody>
          <a:bodyPr/>
          <a:lstStyle/>
          <a:p>
            <a:pPr algn="ctr"/>
            <a:r>
              <a:rPr lang="en-GB" sz="4000" dirty="0" smtClean="0"/>
              <a:t>Session 3: </a:t>
            </a:r>
            <a:br>
              <a:rPr lang="en-GB" sz="4000" dirty="0" smtClean="0"/>
            </a:br>
            <a:r>
              <a:rPr lang="en-GB" sz="4000" dirty="0"/>
              <a:t>Sustainability and Circular Economy</a:t>
            </a:r>
            <a:r>
              <a:rPr lang="en-GB" dirty="0"/>
              <a:t/>
            </a:r>
            <a:br>
              <a:rPr lang="en-GB" dirty="0"/>
            </a:br>
            <a:endParaRPr lang="en-GB" dirty="0"/>
          </a:p>
        </p:txBody>
      </p:sp>
      <p:sp>
        <p:nvSpPr>
          <p:cNvPr id="3" name="Content Placeholder 2"/>
          <p:cNvSpPr>
            <a:spLocks noGrp="1"/>
          </p:cNvSpPr>
          <p:nvPr>
            <p:ph idx="1"/>
          </p:nvPr>
        </p:nvSpPr>
        <p:spPr>
          <a:xfrm>
            <a:off x="-36512" y="4293096"/>
            <a:ext cx="7488832" cy="2016224"/>
          </a:xfrm>
        </p:spPr>
        <p:txBody>
          <a:bodyPr/>
          <a:lstStyle/>
          <a:p>
            <a:r>
              <a:rPr lang="fr-BE" sz="2400" i="1" dirty="0" smtClean="0">
                <a:solidFill>
                  <a:srgbClr val="FFD624"/>
                </a:solidFill>
              </a:rPr>
              <a:t>Anna Sager, SP </a:t>
            </a:r>
            <a:r>
              <a:rPr lang="fr-BE" sz="2400" i="1" dirty="0" err="1" smtClean="0">
                <a:solidFill>
                  <a:srgbClr val="FFD624"/>
                </a:solidFill>
              </a:rPr>
              <a:t>Technical</a:t>
            </a:r>
            <a:r>
              <a:rPr lang="fr-BE" sz="2400" i="1" dirty="0" smtClean="0">
                <a:solidFill>
                  <a:srgbClr val="FFD624"/>
                </a:solidFill>
              </a:rPr>
              <a:t> </a:t>
            </a:r>
            <a:r>
              <a:rPr lang="fr-BE" sz="2400" i="1" dirty="0" err="1" smtClean="0">
                <a:solidFill>
                  <a:srgbClr val="FFD624"/>
                </a:solidFill>
              </a:rPr>
              <a:t>Research</a:t>
            </a:r>
            <a:r>
              <a:rPr lang="fr-BE" sz="2400" i="1" dirty="0" smtClean="0">
                <a:solidFill>
                  <a:srgbClr val="FFD624"/>
                </a:solidFill>
              </a:rPr>
              <a:t> Institute of </a:t>
            </a:r>
            <a:r>
              <a:rPr lang="fr-BE" sz="2400" i="1" dirty="0" err="1" smtClean="0">
                <a:solidFill>
                  <a:srgbClr val="FFD624"/>
                </a:solidFill>
              </a:rPr>
              <a:t>Sweden</a:t>
            </a:r>
            <a:endParaRPr lang="fr-BE" sz="2400" i="1" dirty="0" smtClean="0">
              <a:solidFill>
                <a:srgbClr val="FFD624"/>
              </a:solidFill>
            </a:endParaRPr>
          </a:p>
          <a:p>
            <a:endParaRPr lang="fr-BE" sz="2400" dirty="0"/>
          </a:p>
          <a:p>
            <a:r>
              <a:rPr lang="fr-BE" sz="2400" dirty="0" smtClean="0"/>
              <a:t>SPIRE PPP Impact workshop</a:t>
            </a:r>
          </a:p>
          <a:p>
            <a:r>
              <a:rPr lang="fr-BE" sz="2400" dirty="0" smtClean="0"/>
              <a:t>Brussels, 21-22 April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Examples</a:t>
            </a:r>
            <a:r>
              <a:rPr lang="de-DE" dirty="0" smtClean="0"/>
              <a:t> </a:t>
            </a:r>
            <a:r>
              <a:rPr lang="de-DE" dirty="0" err="1" smtClean="0"/>
              <a:t>from</a:t>
            </a:r>
            <a:r>
              <a:rPr lang="de-DE" dirty="0" smtClean="0"/>
              <a:t> </a:t>
            </a:r>
            <a:r>
              <a:rPr lang="de-DE" dirty="0" err="1" smtClean="0"/>
              <a:t>projects</a:t>
            </a:r>
            <a:endParaRPr lang="de-DE" dirty="0"/>
          </a:p>
        </p:txBody>
      </p:sp>
      <p:sp>
        <p:nvSpPr>
          <p:cNvPr id="3" name="Inhaltsplatzhalter 2"/>
          <p:cNvSpPr>
            <a:spLocks noGrp="1"/>
          </p:cNvSpPr>
          <p:nvPr>
            <p:ph idx="1"/>
          </p:nvPr>
        </p:nvSpPr>
        <p:spPr>
          <a:xfrm>
            <a:off x="5238421" y="2636912"/>
            <a:ext cx="3726067" cy="3633788"/>
          </a:xfrm>
        </p:spPr>
        <p:txBody>
          <a:bodyPr/>
          <a:lstStyle/>
          <a:p>
            <a:pPr marL="0" indent="0">
              <a:buNone/>
            </a:pPr>
            <a:r>
              <a:rPr lang="de-DE" sz="1400" b="1" dirty="0" smtClean="0"/>
              <a:t>TASIO:</a:t>
            </a:r>
          </a:p>
          <a:p>
            <a:pPr algn="just"/>
            <a:r>
              <a:rPr lang="en-US" altLang="en-US" sz="1400" b="1" dirty="0" smtClean="0"/>
              <a:t>Reduction </a:t>
            </a:r>
            <a:r>
              <a:rPr lang="en-US" altLang="en-US" sz="1400" b="1" dirty="0"/>
              <a:t>of electric energy consumption </a:t>
            </a:r>
            <a:endParaRPr lang="en-US" altLang="en-US" sz="1400" b="1" dirty="0" smtClean="0"/>
          </a:p>
          <a:p>
            <a:pPr algn="just"/>
            <a:r>
              <a:rPr lang="en-US" altLang="en-US" sz="1400" b="1" dirty="0" smtClean="0"/>
              <a:t>Reduction </a:t>
            </a:r>
            <a:r>
              <a:rPr lang="en-US" altLang="en-US" sz="1400" b="1" dirty="0"/>
              <a:t>of primary energy consumption</a:t>
            </a:r>
            <a:r>
              <a:rPr lang="en-US" altLang="en-US" sz="1400" dirty="0"/>
              <a:t>:</a:t>
            </a:r>
            <a:r>
              <a:rPr lang="en-US" altLang="en-US" sz="1400" b="1" dirty="0"/>
              <a:t> </a:t>
            </a:r>
            <a:r>
              <a:rPr lang="en-US" altLang="en-US" sz="1400" dirty="0"/>
              <a:t>every kWh of electricity generated by an ORC unit in a WHRS avoids 460 kg of </a:t>
            </a:r>
            <a:r>
              <a:rPr lang="en-US" altLang="en-US" sz="1400" dirty="0" smtClean="0"/>
              <a:t>CO2</a:t>
            </a:r>
          </a:p>
          <a:p>
            <a:pPr algn="just"/>
            <a:r>
              <a:rPr lang="en-US" altLang="en-US" sz="1400" b="1" dirty="0" smtClean="0"/>
              <a:t>Total </a:t>
            </a:r>
            <a:r>
              <a:rPr lang="en-US" altLang="en-US" sz="1400" b="1" dirty="0"/>
              <a:t>CO2 savings </a:t>
            </a:r>
            <a:r>
              <a:rPr lang="en-US" altLang="en-US" sz="1400" dirty="0"/>
              <a:t>across the sectors investigated: </a:t>
            </a:r>
            <a:r>
              <a:rPr lang="en-US" altLang="en-US" sz="1400" b="1" dirty="0"/>
              <a:t>1300 </a:t>
            </a:r>
            <a:r>
              <a:rPr lang="en-US" altLang="en-US" sz="1400" b="1" dirty="0" err="1"/>
              <a:t>kton</a:t>
            </a:r>
            <a:r>
              <a:rPr lang="en-US" altLang="en-US" sz="1400" b="1" dirty="0"/>
              <a:t> CO2/year</a:t>
            </a:r>
            <a:r>
              <a:rPr lang="en-US" altLang="en-US" sz="1400" dirty="0"/>
              <a:t> corresponding to 0,27% of the EU27 overall CO2 industrial </a:t>
            </a:r>
            <a:r>
              <a:rPr lang="en-US" altLang="en-US" sz="1400" dirty="0" smtClean="0"/>
              <a:t>emissions</a:t>
            </a:r>
          </a:p>
          <a:p>
            <a:pPr algn="just"/>
            <a:r>
              <a:rPr lang="en-US" altLang="en-US" sz="1400" b="1" dirty="0" smtClean="0"/>
              <a:t>Cleaner </a:t>
            </a:r>
            <a:r>
              <a:rPr lang="en-US" altLang="en-US" sz="1400" b="1" dirty="0"/>
              <a:t>and healthier environment </a:t>
            </a:r>
          </a:p>
          <a:p>
            <a:pPr lvl="1"/>
            <a:endParaRPr lang="en-GB" sz="1000" b="0" dirty="0"/>
          </a:p>
          <a:p>
            <a:pPr marL="0" indent="0">
              <a:buNone/>
            </a:pPr>
            <a:endParaRPr lang="de-DE" sz="1600"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5684" y="5949280"/>
            <a:ext cx="599831" cy="861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2366" y="1268760"/>
            <a:ext cx="2085157" cy="132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Imagen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1" y="2924944"/>
            <a:ext cx="5060887"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827584" y="5646440"/>
            <a:ext cx="3528392" cy="230832"/>
          </a:xfrm>
          <a:prstGeom prst="rect">
            <a:avLst/>
          </a:prstGeom>
          <a:noFill/>
        </p:spPr>
        <p:txBody>
          <a:bodyPr wrap="square" rtlCol="0">
            <a:spAutoFit/>
          </a:bodyPr>
          <a:lstStyle/>
          <a:p>
            <a:pPr algn="ctr"/>
            <a:r>
              <a:rPr lang="it-IT" sz="900" i="1" dirty="0" smtClean="0">
                <a:solidFill>
                  <a:srgbClr val="0F5494"/>
                </a:solidFill>
              </a:rPr>
              <a:t>Waste </a:t>
            </a:r>
            <a:r>
              <a:rPr lang="it-IT" sz="900" i="1" dirty="0" err="1" smtClean="0">
                <a:solidFill>
                  <a:srgbClr val="0F5494"/>
                </a:solidFill>
              </a:rPr>
              <a:t>heat</a:t>
            </a:r>
            <a:r>
              <a:rPr lang="it-IT" sz="900" i="1" dirty="0" smtClean="0">
                <a:solidFill>
                  <a:srgbClr val="0F5494"/>
                </a:solidFill>
              </a:rPr>
              <a:t> to </a:t>
            </a:r>
            <a:r>
              <a:rPr lang="it-IT" sz="900" i="1" dirty="0" err="1" smtClean="0">
                <a:solidFill>
                  <a:srgbClr val="0F5494"/>
                </a:solidFill>
              </a:rPr>
              <a:t>power</a:t>
            </a:r>
            <a:r>
              <a:rPr lang="it-IT" sz="900" i="1" dirty="0" smtClean="0">
                <a:solidFill>
                  <a:srgbClr val="0F5494"/>
                </a:solidFill>
              </a:rPr>
              <a:t> </a:t>
            </a:r>
            <a:r>
              <a:rPr lang="it-IT" sz="900" i="1" dirty="0" err="1" smtClean="0">
                <a:solidFill>
                  <a:srgbClr val="0F5494"/>
                </a:solidFill>
              </a:rPr>
              <a:t>typical</a:t>
            </a:r>
            <a:r>
              <a:rPr lang="it-IT" sz="900" i="1" dirty="0" smtClean="0">
                <a:solidFill>
                  <a:srgbClr val="0F5494"/>
                </a:solidFill>
              </a:rPr>
              <a:t> schema </a:t>
            </a:r>
          </a:p>
        </p:txBody>
      </p:sp>
    </p:spTree>
    <p:extLst>
      <p:ext uri="{BB962C8B-B14F-4D97-AF65-F5344CB8AC3E}">
        <p14:creationId xmlns:p14="http://schemas.microsoft.com/office/powerpoint/2010/main" val="3813507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936625"/>
          </a:xfrm>
        </p:spPr>
        <p:txBody>
          <a:bodyPr/>
          <a:lstStyle/>
          <a:p>
            <a:r>
              <a:rPr lang="en-GB" dirty="0"/>
              <a:t>Technical cross-cutting issues</a:t>
            </a:r>
          </a:p>
        </p:txBody>
      </p:sp>
      <p:sp>
        <p:nvSpPr>
          <p:cNvPr id="3" name="Inhaltsplatzhalter 2"/>
          <p:cNvSpPr>
            <a:spLocks noGrp="1"/>
          </p:cNvSpPr>
          <p:nvPr>
            <p:ph idx="1"/>
          </p:nvPr>
        </p:nvSpPr>
        <p:spPr>
          <a:xfrm>
            <a:off x="467544" y="1916832"/>
            <a:ext cx="8229600" cy="4752528"/>
          </a:xfrm>
        </p:spPr>
        <p:txBody>
          <a:bodyPr/>
          <a:lstStyle/>
          <a:p>
            <a:pPr marL="0" indent="0">
              <a:buNone/>
            </a:pPr>
            <a:r>
              <a:rPr lang="de-DE" sz="1600" b="1" dirty="0" smtClean="0"/>
              <a:t>New </a:t>
            </a:r>
            <a:r>
              <a:rPr lang="de-DE" sz="1600" b="1" dirty="0" err="1" smtClean="0"/>
              <a:t>technologies</a:t>
            </a:r>
            <a:endParaRPr lang="de-DE" sz="1600" b="1" dirty="0" smtClean="0"/>
          </a:p>
          <a:p>
            <a:pPr marL="0" indent="0">
              <a:buNone/>
            </a:pPr>
            <a:endParaRPr lang="de-DE" sz="1600" b="1" dirty="0" smtClean="0"/>
          </a:p>
          <a:p>
            <a:pPr marL="285750" indent="-285750"/>
            <a:r>
              <a:rPr lang="de-DE" sz="1600" b="1" dirty="0" smtClean="0"/>
              <a:t>E4WATER: </a:t>
            </a:r>
            <a:r>
              <a:rPr lang="en-GB" sz="1600" kern="1200" dirty="0"/>
              <a:t>Technical approaches for cost reduction in water </a:t>
            </a:r>
            <a:r>
              <a:rPr lang="en-GB" sz="1600" kern="1200" dirty="0" smtClean="0"/>
              <a:t>treatment, Towards </a:t>
            </a:r>
            <a:r>
              <a:rPr lang="en-GB" sz="1600" kern="1200" dirty="0"/>
              <a:t>water loop </a:t>
            </a:r>
            <a:r>
              <a:rPr lang="en-GB" sz="1600" kern="1200" dirty="0" smtClean="0"/>
              <a:t>closure, Integrated </a:t>
            </a:r>
            <a:r>
              <a:rPr lang="en-GB" sz="1600" kern="1200" dirty="0"/>
              <a:t>water management (process – plant – site</a:t>
            </a:r>
            <a:r>
              <a:rPr lang="en-GB" sz="1600" kern="1200" dirty="0" smtClean="0"/>
              <a:t>), (</a:t>
            </a:r>
            <a:r>
              <a:rPr lang="en-GB" sz="1600" kern="1200" dirty="0"/>
              <a:t>Trans)industrial </a:t>
            </a:r>
            <a:r>
              <a:rPr lang="en-GB" sz="1600" kern="1200" dirty="0" smtClean="0"/>
              <a:t>symbiosis</a:t>
            </a:r>
            <a:endParaRPr lang="de-DE" sz="1600" dirty="0"/>
          </a:p>
          <a:p>
            <a:pPr marL="285750" indent="-285750"/>
            <a:r>
              <a:rPr lang="de-DE" sz="1600" b="1" dirty="0" smtClean="0"/>
              <a:t>MefCO</a:t>
            </a:r>
            <a:r>
              <a:rPr lang="de-DE" sz="1600" b="1" baseline="-25000" dirty="0" smtClean="0"/>
              <a:t>2</a:t>
            </a:r>
            <a:r>
              <a:rPr lang="de-DE" sz="1600" b="1" dirty="0" smtClean="0"/>
              <a:t>:</a:t>
            </a:r>
            <a:r>
              <a:rPr lang="de-DE" sz="1600" dirty="0" smtClean="0"/>
              <a:t> </a:t>
            </a:r>
            <a:r>
              <a:rPr lang="en-GB" sz="1600" dirty="0"/>
              <a:t>cross-sectorial impact of the proposed technology is aligned with SPIRE’s Key Component FEED and, more precisely, with the Key Activity 1.2 “Optimal valorisation of waste, residue streams and recycled end-of-life materials as feed. Carbon dioxide sequestration and usage as a feedstock for methanol production has the potential to provide a significant reduction of CO₂ </a:t>
            </a:r>
            <a:r>
              <a:rPr lang="en-GB" sz="1600" dirty="0" smtClean="0"/>
              <a:t>emissions</a:t>
            </a:r>
          </a:p>
          <a:p>
            <a:pPr marL="285750" indent="-285750" algn="just">
              <a:spcBef>
                <a:spcPts val="600"/>
              </a:spcBef>
              <a:spcAft>
                <a:spcPts val="600"/>
              </a:spcAft>
            </a:pPr>
            <a:r>
              <a:rPr lang="en-GB" sz="1600" b="1" dirty="0"/>
              <a:t>TASIO:</a:t>
            </a:r>
            <a:r>
              <a:rPr lang="en-GB" sz="1600" dirty="0"/>
              <a:t> Energy efficiency by filling the gap between unused surplus heat and its internal and external </a:t>
            </a:r>
            <a:r>
              <a:rPr lang="en-GB" sz="1600" dirty="0" smtClean="0"/>
              <a:t>use; Energy sustainability of </a:t>
            </a:r>
            <a:r>
              <a:rPr lang="en-GB" sz="1600" dirty="0"/>
              <a:t>industrial processes through the design, implementation and testing of an innovative new energy recovery </a:t>
            </a:r>
            <a:r>
              <a:rPr lang="en-GB" sz="1600" dirty="0" smtClean="0"/>
              <a:t>system</a:t>
            </a:r>
          </a:p>
          <a:p>
            <a:pPr marL="285750" indent="-285750">
              <a:spcBef>
                <a:spcPts val="600"/>
              </a:spcBef>
              <a:spcAft>
                <a:spcPts val="600"/>
              </a:spcAft>
            </a:pPr>
            <a:r>
              <a:rPr lang="en-GB" sz="1600" b="1" dirty="0" smtClean="0"/>
              <a:t>R4R: </a:t>
            </a:r>
            <a:r>
              <a:rPr lang="en-GB" sz="1600" dirty="0" smtClean="0"/>
              <a:t>Identification of new technologies through cross-sectional/ stakeholder and  over regional cooperation</a:t>
            </a:r>
            <a:endParaRPr lang="en-GB" sz="1600" dirty="0"/>
          </a:p>
          <a:p>
            <a:pPr marL="285750" indent="-285750"/>
            <a:endParaRPr lang="en-GB" sz="1600" dirty="0" smtClean="0"/>
          </a:p>
          <a:p>
            <a:pPr marL="285750" indent="-285750"/>
            <a:endParaRPr lang="en-GB" sz="1600" dirty="0"/>
          </a:p>
          <a:p>
            <a:endParaRPr lang="de-DE" sz="1600" dirty="0"/>
          </a:p>
        </p:txBody>
      </p:sp>
    </p:spTree>
    <p:extLst>
      <p:ext uri="{BB962C8B-B14F-4D97-AF65-F5344CB8AC3E}">
        <p14:creationId xmlns:p14="http://schemas.microsoft.com/office/powerpoint/2010/main" val="171458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Examples</a:t>
            </a:r>
            <a:r>
              <a:rPr lang="de-DE" dirty="0" smtClean="0"/>
              <a:t> </a:t>
            </a:r>
            <a:r>
              <a:rPr lang="de-DE" dirty="0" err="1" smtClean="0"/>
              <a:t>from</a:t>
            </a:r>
            <a:r>
              <a:rPr lang="de-DE" dirty="0" smtClean="0"/>
              <a:t> </a:t>
            </a:r>
            <a:r>
              <a:rPr lang="de-DE" dirty="0" err="1" smtClean="0"/>
              <a:t>projects</a:t>
            </a:r>
            <a:endParaRPr lang="de-DE" dirty="0"/>
          </a:p>
        </p:txBody>
      </p:sp>
      <p:sp>
        <p:nvSpPr>
          <p:cNvPr id="3" name="Inhaltsplatzhalter 2"/>
          <p:cNvSpPr>
            <a:spLocks noGrp="1"/>
          </p:cNvSpPr>
          <p:nvPr>
            <p:ph idx="1"/>
          </p:nvPr>
        </p:nvSpPr>
        <p:spPr/>
        <p:txBody>
          <a:bodyPr/>
          <a:lstStyle/>
          <a:p>
            <a:r>
              <a:rPr lang="de-DE" sz="1800" b="1" dirty="0" smtClean="0"/>
              <a:t>MefCO</a:t>
            </a:r>
            <a:r>
              <a:rPr lang="de-DE" sz="1800" b="1" baseline="-25000" dirty="0" smtClean="0"/>
              <a:t>2</a:t>
            </a:r>
            <a:r>
              <a:rPr lang="de-DE" sz="1800" b="1" dirty="0" smtClean="0"/>
              <a:t>:</a:t>
            </a:r>
            <a:r>
              <a:rPr lang="de-DE" sz="1800" dirty="0" smtClean="0"/>
              <a:t> </a:t>
            </a:r>
            <a:r>
              <a:rPr lang="en-GB" sz="1800" kern="1200" dirty="0">
                <a:solidFill>
                  <a:srgbClr val="204388"/>
                </a:solidFill>
              </a:rPr>
              <a:t>For example, the cement sector (1) is a large producer of GHG emission, while the synergy of our project with this sector is straightforward utilising point sources of CO₂, pertinent to this industry (sequestration at power plant source, proposed in this project may be deemed as demonstrational). This approach can be easily transferred to other industrial sectors with a high GHG intensity such as steel, aluminium and ceramics which account for more than 10% of global CO₂ emissions</a:t>
            </a:r>
            <a:r>
              <a:rPr lang="en-GB" sz="1800" kern="1200" dirty="0" smtClean="0">
                <a:solidFill>
                  <a:srgbClr val="204388"/>
                </a:solidFill>
              </a:rPr>
              <a:t>.</a:t>
            </a:r>
          </a:p>
          <a:p>
            <a:pPr>
              <a:spcAft>
                <a:spcPts val="600"/>
              </a:spcAft>
            </a:pPr>
            <a:r>
              <a:rPr lang="en-GB" sz="1800" b="1" kern="1200" dirty="0">
                <a:solidFill>
                  <a:srgbClr val="204388"/>
                </a:solidFill>
              </a:rPr>
              <a:t>E4WATER: </a:t>
            </a:r>
            <a:r>
              <a:rPr lang="en-US" altLang="de-DE" sz="1800" kern="1200" dirty="0">
                <a:solidFill>
                  <a:srgbClr val="204388"/>
                </a:solidFill>
              </a:rPr>
              <a:t>Creating water loop interfaces and synergies</a:t>
            </a:r>
            <a:r>
              <a:rPr lang="en-US" altLang="de-DE" sz="1800" kern="1200" dirty="0" smtClean="0">
                <a:solidFill>
                  <a:srgbClr val="204388"/>
                </a:solidFill>
              </a:rPr>
              <a:t>: (</a:t>
            </a:r>
            <a:r>
              <a:rPr lang="en-US" altLang="de-DE" sz="1800" kern="1200" dirty="0">
                <a:solidFill>
                  <a:srgbClr val="204388"/>
                </a:solidFill>
              </a:rPr>
              <a:t>I) in </a:t>
            </a:r>
            <a:r>
              <a:rPr lang="en-US" altLang="de-DE" sz="1800" kern="1200" dirty="0" smtClean="0">
                <a:solidFill>
                  <a:srgbClr val="204388"/>
                </a:solidFill>
              </a:rPr>
              <a:t>industry,  (</a:t>
            </a:r>
            <a:r>
              <a:rPr lang="en-US" altLang="de-DE" sz="1800" kern="1200" dirty="0">
                <a:solidFill>
                  <a:srgbClr val="204388"/>
                </a:solidFill>
              </a:rPr>
              <a:t>II) with urban &amp; agricultural water management (trans </a:t>
            </a:r>
            <a:r>
              <a:rPr lang="en-US" altLang="de-DE" sz="1800" kern="1200" dirty="0" smtClean="0">
                <a:solidFill>
                  <a:srgbClr val="204388"/>
                </a:solidFill>
              </a:rPr>
              <a:t>industry); Overcome </a:t>
            </a:r>
            <a:r>
              <a:rPr lang="en-US" altLang="de-DE" sz="1800" kern="1200" dirty="0">
                <a:solidFill>
                  <a:srgbClr val="204388"/>
                </a:solidFill>
              </a:rPr>
              <a:t>the bottleneck in recycling and </a:t>
            </a:r>
            <a:r>
              <a:rPr lang="en-US" altLang="de-DE" sz="1800" kern="1200" dirty="0" smtClean="0">
                <a:solidFill>
                  <a:srgbClr val="204388"/>
                </a:solidFill>
              </a:rPr>
              <a:t>reuse: Treating </a:t>
            </a:r>
            <a:r>
              <a:rPr lang="en-US" altLang="de-DE" sz="1800" kern="1200" dirty="0">
                <a:solidFill>
                  <a:srgbClr val="204388"/>
                </a:solidFill>
              </a:rPr>
              <a:t>concentrates/complex wastewaters </a:t>
            </a:r>
            <a:r>
              <a:rPr lang="en-US" altLang="de-DE" sz="1800" kern="1200" dirty="0" smtClean="0">
                <a:solidFill>
                  <a:srgbClr val="204388"/>
                </a:solidFill>
              </a:rPr>
              <a:t>and Linking </a:t>
            </a:r>
            <a:r>
              <a:rPr lang="en-US" altLang="de-DE" sz="1800" kern="1200" dirty="0">
                <a:solidFill>
                  <a:srgbClr val="204388"/>
                </a:solidFill>
              </a:rPr>
              <a:t>water- and production processes for process efficiency optimization</a:t>
            </a:r>
          </a:p>
          <a:p>
            <a:endParaRPr lang="en-GB" sz="1800" kern="1200" dirty="0" smtClean="0">
              <a:solidFill>
                <a:srgbClr val="204388"/>
              </a:solidFill>
            </a:endParaRPr>
          </a:p>
          <a:p>
            <a:endParaRPr lang="en-GB" sz="1800" dirty="0"/>
          </a:p>
          <a:p>
            <a:endParaRPr lang="de-DE" sz="1800" dirty="0"/>
          </a:p>
        </p:txBody>
      </p:sp>
    </p:spTree>
    <p:extLst>
      <p:ext uri="{BB962C8B-B14F-4D97-AF65-F5344CB8AC3E}">
        <p14:creationId xmlns:p14="http://schemas.microsoft.com/office/powerpoint/2010/main" val="1765377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268760"/>
            <a:ext cx="8229600" cy="936625"/>
          </a:xfrm>
        </p:spPr>
        <p:txBody>
          <a:bodyPr/>
          <a:lstStyle/>
          <a:p>
            <a:r>
              <a:rPr lang="en-GB" dirty="0"/>
              <a:t>Non-technical cross-cutting issues</a:t>
            </a:r>
          </a:p>
        </p:txBody>
      </p:sp>
      <p:sp>
        <p:nvSpPr>
          <p:cNvPr id="3" name="Inhaltsplatzhalter 2"/>
          <p:cNvSpPr>
            <a:spLocks noGrp="1"/>
          </p:cNvSpPr>
          <p:nvPr>
            <p:ph idx="1"/>
          </p:nvPr>
        </p:nvSpPr>
        <p:spPr>
          <a:xfrm>
            <a:off x="457200" y="2204864"/>
            <a:ext cx="8229600" cy="3633788"/>
          </a:xfrm>
        </p:spPr>
        <p:txBody>
          <a:bodyPr/>
          <a:lstStyle/>
          <a:p>
            <a:r>
              <a:rPr lang="de-DE" sz="2000" dirty="0" smtClean="0"/>
              <a:t>Cross </a:t>
            </a:r>
            <a:r>
              <a:rPr lang="de-DE" sz="2000" dirty="0" err="1" smtClean="0"/>
              <a:t>sectional</a:t>
            </a:r>
            <a:r>
              <a:rPr lang="de-DE" sz="2000" dirty="0" smtClean="0"/>
              <a:t>/</a:t>
            </a:r>
            <a:r>
              <a:rPr lang="de-DE" sz="2000" dirty="0" err="1" smtClean="0"/>
              <a:t>stakeholder</a:t>
            </a:r>
            <a:r>
              <a:rPr lang="de-DE" sz="2000" dirty="0" smtClean="0"/>
              <a:t> </a:t>
            </a:r>
            <a:r>
              <a:rPr lang="de-DE" sz="2000" dirty="0" err="1" smtClean="0"/>
              <a:t>workshops</a:t>
            </a:r>
            <a:endParaRPr lang="de-DE" sz="2000" dirty="0" smtClean="0"/>
          </a:p>
          <a:p>
            <a:r>
              <a:rPr lang="de-DE" sz="2000" dirty="0" smtClean="0"/>
              <a:t>Exchange </a:t>
            </a:r>
            <a:r>
              <a:rPr lang="de-DE" sz="2000" dirty="0" err="1" smtClean="0"/>
              <a:t>of</a:t>
            </a:r>
            <a:r>
              <a:rPr lang="de-DE" sz="2000" dirty="0" smtClean="0"/>
              <a:t> Best Practices </a:t>
            </a:r>
            <a:r>
              <a:rPr lang="de-DE" sz="2000" dirty="0" err="1" smtClean="0"/>
              <a:t>and</a:t>
            </a:r>
            <a:r>
              <a:rPr lang="de-DE" sz="2000" dirty="0" smtClean="0"/>
              <a:t> Knowledge </a:t>
            </a:r>
            <a:r>
              <a:rPr lang="de-DE" sz="2000" dirty="0" err="1" smtClean="0"/>
              <a:t>transfer</a:t>
            </a:r>
            <a:r>
              <a:rPr lang="de-DE" sz="2000" dirty="0" smtClean="0"/>
              <a:t>/</a:t>
            </a:r>
            <a:r>
              <a:rPr lang="de-DE" sz="2000" dirty="0" err="1" smtClean="0"/>
              <a:t>dissemination</a:t>
            </a:r>
            <a:endParaRPr lang="de-DE" sz="2000" dirty="0" smtClean="0"/>
          </a:p>
          <a:p>
            <a:r>
              <a:rPr lang="de-DE" sz="2000" dirty="0"/>
              <a:t>Skills </a:t>
            </a:r>
            <a:r>
              <a:rPr lang="de-DE" sz="2000" dirty="0" err="1" smtClean="0"/>
              <a:t>development</a:t>
            </a:r>
            <a:endParaRPr lang="de-DE" sz="2000" dirty="0" smtClean="0"/>
          </a:p>
          <a:p>
            <a:r>
              <a:rPr lang="de-DE" sz="2000" dirty="0" smtClean="0"/>
              <a:t>Business </a:t>
            </a:r>
            <a:r>
              <a:rPr lang="de-DE" sz="2000" dirty="0" err="1" smtClean="0"/>
              <a:t>deployment</a:t>
            </a:r>
            <a:endParaRPr lang="de-DE" sz="2000" dirty="0" smtClean="0"/>
          </a:p>
          <a:p>
            <a:r>
              <a:rPr lang="en-GB" sz="2000" dirty="0" smtClean="0"/>
              <a:t>Different </a:t>
            </a:r>
            <a:r>
              <a:rPr lang="en-GB" sz="2000" dirty="0" smtClean="0"/>
              <a:t>dissemination channels (website, twitter etc.)</a:t>
            </a:r>
          </a:p>
          <a:p>
            <a:r>
              <a:rPr lang="en-GB" sz="2000" dirty="0"/>
              <a:t>Link with EU and national technology Platforms and Associations</a:t>
            </a:r>
          </a:p>
          <a:p>
            <a:r>
              <a:rPr lang="en-GB" sz="2000" dirty="0"/>
              <a:t>Presentation of project results in scientific literature, international and national conferences and trade fairs</a:t>
            </a:r>
          </a:p>
          <a:p>
            <a:endParaRPr lang="en-GB" sz="2000" dirty="0" smtClean="0"/>
          </a:p>
          <a:p>
            <a:endParaRPr lang="en-GB" sz="2000" dirty="0"/>
          </a:p>
          <a:p>
            <a:endParaRPr lang="de-DE" sz="2000" dirty="0" smtClean="0"/>
          </a:p>
          <a:p>
            <a:endParaRPr lang="de-DE" sz="2000" dirty="0" smtClean="0"/>
          </a:p>
          <a:p>
            <a:endParaRPr lang="de-DE" sz="2000" dirty="0" smtClean="0"/>
          </a:p>
          <a:p>
            <a:endParaRPr lang="de-DE" sz="2000" dirty="0"/>
          </a:p>
        </p:txBody>
      </p:sp>
    </p:spTree>
    <p:extLst>
      <p:ext uri="{BB962C8B-B14F-4D97-AF65-F5344CB8AC3E}">
        <p14:creationId xmlns:p14="http://schemas.microsoft.com/office/powerpoint/2010/main" val="821827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1268760"/>
            <a:ext cx="8229600" cy="936625"/>
          </a:xfrm>
        </p:spPr>
        <p:txBody>
          <a:bodyPr/>
          <a:lstStyle/>
          <a:p>
            <a:r>
              <a:rPr lang="de-DE" dirty="0" err="1" smtClean="0"/>
              <a:t>Examples</a:t>
            </a:r>
            <a:r>
              <a:rPr lang="de-DE" dirty="0" smtClean="0"/>
              <a:t> </a:t>
            </a:r>
            <a:r>
              <a:rPr lang="de-DE" dirty="0" err="1" smtClean="0"/>
              <a:t>from</a:t>
            </a:r>
            <a:r>
              <a:rPr lang="de-DE" dirty="0" smtClean="0"/>
              <a:t> </a:t>
            </a:r>
            <a:r>
              <a:rPr lang="de-DE" dirty="0" err="1" smtClean="0"/>
              <a:t>projects</a:t>
            </a:r>
            <a:endParaRPr lang="de-DE" dirty="0"/>
          </a:p>
        </p:txBody>
      </p:sp>
      <p:sp>
        <p:nvSpPr>
          <p:cNvPr id="3" name="Inhaltsplatzhalter 2"/>
          <p:cNvSpPr>
            <a:spLocks noGrp="1"/>
          </p:cNvSpPr>
          <p:nvPr>
            <p:ph idx="1"/>
          </p:nvPr>
        </p:nvSpPr>
        <p:spPr>
          <a:xfrm>
            <a:off x="457200" y="2132856"/>
            <a:ext cx="8229600" cy="4536504"/>
          </a:xfrm>
        </p:spPr>
        <p:txBody>
          <a:bodyPr/>
          <a:lstStyle/>
          <a:p>
            <a:pPr marL="0" indent="0">
              <a:buNone/>
            </a:pPr>
            <a:r>
              <a:rPr lang="de-DE" sz="1400" b="1" dirty="0" smtClean="0"/>
              <a:t>MefCO</a:t>
            </a:r>
            <a:r>
              <a:rPr lang="de-DE" sz="1400" b="1" baseline="-25000" dirty="0" smtClean="0"/>
              <a:t>2</a:t>
            </a:r>
            <a:r>
              <a:rPr lang="de-DE" sz="1400" b="1" dirty="0" smtClean="0"/>
              <a:t>: Knowledge </a:t>
            </a:r>
            <a:r>
              <a:rPr lang="de-DE" sz="1400" b="1" dirty="0" err="1" smtClean="0"/>
              <a:t>transfer</a:t>
            </a:r>
            <a:r>
              <a:rPr lang="de-DE" sz="1400" b="1" dirty="0" smtClean="0"/>
              <a:t> </a:t>
            </a:r>
          </a:p>
          <a:p>
            <a:r>
              <a:rPr lang="en-US" sz="1400" dirty="0"/>
              <a:t>“CO₂ capture and renewable energy sources as a business opportunity”.</a:t>
            </a:r>
          </a:p>
          <a:p>
            <a:r>
              <a:rPr lang="en-US" sz="1400" dirty="0"/>
              <a:t>“Combining applied research in several fields is an effective way of designing new innovative processes that will be the solution of European-level problems, as well as the source of a competitive edge for European industries”.</a:t>
            </a:r>
          </a:p>
          <a:p>
            <a:r>
              <a:rPr lang="en-US" sz="1400" dirty="0"/>
              <a:t>“CO₂ capture and its </a:t>
            </a:r>
            <a:r>
              <a:rPr lang="en-US" sz="1400" dirty="0" err="1"/>
              <a:t>valorisation</a:t>
            </a:r>
            <a:r>
              <a:rPr lang="en-US" sz="1400" dirty="0"/>
              <a:t> with the support of renewable energy sources surpluses is a way of accomplishing EU commitment with international protocols and regulations, leading to a more sustainable economy</a:t>
            </a:r>
            <a:r>
              <a:rPr lang="en-US" sz="1400" dirty="0" smtClean="0"/>
              <a:t>”.</a:t>
            </a:r>
          </a:p>
          <a:p>
            <a:pPr marL="0" indent="0">
              <a:buNone/>
            </a:pPr>
            <a:r>
              <a:rPr lang="en-US" sz="1400" b="1" dirty="0" smtClean="0"/>
              <a:t>R4R: Cooperation with other clusters and projects</a:t>
            </a:r>
          </a:p>
          <a:p>
            <a:r>
              <a:rPr lang="en-US" sz="1400" dirty="0" smtClean="0"/>
              <a:t>Best practice workshops</a:t>
            </a:r>
          </a:p>
          <a:p>
            <a:r>
              <a:rPr lang="en-US" sz="1400" dirty="0" smtClean="0"/>
              <a:t>Joined activities</a:t>
            </a:r>
          </a:p>
          <a:p>
            <a:r>
              <a:rPr lang="en-US" sz="1400" dirty="0" smtClean="0"/>
              <a:t>Joined projects</a:t>
            </a:r>
          </a:p>
          <a:p>
            <a:pPr marL="0" indent="0">
              <a:buNone/>
            </a:pPr>
            <a:endParaRPr lang="en-US" sz="400" dirty="0">
              <a:solidFill>
                <a:srgbClr val="FF0000"/>
              </a:solidFill>
            </a:endParaRPr>
          </a:p>
          <a:p>
            <a:pPr marL="0" indent="0">
              <a:buNone/>
            </a:pPr>
            <a:r>
              <a:rPr lang="en-US" sz="1400" b="1" dirty="0"/>
              <a:t>TASIO: </a:t>
            </a:r>
            <a:r>
              <a:rPr lang="en-US" sz="1400" b="1" dirty="0" smtClean="0"/>
              <a:t>Synergies and benefits of clustering </a:t>
            </a:r>
            <a:endParaRPr lang="en-US" sz="1400" b="1" dirty="0"/>
          </a:p>
          <a:p>
            <a:r>
              <a:rPr lang="en-US" sz="1400" dirty="0"/>
              <a:t>TASIO invited to be part of a </a:t>
            </a:r>
            <a:r>
              <a:rPr lang="en-US" sz="1400" b="1" dirty="0"/>
              <a:t>new cluster on Energy Efficiency </a:t>
            </a:r>
            <a:r>
              <a:rPr lang="en-US" sz="1400" dirty="0"/>
              <a:t>with strong focus on heat recovery and oven technologies: exploitation of TASIO results through common ground, market </a:t>
            </a:r>
            <a:r>
              <a:rPr lang="en-US" sz="1400" dirty="0" smtClean="0"/>
              <a:t>segments and </a:t>
            </a:r>
            <a:r>
              <a:rPr lang="en-US" sz="1400" dirty="0"/>
              <a:t>needs among the cluster </a:t>
            </a:r>
            <a:r>
              <a:rPr lang="en-US" sz="1400" dirty="0" smtClean="0"/>
              <a:t>projects</a:t>
            </a:r>
            <a:endParaRPr lang="en-US" sz="1400" dirty="0"/>
          </a:p>
          <a:p>
            <a:r>
              <a:rPr lang="en-US" sz="1400" dirty="0"/>
              <a:t>TASIO part of the </a:t>
            </a:r>
            <a:r>
              <a:rPr lang="en-US" sz="1400" b="1" dirty="0"/>
              <a:t>Lombardy Energy </a:t>
            </a:r>
            <a:r>
              <a:rPr lang="en-US" sz="1400" b="1" dirty="0" err="1"/>
              <a:t>Cleantech</a:t>
            </a:r>
            <a:r>
              <a:rPr lang="en-US" sz="1400" b="1" dirty="0"/>
              <a:t> Cluster </a:t>
            </a:r>
            <a:r>
              <a:rPr lang="en-US" sz="1400" dirty="0"/>
              <a:t>(</a:t>
            </a:r>
            <a:r>
              <a:rPr lang="en-US" sz="1400" b="1" dirty="0"/>
              <a:t>LE2C</a:t>
            </a:r>
            <a:r>
              <a:rPr lang="en-US" sz="1400" dirty="0"/>
              <a:t>): dissemination and promotion of </a:t>
            </a:r>
            <a:r>
              <a:rPr lang="en-US" sz="1400" dirty="0" smtClean="0"/>
              <a:t>the high </a:t>
            </a:r>
            <a:r>
              <a:rPr lang="en-US" sz="1400" dirty="0"/>
              <a:t>replicability of TASIO outcomes across EU industries </a:t>
            </a:r>
          </a:p>
          <a:p>
            <a:endParaRPr lang="de-DE" sz="1600" dirty="0"/>
          </a:p>
        </p:txBody>
      </p:sp>
    </p:spTree>
    <p:extLst>
      <p:ext uri="{BB962C8B-B14F-4D97-AF65-F5344CB8AC3E}">
        <p14:creationId xmlns:p14="http://schemas.microsoft.com/office/powerpoint/2010/main" val="2667756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340768"/>
            <a:ext cx="8229600" cy="936625"/>
          </a:xfrm>
        </p:spPr>
        <p:txBody>
          <a:bodyPr/>
          <a:lstStyle/>
          <a:p>
            <a:r>
              <a:rPr lang="en-GB" dirty="0" smtClean="0"/>
              <a:t>Potential for further synergies </a:t>
            </a:r>
            <a:r>
              <a:rPr lang="en-GB" dirty="0"/>
              <a:t>and </a:t>
            </a:r>
            <a:r>
              <a:rPr lang="en-GB" dirty="0" smtClean="0"/>
              <a:t>recommendations for follow-up</a:t>
            </a:r>
            <a:endParaRPr lang="en-GB" dirty="0"/>
          </a:p>
        </p:txBody>
      </p:sp>
      <p:sp>
        <p:nvSpPr>
          <p:cNvPr id="3" name="Inhaltsplatzhalter 2"/>
          <p:cNvSpPr>
            <a:spLocks noGrp="1"/>
          </p:cNvSpPr>
          <p:nvPr>
            <p:ph idx="1"/>
          </p:nvPr>
        </p:nvSpPr>
        <p:spPr/>
        <p:txBody>
          <a:bodyPr/>
          <a:lstStyle/>
          <a:p>
            <a:r>
              <a:rPr lang="fr-BE" sz="2000" dirty="0" err="1">
                <a:solidFill>
                  <a:srgbClr val="204388"/>
                </a:solidFill>
              </a:rPr>
              <a:t>Get</a:t>
            </a:r>
            <a:r>
              <a:rPr lang="fr-BE" sz="2000" dirty="0">
                <a:solidFill>
                  <a:srgbClr val="204388"/>
                </a:solidFill>
              </a:rPr>
              <a:t> </a:t>
            </a:r>
            <a:r>
              <a:rPr lang="fr-BE" sz="2000" dirty="0" err="1">
                <a:solidFill>
                  <a:srgbClr val="204388"/>
                </a:solidFill>
              </a:rPr>
              <a:t>easier</a:t>
            </a:r>
            <a:r>
              <a:rPr lang="fr-BE" sz="2000" dirty="0">
                <a:solidFill>
                  <a:srgbClr val="204388"/>
                </a:solidFill>
              </a:rPr>
              <a:t> </a:t>
            </a:r>
            <a:r>
              <a:rPr lang="fr-BE" sz="2000" dirty="0" err="1">
                <a:solidFill>
                  <a:srgbClr val="204388"/>
                </a:solidFill>
              </a:rPr>
              <a:t>access</a:t>
            </a:r>
            <a:r>
              <a:rPr lang="fr-BE" sz="2000" dirty="0">
                <a:solidFill>
                  <a:srgbClr val="204388"/>
                </a:solidFill>
              </a:rPr>
              <a:t> to </a:t>
            </a:r>
            <a:r>
              <a:rPr lang="fr-BE" sz="2000" dirty="0" err="1">
                <a:solidFill>
                  <a:srgbClr val="204388"/>
                </a:solidFill>
              </a:rPr>
              <a:t>neighbourhood</a:t>
            </a:r>
            <a:r>
              <a:rPr lang="fr-BE" sz="2000" dirty="0">
                <a:solidFill>
                  <a:srgbClr val="204388"/>
                </a:solidFill>
              </a:rPr>
              <a:t> </a:t>
            </a:r>
            <a:r>
              <a:rPr lang="fr-BE" sz="2000" dirty="0" err="1">
                <a:solidFill>
                  <a:srgbClr val="204388"/>
                </a:solidFill>
              </a:rPr>
              <a:t>industrial</a:t>
            </a:r>
            <a:r>
              <a:rPr lang="fr-BE" sz="2000" dirty="0">
                <a:solidFill>
                  <a:srgbClr val="204388"/>
                </a:solidFill>
              </a:rPr>
              <a:t> </a:t>
            </a:r>
            <a:r>
              <a:rPr lang="fr-BE" sz="2000" dirty="0" err="1" smtClean="0">
                <a:solidFill>
                  <a:srgbClr val="204388"/>
                </a:solidFill>
              </a:rPr>
              <a:t>sectors</a:t>
            </a:r>
            <a:r>
              <a:rPr lang="fr-BE" sz="2000" dirty="0" smtClean="0">
                <a:solidFill>
                  <a:srgbClr val="204388"/>
                </a:solidFill>
              </a:rPr>
              <a:t>/application </a:t>
            </a:r>
            <a:r>
              <a:rPr lang="fr-BE" sz="2000" dirty="0" err="1" smtClean="0">
                <a:solidFill>
                  <a:srgbClr val="204388"/>
                </a:solidFill>
              </a:rPr>
              <a:t>fields</a:t>
            </a:r>
            <a:endParaRPr lang="fr-BE" sz="2000" dirty="0">
              <a:solidFill>
                <a:srgbClr val="204388"/>
              </a:solidFill>
            </a:endParaRPr>
          </a:p>
          <a:p>
            <a:r>
              <a:rPr lang="fr-BE" sz="2000" dirty="0" err="1" smtClean="0">
                <a:solidFill>
                  <a:srgbClr val="204388"/>
                </a:solidFill>
              </a:rPr>
              <a:t>Through</a:t>
            </a:r>
            <a:r>
              <a:rPr lang="fr-BE" sz="2000" dirty="0" smtClean="0">
                <a:solidFill>
                  <a:srgbClr val="204388"/>
                </a:solidFill>
              </a:rPr>
              <a:t> </a:t>
            </a:r>
            <a:r>
              <a:rPr lang="fr-BE" sz="2000" dirty="0">
                <a:solidFill>
                  <a:srgbClr val="204388"/>
                </a:solidFill>
              </a:rPr>
              <a:t>synergies and </a:t>
            </a:r>
            <a:r>
              <a:rPr lang="fr-BE" sz="2000" dirty="0" err="1">
                <a:solidFill>
                  <a:srgbClr val="204388"/>
                </a:solidFill>
              </a:rPr>
              <a:t>common</a:t>
            </a:r>
            <a:r>
              <a:rPr lang="fr-BE" sz="2000" dirty="0">
                <a:solidFill>
                  <a:srgbClr val="204388"/>
                </a:solidFill>
              </a:rPr>
              <a:t> </a:t>
            </a:r>
            <a:r>
              <a:rPr lang="fr-BE" sz="2000" dirty="0" err="1">
                <a:solidFill>
                  <a:srgbClr val="204388"/>
                </a:solidFill>
              </a:rPr>
              <a:t>ground</a:t>
            </a:r>
            <a:r>
              <a:rPr lang="fr-BE" sz="2000" dirty="0">
                <a:solidFill>
                  <a:srgbClr val="204388"/>
                </a:solidFill>
              </a:rPr>
              <a:t> </a:t>
            </a:r>
            <a:r>
              <a:rPr lang="fr-BE" sz="2000" dirty="0" err="1">
                <a:solidFill>
                  <a:srgbClr val="204388"/>
                </a:solidFill>
              </a:rPr>
              <a:t>among</a:t>
            </a:r>
            <a:r>
              <a:rPr lang="fr-BE" sz="2000" dirty="0">
                <a:solidFill>
                  <a:srgbClr val="204388"/>
                </a:solidFill>
              </a:rPr>
              <a:t> the cluster </a:t>
            </a:r>
            <a:r>
              <a:rPr lang="fr-BE" sz="2000" dirty="0" err="1">
                <a:solidFill>
                  <a:srgbClr val="204388"/>
                </a:solidFill>
              </a:rPr>
              <a:t>projects</a:t>
            </a:r>
            <a:r>
              <a:rPr lang="fr-BE" sz="2000" dirty="0">
                <a:solidFill>
                  <a:srgbClr val="204388"/>
                </a:solidFill>
              </a:rPr>
              <a:t>, </a:t>
            </a:r>
            <a:r>
              <a:rPr lang="fr-BE" sz="2000" dirty="0" err="1">
                <a:solidFill>
                  <a:srgbClr val="204388"/>
                </a:solidFill>
              </a:rPr>
              <a:t>common</a:t>
            </a:r>
            <a:r>
              <a:rPr lang="fr-BE" sz="2000" dirty="0">
                <a:solidFill>
                  <a:srgbClr val="204388"/>
                </a:solidFill>
              </a:rPr>
              <a:t> </a:t>
            </a:r>
            <a:r>
              <a:rPr lang="fr-BE" sz="2000" dirty="0" err="1">
                <a:solidFill>
                  <a:srgbClr val="204388"/>
                </a:solidFill>
              </a:rPr>
              <a:t>market</a:t>
            </a:r>
            <a:r>
              <a:rPr lang="fr-BE" sz="2000" dirty="0">
                <a:solidFill>
                  <a:srgbClr val="204388"/>
                </a:solidFill>
              </a:rPr>
              <a:t> segments and </a:t>
            </a:r>
            <a:r>
              <a:rPr lang="fr-BE" sz="2000" dirty="0" err="1" smtClean="0">
                <a:solidFill>
                  <a:srgbClr val="204388"/>
                </a:solidFill>
              </a:rPr>
              <a:t>needs</a:t>
            </a:r>
            <a:endParaRPr lang="fr-BE" sz="2000" dirty="0" smtClean="0">
              <a:solidFill>
                <a:srgbClr val="204388"/>
              </a:solidFill>
            </a:endParaRPr>
          </a:p>
          <a:p>
            <a:r>
              <a:rPr lang="fr-BE" sz="2000" dirty="0" err="1" smtClean="0">
                <a:solidFill>
                  <a:srgbClr val="204388"/>
                </a:solidFill>
              </a:rPr>
              <a:t>Standardization</a:t>
            </a:r>
            <a:r>
              <a:rPr lang="fr-BE" sz="2000" dirty="0" smtClean="0">
                <a:solidFill>
                  <a:srgbClr val="204388"/>
                </a:solidFill>
              </a:rPr>
              <a:t> issues</a:t>
            </a:r>
          </a:p>
          <a:p>
            <a:r>
              <a:rPr lang="fr-BE" sz="2000" dirty="0" err="1" smtClean="0">
                <a:solidFill>
                  <a:srgbClr val="204388"/>
                </a:solidFill>
              </a:rPr>
              <a:t>Replication</a:t>
            </a:r>
            <a:r>
              <a:rPr lang="fr-BE" sz="2000" dirty="0" smtClean="0">
                <a:solidFill>
                  <a:srgbClr val="204388"/>
                </a:solidFill>
              </a:rPr>
              <a:t> </a:t>
            </a:r>
            <a:r>
              <a:rPr lang="fr-BE" sz="2000" dirty="0" err="1" smtClean="0">
                <a:solidFill>
                  <a:srgbClr val="204388"/>
                </a:solidFill>
              </a:rPr>
              <a:t>activities</a:t>
            </a:r>
            <a:r>
              <a:rPr lang="fr-BE" sz="2000" dirty="0">
                <a:solidFill>
                  <a:srgbClr val="204388"/>
                </a:solidFill>
              </a:rPr>
              <a:t> </a:t>
            </a:r>
            <a:r>
              <a:rPr lang="fr-BE" sz="2000" dirty="0" smtClean="0">
                <a:solidFill>
                  <a:srgbClr val="204388"/>
                </a:solidFill>
              </a:rPr>
              <a:t>and </a:t>
            </a:r>
            <a:r>
              <a:rPr lang="en-GB" sz="2000" dirty="0" smtClean="0">
                <a:solidFill>
                  <a:srgbClr val="204388"/>
                </a:solidFill>
              </a:rPr>
              <a:t>support </a:t>
            </a:r>
            <a:r>
              <a:rPr lang="en-GB" sz="2000" dirty="0">
                <a:solidFill>
                  <a:srgbClr val="204388"/>
                </a:solidFill>
              </a:rPr>
              <a:t>in the exploitation and operation of </a:t>
            </a:r>
            <a:r>
              <a:rPr lang="en-GB" sz="2000" dirty="0" smtClean="0">
                <a:solidFill>
                  <a:srgbClr val="204388"/>
                </a:solidFill>
              </a:rPr>
              <a:t>new technologies/processes </a:t>
            </a:r>
            <a:r>
              <a:rPr lang="en-GB" sz="2000" dirty="0">
                <a:solidFill>
                  <a:srgbClr val="204388"/>
                </a:solidFill>
              </a:rPr>
              <a:t>in specific locations throughout </a:t>
            </a:r>
            <a:r>
              <a:rPr lang="en-GB" sz="2000" dirty="0" smtClean="0">
                <a:solidFill>
                  <a:srgbClr val="204388"/>
                </a:solidFill>
              </a:rPr>
              <a:t>Europe</a:t>
            </a:r>
          </a:p>
          <a:p>
            <a:r>
              <a:rPr lang="en-GB" sz="2000" dirty="0" smtClean="0">
                <a:solidFill>
                  <a:srgbClr val="204388"/>
                </a:solidFill>
              </a:rPr>
              <a:t>Cross sectional and value chain cooperation, system approach</a:t>
            </a:r>
            <a:endParaRPr lang="en-GB" sz="2000" dirty="0">
              <a:solidFill>
                <a:srgbClr val="204388"/>
              </a:solidFill>
            </a:endParaRPr>
          </a:p>
          <a:p>
            <a:endParaRPr lang="fr-BE" sz="2000" dirty="0" smtClean="0">
              <a:solidFill>
                <a:srgbClr val="204388"/>
              </a:solidFill>
            </a:endParaRPr>
          </a:p>
          <a:p>
            <a:endParaRPr lang="fr-BE" sz="2000" dirty="0" smtClean="0">
              <a:solidFill>
                <a:srgbClr val="204388"/>
              </a:solidFill>
            </a:endParaRPr>
          </a:p>
          <a:p>
            <a:endParaRPr lang="fr-BE" sz="2000" dirty="0">
              <a:solidFill>
                <a:srgbClr val="204388"/>
              </a:solidFill>
            </a:endParaRPr>
          </a:p>
          <a:p>
            <a:endParaRPr lang="de-DE" sz="2000" dirty="0"/>
          </a:p>
        </p:txBody>
      </p:sp>
    </p:spTree>
    <p:extLst>
      <p:ext uri="{BB962C8B-B14F-4D97-AF65-F5344CB8AC3E}">
        <p14:creationId xmlns:p14="http://schemas.microsoft.com/office/powerpoint/2010/main" val="2269982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556792"/>
            <a:ext cx="8280920" cy="5040560"/>
          </a:xfrm>
        </p:spPr>
        <p:txBody>
          <a:bodyPr/>
          <a:lstStyle/>
          <a:p>
            <a:pPr indent="0" algn="ctr">
              <a:buNone/>
            </a:pPr>
            <a:endParaRPr lang="en-GB" b="1" dirty="0" smtClean="0"/>
          </a:p>
          <a:p>
            <a:pPr indent="0" algn="ctr">
              <a:buNone/>
            </a:pPr>
            <a:r>
              <a:rPr lang="en-GB" b="1" dirty="0" smtClean="0"/>
              <a:t>Domain 1: </a:t>
            </a:r>
            <a:r>
              <a:rPr lang="en-GB" u="sng" dirty="0" smtClean="0"/>
              <a:t>Integrated </a:t>
            </a:r>
            <a:r>
              <a:rPr lang="en-GB" u="sng" dirty="0"/>
              <a:t>management of resources</a:t>
            </a:r>
            <a:endParaRPr lang="en-GB" dirty="0" smtClean="0"/>
          </a:p>
          <a:p>
            <a:pPr indent="0" algn="ctr">
              <a:buNone/>
            </a:pPr>
            <a:endParaRPr lang="en-GB" b="1" dirty="0" smtClean="0"/>
          </a:p>
          <a:p>
            <a:pPr indent="0" algn="ctr">
              <a:buNone/>
            </a:pPr>
            <a:endParaRPr lang="en-GB" b="1" dirty="0" smtClean="0"/>
          </a:p>
          <a:p>
            <a:pPr indent="0" algn="ctr">
              <a:buNone/>
            </a:pPr>
            <a:r>
              <a:rPr lang="en-GB" b="1" dirty="0" smtClean="0"/>
              <a:t>Projects</a:t>
            </a:r>
            <a:r>
              <a:rPr lang="en-GB" sz="1800" dirty="0" smtClean="0"/>
              <a:t>:</a:t>
            </a:r>
          </a:p>
          <a:p>
            <a:pPr indent="0" algn="ctr">
              <a:buNone/>
            </a:pPr>
            <a:endParaRPr lang="en-GB" sz="1800" dirty="0" smtClean="0"/>
          </a:p>
          <a:p>
            <a:pPr marL="0" indent="0">
              <a:buNone/>
            </a:pPr>
            <a:r>
              <a:rPr lang="en-GB" sz="1800" b="1" dirty="0" smtClean="0"/>
              <a:t>E4WATER				</a:t>
            </a:r>
            <a:r>
              <a:rPr lang="en-GB" sz="1800" b="1" dirty="0"/>
              <a:t> </a:t>
            </a:r>
            <a:r>
              <a:rPr lang="en-GB" sz="1800" b="1" dirty="0" smtClean="0"/>
              <a:t>R4R</a:t>
            </a:r>
          </a:p>
          <a:p>
            <a:pPr marL="0" indent="0">
              <a:buNone/>
            </a:pPr>
            <a:endParaRPr lang="en-GB" sz="1800" b="1" dirty="0" smtClean="0"/>
          </a:p>
          <a:p>
            <a:pPr marL="0" indent="0">
              <a:buNone/>
            </a:pPr>
            <a:endParaRPr lang="en-GB" sz="1800" b="1" dirty="0" smtClean="0"/>
          </a:p>
          <a:p>
            <a:pPr marL="0" indent="0">
              <a:buNone/>
            </a:pPr>
            <a:r>
              <a:rPr lang="en-GB" sz="1800" b="1" dirty="0" smtClean="0"/>
              <a:t>MefCO</a:t>
            </a:r>
            <a:r>
              <a:rPr lang="en-GB" sz="1800" b="1" baseline="-25000" dirty="0" smtClean="0"/>
              <a:t>2 </a:t>
            </a:r>
            <a:r>
              <a:rPr lang="de-DE" sz="1800" b="1" dirty="0" smtClean="0"/>
              <a:t>	</a:t>
            </a:r>
            <a:r>
              <a:rPr lang="de-DE" sz="1800" dirty="0" smtClean="0"/>
              <a:t>			</a:t>
            </a:r>
            <a:r>
              <a:rPr lang="en-GB" sz="1800" b="1" dirty="0"/>
              <a:t> </a:t>
            </a:r>
            <a:r>
              <a:rPr lang="en-GB" sz="1800" b="1" dirty="0" smtClean="0"/>
              <a:t>TASIO</a:t>
            </a:r>
          </a:p>
          <a:p>
            <a:pPr indent="0" algn="ctr">
              <a:buNone/>
            </a:pPr>
            <a:endParaRPr lang="en-GB" sz="1800"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744" y="3907516"/>
            <a:ext cx="1927802" cy="601604"/>
          </a:xfrm>
          <a:prstGeom prst="rect">
            <a:avLst/>
          </a:prstGeom>
        </p:spPr>
      </p:pic>
      <p:pic>
        <p:nvPicPr>
          <p:cNvPr id="5" name="Picture 2" descr="http://team.splogin.se/sites/r4rchemicalregions/WP6%20Dissemination%20and%20Valorisation/Communications%20tools/Final%20Logo/R4R%20logos%20def/R4R%20logo%20CMY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9144" y="3861048"/>
            <a:ext cx="889160" cy="6463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2855" y="4797152"/>
            <a:ext cx="1129465"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annasa\AppData\Local\Microsoft\Windows\Temporary Internet Files\Content.Outlook\ZWM5M4Q5\MefCO2 - Final logo (S)_v1 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3943" y="4757411"/>
            <a:ext cx="1095404" cy="880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020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936625"/>
          </a:xfrm>
        </p:spPr>
        <p:txBody>
          <a:bodyPr/>
          <a:lstStyle/>
          <a:p>
            <a:r>
              <a:rPr lang="en-GB" dirty="0" smtClean="0"/>
              <a:t>Aggregated t</a:t>
            </a:r>
            <a:r>
              <a:rPr lang="en-US" altLang="en-US" dirty="0" smtClean="0"/>
              <a:t>echnological </a:t>
            </a:r>
            <a:r>
              <a:rPr lang="en-GB" dirty="0" smtClean="0"/>
              <a:t>impact</a:t>
            </a:r>
            <a:endParaRPr lang="en-GB" dirty="0"/>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342900"/>
            <a:endParaRPr lang="en-US" altLang="en-US" dirty="0"/>
          </a:p>
          <a:p>
            <a:pPr indent="0">
              <a:buNone/>
            </a:pPr>
            <a:endParaRPr lang="en-US" altLang="en-US" dirty="0"/>
          </a:p>
          <a:p>
            <a:pPr indent="0">
              <a:buNone/>
            </a:pPr>
            <a:endParaRPr lang="en-GB" dirty="0"/>
          </a:p>
        </p:txBody>
      </p:sp>
      <p:graphicFrame>
        <p:nvGraphicFramePr>
          <p:cNvPr id="6" name="Diagram 5"/>
          <p:cNvGraphicFramePr/>
          <p:nvPr>
            <p:extLst>
              <p:ext uri="{D42A27DB-BD31-4B8C-83A1-F6EECF244321}">
                <p14:modId xmlns:p14="http://schemas.microsoft.com/office/powerpoint/2010/main" val="839777031"/>
              </p:ext>
            </p:extLst>
          </p:nvPr>
        </p:nvGraphicFramePr>
        <p:xfrm>
          <a:off x="1524000" y="206084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http://team.splogin.se/sites/r4rchemicalregions/WP6%20Dissemination%20and%20Valorisation/Communications%20tools/Final%20Logo/R4R%20logos%20def/R4R%20logo%20CMYK.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46363" y="4149080"/>
            <a:ext cx="801501" cy="5826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31618" y="4149080"/>
            <a:ext cx="928614" cy="592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Grafik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51720" y="3356992"/>
            <a:ext cx="1466312" cy="457588"/>
          </a:xfrm>
          <a:prstGeom prst="rect">
            <a:avLst/>
          </a:prstGeom>
        </p:spPr>
      </p:pic>
      <p:pic>
        <p:nvPicPr>
          <p:cNvPr id="9" name="Picture 2" descr="C:\Users\annasa\AppData\Local\Microsoft\Windows\Temporary Internet Files\Content.Outlook\ZWM5M4Q5\MefCO2 - Final logo (S)_v1 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24128" y="3152263"/>
            <a:ext cx="792088" cy="636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169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Examples</a:t>
            </a:r>
            <a:r>
              <a:rPr lang="de-DE" dirty="0" smtClean="0"/>
              <a:t> </a:t>
            </a:r>
            <a:r>
              <a:rPr lang="de-DE" dirty="0" err="1" smtClean="0"/>
              <a:t>from</a:t>
            </a:r>
            <a:r>
              <a:rPr lang="de-DE" dirty="0" smtClean="0"/>
              <a:t> </a:t>
            </a:r>
            <a:r>
              <a:rPr lang="de-DE" dirty="0" err="1" smtClean="0"/>
              <a:t>projects</a:t>
            </a:r>
            <a:endParaRPr lang="de-DE" dirty="0"/>
          </a:p>
        </p:txBody>
      </p:sp>
      <p:sp>
        <p:nvSpPr>
          <p:cNvPr id="3" name="Inhaltsplatzhalter 2"/>
          <p:cNvSpPr>
            <a:spLocks noGrp="1"/>
          </p:cNvSpPr>
          <p:nvPr>
            <p:ph idx="1"/>
          </p:nvPr>
        </p:nvSpPr>
        <p:spPr>
          <a:xfrm>
            <a:off x="4499992" y="2564904"/>
            <a:ext cx="4186808" cy="3633788"/>
          </a:xfrm>
        </p:spPr>
        <p:txBody>
          <a:bodyPr/>
          <a:lstStyle/>
          <a:p>
            <a:pPr lvl="0"/>
            <a:r>
              <a:rPr lang="sv-SE" sz="1400" b="1" dirty="0" smtClean="0"/>
              <a:t>MefCo</a:t>
            </a:r>
            <a:r>
              <a:rPr lang="sv-SE" sz="1400" b="1" baseline="-25000" dirty="0" smtClean="0"/>
              <a:t>2</a:t>
            </a:r>
            <a:r>
              <a:rPr lang="sv-SE" sz="1400" dirty="0" smtClean="0"/>
              <a:t>:</a:t>
            </a:r>
          </a:p>
          <a:p>
            <a:pPr lvl="1"/>
            <a:r>
              <a:rPr lang="en-GB" sz="1000" b="0" dirty="0" smtClean="0"/>
              <a:t>Utilisation </a:t>
            </a:r>
            <a:r>
              <a:rPr lang="en-GB" sz="1000" b="0" dirty="0"/>
              <a:t>of ordinarily emitted greenhouse gas carbon dioxide and hydrogen, produced from redundant electrical energy into a widely-useable platform chemical, methanol. The technology is being designed in a modular intermediate-scale, with the aim of being able to adapt it to varying plant sizes and gas composition</a:t>
            </a:r>
            <a:r>
              <a:rPr lang="en-GB" sz="1000" b="0" dirty="0" smtClean="0"/>
              <a:t>.</a:t>
            </a:r>
          </a:p>
          <a:p>
            <a:pPr lvl="1"/>
            <a:r>
              <a:rPr lang="en-GB" sz="1000" b="0" dirty="0" smtClean="0"/>
              <a:t>Construction of </a:t>
            </a:r>
            <a:r>
              <a:rPr lang="en-GB" sz="1000" b="0" dirty="0"/>
              <a:t>a pilot plant with a </a:t>
            </a:r>
            <a:r>
              <a:rPr lang="en-US" sz="1000" b="0" dirty="0"/>
              <a:t>production capacity of 1,000 Kg of methanol per day </a:t>
            </a:r>
            <a:r>
              <a:rPr lang="en-GB" sz="1000" b="0" dirty="0"/>
              <a:t>through the conversion of 2.7 tonnes of CO₂ and with an energy consumption (for electrolysis) of 23,000 </a:t>
            </a:r>
            <a:r>
              <a:rPr lang="en-GB" sz="1000" b="0" dirty="0" smtClean="0"/>
              <a:t>kWh.</a:t>
            </a:r>
          </a:p>
          <a:p>
            <a:pPr lvl="1"/>
            <a:r>
              <a:rPr lang="en-GB" sz="1000" b="0" dirty="0" smtClean="0"/>
              <a:t>This </a:t>
            </a:r>
            <a:r>
              <a:rPr lang="en-GB" sz="1000" b="0" dirty="0"/>
              <a:t>process is envisaged to reach high </a:t>
            </a:r>
            <a:r>
              <a:rPr lang="en-GB" sz="1000" b="0" dirty="0" smtClean="0"/>
              <a:t>efficiency</a:t>
            </a:r>
          </a:p>
          <a:p>
            <a:pPr lvl="1"/>
            <a:r>
              <a:rPr lang="en-GB" sz="1000" b="0" dirty="0" smtClean="0"/>
              <a:t>Some </a:t>
            </a:r>
            <a:r>
              <a:rPr lang="en-GB" sz="1000" b="0" dirty="0"/>
              <a:t>of the chemicals that can be obtained from methanol are the </a:t>
            </a:r>
            <a:r>
              <a:rPr lang="en-GB" sz="1000" b="0" dirty="0" smtClean="0"/>
              <a:t>following: formaldehyde </a:t>
            </a:r>
            <a:r>
              <a:rPr lang="en-GB" sz="1000" b="0" dirty="0"/>
              <a:t>(used in construction and wooden boarding</a:t>
            </a:r>
            <a:r>
              <a:rPr lang="en-GB" sz="1000" b="0" dirty="0" smtClean="0"/>
              <a:t>), acetic </a:t>
            </a:r>
            <a:r>
              <a:rPr lang="en-GB" sz="1000" b="0" dirty="0"/>
              <a:t>acid</a:t>
            </a:r>
            <a:r>
              <a:rPr lang="en-GB" sz="1000" b="0" dirty="0" smtClean="0"/>
              <a:t>, MTBE </a:t>
            </a:r>
            <a:r>
              <a:rPr lang="en-GB" sz="1000" b="0" dirty="0"/>
              <a:t>(fuel component), </a:t>
            </a:r>
            <a:r>
              <a:rPr lang="en-GB" sz="1000" b="0" dirty="0" smtClean="0"/>
              <a:t>and the </a:t>
            </a:r>
            <a:r>
              <a:rPr lang="en-GB" sz="1000" b="0" dirty="0"/>
              <a:t>formation of methyl esters in the production of </a:t>
            </a:r>
            <a:r>
              <a:rPr lang="en-GB" sz="1000" b="0" dirty="0" smtClean="0"/>
              <a:t>bio-diesel. In </a:t>
            </a:r>
            <a:r>
              <a:rPr lang="en-GB" sz="1000" b="0" dirty="0"/>
              <a:t>addition, methanol can be blended with other substances to produce fuels.</a:t>
            </a:r>
          </a:p>
          <a:p>
            <a:pPr lvl="1"/>
            <a:endParaRPr lang="en-GB" sz="1000" dirty="0" smtClean="0"/>
          </a:p>
          <a:p>
            <a:pPr lvl="1"/>
            <a:endParaRPr lang="en-GB" sz="1000" b="0" dirty="0"/>
          </a:p>
          <a:p>
            <a:pPr lvl="1"/>
            <a:endParaRPr lang="en-GB" sz="1000" b="0" dirty="0" smtClean="0"/>
          </a:p>
          <a:p>
            <a:pPr marL="0" indent="0">
              <a:buNone/>
            </a:pPr>
            <a:endParaRPr lang="en-GB" sz="1400" dirty="0"/>
          </a:p>
          <a:p>
            <a:pPr marL="0" lvl="0" indent="0">
              <a:buNone/>
            </a:pPr>
            <a:endParaRPr lang="en-GB" sz="1800" baseline="-25000" dirty="0"/>
          </a:p>
          <a:p>
            <a:endParaRPr lang="de-DE" sz="18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564904"/>
            <a:ext cx="3816424" cy="369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annasa\AppData\Local\Microsoft\Windows\Temporary Internet Files\Content.Outlook\ZWM5M4Q5\MefCO2 - Final logo (S)_v1 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1268760"/>
            <a:ext cx="1728192" cy="1389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582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004048" y="2492896"/>
            <a:ext cx="4042792" cy="3633788"/>
          </a:xfrm>
        </p:spPr>
        <p:txBody>
          <a:bodyPr/>
          <a:lstStyle/>
          <a:p>
            <a:pPr marL="0" indent="0">
              <a:buNone/>
            </a:pPr>
            <a:r>
              <a:rPr lang="it-IT" sz="1400" dirty="0" smtClean="0">
                <a:solidFill>
                  <a:srgbClr val="3166CF"/>
                </a:solidFill>
              </a:rPr>
              <a:t>TASIO:</a:t>
            </a:r>
          </a:p>
          <a:p>
            <a:pPr algn="just"/>
            <a:r>
              <a:rPr lang="it-IT" sz="1200" b="1" dirty="0" err="1" smtClean="0">
                <a:solidFill>
                  <a:srgbClr val="3166CF"/>
                </a:solidFill>
              </a:rPr>
              <a:t>Recovery</a:t>
            </a:r>
            <a:r>
              <a:rPr lang="it-IT" sz="1200" b="1" dirty="0" smtClean="0">
                <a:solidFill>
                  <a:srgbClr val="3166CF"/>
                </a:solidFill>
              </a:rPr>
              <a:t> of </a:t>
            </a:r>
            <a:r>
              <a:rPr lang="it-IT" sz="1200" b="1" dirty="0" err="1" smtClean="0">
                <a:solidFill>
                  <a:srgbClr val="3166CF"/>
                </a:solidFill>
              </a:rPr>
              <a:t>waste</a:t>
            </a:r>
            <a:r>
              <a:rPr lang="it-IT" sz="1200" b="1" dirty="0" smtClean="0">
                <a:solidFill>
                  <a:srgbClr val="3166CF"/>
                </a:solidFill>
              </a:rPr>
              <a:t> </a:t>
            </a:r>
            <a:r>
              <a:rPr lang="it-IT" sz="1200" b="1" dirty="0" err="1" smtClean="0">
                <a:solidFill>
                  <a:srgbClr val="3166CF"/>
                </a:solidFill>
              </a:rPr>
              <a:t>heat</a:t>
            </a:r>
            <a:r>
              <a:rPr lang="it-IT" sz="1200" b="1" dirty="0" smtClean="0">
                <a:solidFill>
                  <a:srgbClr val="3166CF"/>
                </a:solidFill>
              </a:rPr>
              <a:t> </a:t>
            </a:r>
            <a:r>
              <a:rPr lang="it-IT" sz="1200" dirty="0" err="1" smtClean="0">
                <a:solidFill>
                  <a:srgbClr val="3166CF"/>
                </a:solidFill>
              </a:rPr>
              <a:t>produced</a:t>
            </a:r>
            <a:r>
              <a:rPr lang="it-IT" sz="1200" dirty="0" smtClean="0">
                <a:solidFill>
                  <a:srgbClr val="3166CF"/>
                </a:solidFill>
              </a:rPr>
              <a:t> in </a:t>
            </a:r>
            <a:r>
              <a:rPr lang="it-IT" sz="1200" dirty="0" err="1" smtClean="0">
                <a:solidFill>
                  <a:srgbClr val="3166CF"/>
                </a:solidFill>
              </a:rPr>
              <a:t>energy</a:t>
            </a:r>
            <a:r>
              <a:rPr lang="it-IT" sz="1200" dirty="0" smtClean="0">
                <a:solidFill>
                  <a:srgbClr val="3166CF"/>
                </a:solidFill>
              </a:rPr>
              <a:t> intensive </a:t>
            </a:r>
            <a:r>
              <a:rPr lang="it-IT" sz="1200" dirty="0" err="1" smtClean="0">
                <a:solidFill>
                  <a:srgbClr val="3166CF"/>
                </a:solidFill>
              </a:rPr>
              <a:t>processes</a:t>
            </a:r>
            <a:r>
              <a:rPr lang="it-IT" sz="1200" dirty="0" smtClean="0">
                <a:solidFill>
                  <a:srgbClr val="3166CF"/>
                </a:solidFill>
              </a:rPr>
              <a:t> of industrial </a:t>
            </a:r>
            <a:r>
              <a:rPr lang="it-IT" sz="1200" dirty="0" err="1" smtClean="0">
                <a:solidFill>
                  <a:srgbClr val="3166CF"/>
                </a:solidFill>
              </a:rPr>
              <a:t>sectors</a:t>
            </a:r>
            <a:r>
              <a:rPr lang="it-IT" sz="1200" dirty="0" smtClean="0">
                <a:solidFill>
                  <a:srgbClr val="3166CF"/>
                </a:solidFill>
              </a:rPr>
              <a:t> </a:t>
            </a:r>
            <a:r>
              <a:rPr lang="it-IT" sz="1200" dirty="0" err="1" smtClean="0">
                <a:solidFill>
                  <a:srgbClr val="3166CF"/>
                </a:solidFill>
              </a:rPr>
              <a:t>such</a:t>
            </a:r>
            <a:r>
              <a:rPr lang="it-IT" sz="1200" dirty="0" smtClean="0">
                <a:solidFill>
                  <a:srgbClr val="3166CF"/>
                </a:solidFill>
              </a:rPr>
              <a:t> </a:t>
            </a:r>
            <a:r>
              <a:rPr lang="it-IT" sz="1200" dirty="0" err="1" smtClean="0">
                <a:solidFill>
                  <a:srgbClr val="3166CF"/>
                </a:solidFill>
              </a:rPr>
              <a:t>as</a:t>
            </a:r>
            <a:r>
              <a:rPr lang="it-IT" sz="1200" dirty="0" smtClean="0">
                <a:solidFill>
                  <a:srgbClr val="3166CF"/>
                </a:solidFill>
              </a:rPr>
              <a:t> </a:t>
            </a:r>
            <a:r>
              <a:rPr lang="it-IT" sz="1200" dirty="0" err="1" smtClean="0">
                <a:solidFill>
                  <a:srgbClr val="3166CF"/>
                </a:solidFill>
              </a:rPr>
              <a:t>cement</a:t>
            </a:r>
            <a:r>
              <a:rPr lang="it-IT" sz="1200" dirty="0" smtClean="0">
                <a:solidFill>
                  <a:srgbClr val="3166CF"/>
                </a:solidFill>
              </a:rPr>
              <a:t>, </a:t>
            </a:r>
            <a:r>
              <a:rPr lang="it-IT" sz="1200" dirty="0" err="1" smtClean="0">
                <a:solidFill>
                  <a:srgbClr val="3166CF"/>
                </a:solidFill>
              </a:rPr>
              <a:t>glass</a:t>
            </a:r>
            <a:r>
              <a:rPr lang="it-IT" sz="1200" dirty="0" smtClean="0">
                <a:solidFill>
                  <a:srgbClr val="3166CF"/>
                </a:solidFill>
              </a:rPr>
              <a:t>, </a:t>
            </a:r>
            <a:r>
              <a:rPr lang="it-IT" sz="1200" dirty="0" err="1" smtClean="0">
                <a:solidFill>
                  <a:srgbClr val="3166CF"/>
                </a:solidFill>
              </a:rPr>
              <a:t>steelmaking</a:t>
            </a:r>
            <a:r>
              <a:rPr lang="it-IT" sz="1200" dirty="0" smtClean="0">
                <a:solidFill>
                  <a:srgbClr val="3166CF"/>
                </a:solidFill>
              </a:rPr>
              <a:t> and </a:t>
            </a:r>
            <a:r>
              <a:rPr lang="it-IT" sz="1200" dirty="0" err="1" smtClean="0">
                <a:solidFill>
                  <a:srgbClr val="3166CF"/>
                </a:solidFill>
              </a:rPr>
              <a:t>petrochimical</a:t>
            </a:r>
            <a:r>
              <a:rPr lang="it-IT" sz="1200" dirty="0" smtClean="0">
                <a:solidFill>
                  <a:srgbClr val="3166CF"/>
                </a:solidFill>
              </a:rPr>
              <a:t> and </a:t>
            </a:r>
            <a:r>
              <a:rPr lang="it-IT" sz="1200" dirty="0" err="1" smtClean="0">
                <a:solidFill>
                  <a:srgbClr val="3166CF"/>
                </a:solidFill>
              </a:rPr>
              <a:t>consequent</a:t>
            </a:r>
            <a:r>
              <a:rPr lang="it-IT" sz="1200" dirty="0" smtClean="0">
                <a:solidFill>
                  <a:srgbClr val="3166CF"/>
                </a:solidFill>
              </a:rPr>
              <a:t> </a:t>
            </a:r>
            <a:r>
              <a:rPr lang="it-IT" sz="1200" dirty="0" err="1" smtClean="0">
                <a:solidFill>
                  <a:srgbClr val="3166CF"/>
                </a:solidFill>
              </a:rPr>
              <a:t>transformation</a:t>
            </a:r>
            <a:r>
              <a:rPr lang="it-IT" sz="1200" dirty="0" smtClean="0">
                <a:solidFill>
                  <a:srgbClr val="3166CF"/>
                </a:solidFill>
              </a:rPr>
              <a:t> </a:t>
            </a:r>
            <a:r>
              <a:rPr lang="it-IT" sz="1200" dirty="0" err="1" smtClean="0">
                <a:solidFill>
                  <a:srgbClr val="3166CF"/>
                </a:solidFill>
              </a:rPr>
              <a:t>into</a:t>
            </a:r>
            <a:r>
              <a:rPr lang="it-IT" sz="1200" dirty="0" smtClean="0">
                <a:solidFill>
                  <a:srgbClr val="3166CF"/>
                </a:solidFill>
              </a:rPr>
              <a:t> </a:t>
            </a:r>
            <a:r>
              <a:rPr lang="it-IT" sz="1200" dirty="0" err="1" smtClean="0">
                <a:solidFill>
                  <a:srgbClr val="3166CF"/>
                </a:solidFill>
              </a:rPr>
              <a:t>useful</a:t>
            </a:r>
            <a:r>
              <a:rPr lang="it-IT" sz="1200" dirty="0" smtClean="0">
                <a:solidFill>
                  <a:srgbClr val="3166CF"/>
                </a:solidFill>
              </a:rPr>
              <a:t> </a:t>
            </a:r>
            <a:r>
              <a:rPr lang="it-IT" sz="1200" dirty="0" err="1" smtClean="0">
                <a:solidFill>
                  <a:srgbClr val="3166CF"/>
                </a:solidFill>
              </a:rPr>
              <a:t>energy</a:t>
            </a:r>
            <a:endParaRPr lang="it-IT" sz="1200" dirty="0" smtClean="0">
              <a:solidFill>
                <a:srgbClr val="3166CF"/>
              </a:solidFill>
            </a:endParaRPr>
          </a:p>
          <a:p>
            <a:pPr algn="just"/>
            <a:r>
              <a:rPr lang="it-IT" sz="1200" b="1" dirty="0" smtClean="0">
                <a:solidFill>
                  <a:srgbClr val="3166CF"/>
                </a:solidFill>
              </a:rPr>
              <a:t>Development of </a:t>
            </a:r>
            <a:r>
              <a:rPr lang="it-IT" sz="1200" b="1" dirty="0" err="1" smtClean="0">
                <a:solidFill>
                  <a:srgbClr val="3166CF"/>
                </a:solidFill>
              </a:rPr>
              <a:t>advanced</a:t>
            </a:r>
            <a:r>
              <a:rPr lang="it-IT" sz="1200" b="1" dirty="0" smtClean="0">
                <a:solidFill>
                  <a:srgbClr val="3166CF"/>
                </a:solidFill>
              </a:rPr>
              <a:t> Waste </a:t>
            </a:r>
            <a:r>
              <a:rPr lang="it-IT" sz="1200" b="1" dirty="0" err="1" smtClean="0">
                <a:solidFill>
                  <a:srgbClr val="3166CF"/>
                </a:solidFill>
              </a:rPr>
              <a:t>Heat</a:t>
            </a:r>
            <a:r>
              <a:rPr lang="it-IT" sz="1200" b="1" dirty="0" smtClean="0">
                <a:solidFill>
                  <a:srgbClr val="3166CF"/>
                </a:solidFill>
              </a:rPr>
              <a:t> </a:t>
            </a:r>
            <a:r>
              <a:rPr lang="it-IT" sz="1200" b="1" dirty="0" err="1" smtClean="0">
                <a:solidFill>
                  <a:srgbClr val="3166CF"/>
                </a:solidFill>
              </a:rPr>
              <a:t>Recovery</a:t>
            </a:r>
            <a:r>
              <a:rPr lang="it-IT" sz="1200" b="1" dirty="0" smtClean="0">
                <a:solidFill>
                  <a:srgbClr val="3166CF"/>
                </a:solidFill>
              </a:rPr>
              <a:t> Systems </a:t>
            </a:r>
            <a:r>
              <a:rPr lang="it-IT" sz="1200" dirty="0" smtClean="0">
                <a:solidFill>
                  <a:srgbClr val="3166CF"/>
                </a:solidFill>
              </a:rPr>
              <a:t>(</a:t>
            </a:r>
            <a:r>
              <a:rPr lang="it-IT" sz="1200" b="1" dirty="0" smtClean="0">
                <a:solidFill>
                  <a:srgbClr val="3166CF"/>
                </a:solidFill>
              </a:rPr>
              <a:t>WHRS</a:t>
            </a:r>
            <a:r>
              <a:rPr lang="it-IT" sz="1200" dirty="0" smtClean="0">
                <a:solidFill>
                  <a:srgbClr val="3166CF"/>
                </a:solidFill>
              </a:rPr>
              <a:t>) </a:t>
            </a:r>
            <a:r>
              <a:rPr lang="it-IT" sz="1200" b="1" dirty="0" err="1" smtClean="0">
                <a:solidFill>
                  <a:srgbClr val="3166CF"/>
                </a:solidFill>
              </a:rPr>
              <a:t>based</a:t>
            </a:r>
            <a:r>
              <a:rPr lang="it-IT" sz="1200" b="1" dirty="0" smtClean="0">
                <a:solidFill>
                  <a:srgbClr val="3166CF"/>
                </a:solidFill>
              </a:rPr>
              <a:t> on the </a:t>
            </a:r>
            <a:r>
              <a:rPr lang="it-IT" sz="1200" b="1" dirty="0" err="1" smtClean="0">
                <a:solidFill>
                  <a:srgbClr val="3166CF"/>
                </a:solidFill>
              </a:rPr>
              <a:t>Organic</a:t>
            </a:r>
            <a:r>
              <a:rPr lang="it-IT" sz="1200" b="1" dirty="0" smtClean="0">
                <a:solidFill>
                  <a:srgbClr val="3166CF"/>
                </a:solidFill>
              </a:rPr>
              <a:t> </a:t>
            </a:r>
            <a:r>
              <a:rPr lang="it-IT" sz="1200" b="1" dirty="0" err="1" smtClean="0">
                <a:solidFill>
                  <a:srgbClr val="3166CF"/>
                </a:solidFill>
              </a:rPr>
              <a:t>Rankine</a:t>
            </a:r>
            <a:r>
              <a:rPr lang="it-IT" sz="1200" b="1" dirty="0" smtClean="0">
                <a:solidFill>
                  <a:srgbClr val="3166CF"/>
                </a:solidFill>
              </a:rPr>
              <a:t> </a:t>
            </a:r>
            <a:r>
              <a:rPr lang="it-IT" sz="1200" b="1" dirty="0" err="1" smtClean="0">
                <a:solidFill>
                  <a:srgbClr val="3166CF"/>
                </a:solidFill>
              </a:rPr>
              <a:t>Cycle</a:t>
            </a:r>
            <a:r>
              <a:rPr lang="it-IT" sz="1200" dirty="0" smtClean="0">
                <a:solidFill>
                  <a:srgbClr val="3166CF"/>
                </a:solidFill>
              </a:rPr>
              <a:t> (</a:t>
            </a:r>
            <a:r>
              <a:rPr lang="it-IT" sz="1200" b="1" dirty="0" smtClean="0">
                <a:solidFill>
                  <a:srgbClr val="3166CF"/>
                </a:solidFill>
              </a:rPr>
              <a:t>ORC</a:t>
            </a:r>
            <a:r>
              <a:rPr lang="it-IT" sz="1200" dirty="0" smtClean="0">
                <a:solidFill>
                  <a:srgbClr val="3166CF"/>
                </a:solidFill>
              </a:rPr>
              <a:t>) </a:t>
            </a:r>
            <a:r>
              <a:rPr lang="it-IT" sz="1200" b="1" dirty="0" err="1" smtClean="0">
                <a:solidFill>
                  <a:srgbClr val="3166CF"/>
                </a:solidFill>
              </a:rPr>
              <a:t>technology</a:t>
            </a:r>
            <a:r>
              <a:rPr lang="it-IT" sz="1200" dirty="0" smtClean="0">
                <a:solidFill>
                  <a:srgbClr val="3166CF"/>
                </a:solidFill>
              </a:rPr>
              <a:t>, </a:t>
            </a:r>
            <a:r>
              <a:rPr lang="it-IT" sz="1200" dirty="0" err="1" smtClean="0">
                <a:solidFill>
                  <a:srgbClr val="3166CF"/>
                </a:solidFill>
              </a:rPr>
              <a:t>able</a:t>
            </a:r>
            <a:r>
              <a:rPr lang="it-IT" sz="1200" dirty="0" smtClean="0">
                <a:solidFill>
                  <a:srgbClr val="3166CF"/>
                </a:solidFill>
              </a:rPr>
              <a:t> to </a:t>
            </a:r>
            <a:r>
              <a:rPr lang="it-IT" sz="1200" dirty="0" err="1" smtClean="0">
                <a:solidFill>
                  <a:srgbClr val="3166CF"/>
                </a:solidFill>
              </a:rPr>
              <a:t>transform</a:t>
            </a:r>
            <a:r>
              <a:rPr lang="it-IT" sz="1200" dirty="0" smtClean="0">
                <a:solidFill>
                  <a:srgbClr val="3166CF"/>
                </a:solidFill>
              </a:rPr>
              <a:t> the </a:t>
            </a:r>
            <a:r>
              <a:rPr lang="it-IT" sz="1200" dirty="0" err="1" smtClean="0">
                <a:solidFill>
                  <a:srgbClr val="3166CF"/>
                </a:solidFill>
              </a:rPr>
              <a:t>thermal</a:t>
            </a:r>
            <a:r>
              <a:rPr lang="it-IT" sz="1200" dirty="0" smtClean="0">
                <a:solidFill>
                  <a:srgbClr val="3166CF"/>
                </a:solidFill>
              </a:rPr>
              <a:t> </a:t>
            </a:r>
            <a:r>
              <a:rPr lang="it-IT" sz="1200" dirty="0" err="1" smtClean="0">
                <a:solidFill>
                  <a:srgbClr val="3166CF"/>
                </a:solidFill>
              </a:rPr>
              <a:t>energy</a:t>
            </a:r>
            <a:r>
              <a:rPr lang="it-IT" sz="1200" dirty="0" smtClean="0">
                <a:solidFill>
                  <a:srgbClr val="3166CF"/>
                </a:solidFill>
              </a:rPr>
              <a:t> of the flue </a:t>
            </a:r>
            <a:r>
              <a:rPr lang="it-IT" sz="1200" dirty="0" err="1" smtClean="0">
                <a:solidFill>
                  <a:srgbClr val="3166CF"/>
                </a:solidFill>
              </a:rPr>
              <a:t>gases</a:t>
            </a:r>
            <a:r>
              <a:rPr lang="it-IT" sz="1200" dirty="0" smtClean="0">
                <a:solidFill>
                  <a:srgbClr val="3166CF"/>
                </a:solidFill>
              </a:rPr>
              <a:t> of E.I.I. </a:t>
            </a:r>
            <a:r>
              <a:rPr lang="it-IT" sz="1200" dirty="0" err="1" smtClean="0">
                <a:solidFill>
                  <a:srgbClr val="3166CF"/>
                </a:solidFill>
              </a:rPr>
              <a:t>into</a:t>
            </a:r>
            <a:r>
              <a:rPr lang="it-IT" sz="1200" dirty="0" smtClean="0">
                <a:solidFill>
                  <a:srgbClr val="3166CF"/>
                </a:solidFill>
              </a:rPr>
              <a:t> </a:t>
            </a:r>
            <a:r>
              <a:rPr lang="it-IT" sz="1200" dirty="0" err="1" smtClean="0">
                <a:solidFill>
                  <a:srgbClr val="3166CF"/>
                </a:solidFill>
              </a:rPr>
              <a:t>electric</a:t>
            </a:r>
            <a:r>
              <a:rPr lang="it-IT" sz="1200" dirty="0" smtClean="0">
                <a:solidFill>
                  <a:srgbClr val="3166CF"/>
                </a:solidFill>
              </a:rPr>
              <a:t> </a:t>
            </a:r>
            <a:r>
              <a:rPr lang="it-IT" sz="1200" dirty="0" err="1" smtClean="0">
                <a:solidFill>
                  <a:srgbClr val="3166CF"/>
                </a:solidFill>
              </a:rPr>
              <a:t>power</a:t>
            </a:r>
            <a:r>
              <a:rPr lang="it-IT" sz="1200" dirty="0" smtClean="0">
                <a:solidFill>
                  <a:srgbClr val="3166CF"/>
                </a:solidFill>
              </a:rPr>
              <a:t> for </a:t>
            </a:r>
            <a:r>
              <a:rPr lang="it-IT" sz="1200" dirty="0" err="1" smtClean="0">
                <a:solidFill>
                  <a:srgbClr val="3166CF"/>
                </a:solidFill>
              </a:rPr>
              <a:t>internal</a:t>
            </a:r>
            <a:r>
              <a:rPr lang="it-IT" sz="1200" dirty="0" smtClean="0">
                <a:solidFill>
                  <a:srgbClr val="3166CF"/>
                </a:solidFill>
              </a:rPr>
              <a:t> and </a:t>
            </a:r>
            <a:r>
              <a:rPr lang="it-IT" sz="1200" dirty="0" err="1" smtClean="0">
                <a:solidFill>
                  <a:srgbClr val="3166CF"/>
                </a:solidFill>
              </a:rPr>
              <a:t>external</a:t>
            </a:r>
            <a:r>
              <a:rPr lang="it-IT" sz="1200" dirty="0" smtClean="0">
                <a:solidFill>
                  <a:srgbClr val="3166CF"/>
                </a:solidFill>
              </a:rPr>
              <a:t> use</a:t>
            </a:r>
          </a:p>
          <a:p>
            <a:pPr algn="just"/>
            <a:r>
              <a:rPr lang="it-IT" sz="1200" b="1" dirty="0" smtClean="0">
                <a:solidFill>
                  <a:srgbClr val="3166CF"/>
                </a:solidFill>
              </a:rPr>
              <a:t>Cross </a:t>
            </a:r>
            <a:r>
              <a:rPr lang="it-IT" sz="1200" b="1" dirty="0" err="1" smtClean="0">
                <a:solidFill>
                  <a:srgbClr val="3166CF"/>
                </a:solidFill>
              </a:rPr>
              <a:t>sectoral</a:t>
            </a:r>
            <a:r>
              <a:rPr lang="it-IT" sz="1200" b="1" dirty="0" smtClean="0">
                <a:solidFill>
                  <a:srgbClr val="3166CF"/>
                </a:solidFill>
              </a:rPr>
              <a:t> </a:t>
            </a:r>
            <a:r>
              <a:rPr lang="it-IT" sz="1200" b="1" dirty="0" err="1" smtClean="0">
                <a:solidFill>
                  <a:srgbClr val="3166CF"/>
                </a:solidFill>
              </a:rPr>
              <a:t>applications</a:t>
            </a:r>
            <a:r>
              <a:rPr lang="it-IT" sz="1200" b="1" dirty="0" smtClean="0">
                <a:solidFill>
                  <a:srgbClr val="3166CF"/>
                </a:solidFill>
              </a:rPr>
              <a:t> </a:t>
            </a:r>
            <a:r>
              <a:rPr lang="it-IT" sz="1200" dirty="0" smtClean="0">
                <a:solidFill>
                  <a:srgbClr val="3166CF"/>
                </a:solidFill>
              </a:rPr>
              <a:t>in </a:t>
            </a:r>
            <a:r>
              <a:rPr lang="it-IT" sz="1200" dirty="0" err="1" smtClean="0">
                <a:solidFill>
                  <a:srgbClr val="3166CF"/>
                </a:solidFill>
              </a:rPr>
              <a:t>different</a:t>
            </a:r>
            <a:r>
              <a:rPr lang="it-IT" sz="1200" dirty="0" smtClean="0">
                <a:solidFill>
                  <a:srgbClr val="3166CF"/>
                </a:solidFill>
              </a:rPr>
              <a:t> E.I.I., </a:t>
            </a:r>
            <a:r>
              <a:rPr lang="it-IT" sz="1200" dirty="0" err="1" smtClean="0">
                <a:solidFill>
                  <a:srgbClr val="3166CF"/>
                </a:solidFill>
              </a:rPr>
              <a:t>increasing</a:t>
            </a:r>
            <a:r>
              <a:rPr lang="it-IT" sz="1200" dirty="0" smtClean="0">
                <a:solidFill>
                  <a:srgbClr val="3166CF"/>
                </a:solidFill>
              </a:rPr>
              <a:t> the </a:t>
            </a:r>
            <a:r>
              <a:rPr lang="it-IT" sz="1200" dirty="0" err="1" smtClean="0">
                <a:solidFill>
                  <a:srgbClr val="3166CF"/>
                </a:solidFill>
              </a:rPr>
              <a:t>overall</a:t>
            </a:r>
            <a:r>
              <a:rPr lang="it-IT" sz="1200" dirty="0" smtClean="0">
                <a:solidFill>
                  <a:srgbClr val="3166CF"/>
                </a:solidFill>
              </a:rPr>
              <a:t> </a:t>
            </a:r>
            <a:r>
              <a:rPr lang="it-IT" sz="1200" dirty="0" err="1" smtClean="0">
                <a:solidFill>
                  <a:srgbClr val="3166CF"/>
                </a:solidFill>
              </a:rPr>
              <a:t>efficiency</a:t>
            </a:r>
            <a:r>
              <a:rPr lang="it-IT" sz="1200" dirty="0" smtClean="0">
                <a:solidFill>
                  <a:srgbClr val="3166CF"/>
                </a:solidFill>
              </a:rPr>
              <a:t> and </a:t>
            </a:r>
            <a:r>
              <a:rPr lang="it-IT" sz="1200" dirty="0" err="1" smtClean="0">
                <a:solidFill>
                  <a:srgbClr val="3166CF"/>
                </a:solidFill>
              </a:rPr>
              <a:t>reducing</a:t>
            </a:r>
            <a:r>
              <a:rPr lang="it-IT" sz="1200" dirty="0" smtClean="0">
                <a:solidFill>
                  <a:srgbClr val="3166CF"/>
                </a:solidFill>
              </a:rPr>
              <a:t> </a:t>
            </a:r>
            <a:r>
              <a:rPr lang="it-IT" sz="1200" dirty="0" err="1" smtClean="0">
                <a:solidFill>
                  <a:srgbClr val="3166CF"/>
                </a:solidFill>
              </a:rPr>
              <a:t>investment</a:t>
            </a:r>
            <a:r>
              <a:rPr lang="it-IT" sz="1200" dirty="0" smtClean="0">
                <a:solidFill>
                  <a:srgbClr val="3166CF"/>
                </a:solidFill>
              </a:rPr>
              <a:t> </a:t>
            </a:r>
            <a:r>
              <a:rPr lang="it-IT" sz="1200" dirty="0" err="1" smtClean="0">
                <a:solidFill>
                  <a:srgbClr val="3166CF"/>
                </a:solidFill>
              </a:rPr>
              <a:t>costs</a:t>
            </a:r>
            <a:endParaRPr lang="it-IT" sz="1200" dirty="0" smtClean="0">
              <a:solidFill>
                <a:srgbClr val="3166CF"/>
              </a:solidFill>
            </a:endParaRPr>
          </a:p>
          <a:p>
            <a:pPr algn="just"/>
            <a:r>
              <a:rPr lang="it-IT" sz="1200" dirty="0" smtClean="0">
                <a:solidFill>
                  <a:srgbClr val="3166CF"/>
                </a:solidFill>
              </a:rPr>
              <a:t>Application of </a:t>
            </a:r>
            <a:r>
              <a:rPr lang="it-IT" sz="1200" b="1" dirty="0" smtClean="0">
                <a:solidFill>
                  <a:srgbClr val="3166CF"/>
                </a:solidFill>
              </a:rPr>
              <a:t>new </a:t>
            </a:r>
            <a:r>
              <a:rPr lang="it-IT" sz="1200" b="1" dirty="0" err="1" smtClean="0">
                <a:solidFill>
                  <a:srgbClr val="3166CF"/>
                </a:solidFill>
              </a:rPr>
              <a:t>materials</a:t>
            </a:r>
            <a:r>
              <a:rPr lang="it-IT" sz="1200" b="1" dirty="0" smtClean="0">
                <a:solidFill>
                  <a:srgbClr val="3166CF"/>
                </a:solidFill>
              </a:rPr>
              <a:t> and </a:t>
            </a:r>
            <a:r>
              <a:rPr lang="it-IT" sz="1200" b="1" dirty="0" err="1" smtClean="0">
                <a:solidFill>
                  <a:srgbClr val="3166CF"/>
                </a:solidFill>
              </a:rPr>
              <a:t>coatings</a:t>
            </a:r>
            <a:r>
              <a:rPr lang="it-IT" sz="1200" b="1" dirty="0" smtClean="0">
                <a:solidFill>
                  <a:srgbClr val="3166CF"/>
                </a:solidFill>
              </a:rPr>
              <a:t> </a:t>
            </a:r>
            <a:r>
              <a:rPr lang="it-IT" sz="1200" dirty="0" smtClean="0">
                <a:solidFill>
                  <a:srgbClr val="3166CF"/>
                </a:solidFill>
              </a:rPr>
              <a:t>to </a:t>
            </a:r>
            <a:r>
              <a:rPr lang="it-IT" sz="1200" dirty="0" err="1" smtClean="0">
                <a:solidFill>
                  <a:srgbClr val="3166CF"/>
                </a:solidFill>
              </a:rPr>
              <a:t>improve</a:t>
            </a:r>
            <a:r>
              <a:rPr lang="it-IT" sz="1200" dirty="0" smtClean="0">
                <a:solidFill>
                  <a:srgbClr val="3166CF"/>
                </a:solidFill>
              </a:rPr>
              <a:t> </a:t>
            </a:r>
            <a:r>
              <a:rPr lang="it-IT" sz="1200" dirty="0" err="1" smtClean="0">
                <a:solidFill>
                  <a:srgbClr val="3166CF"/>
                </a:solidFill>
              </a:rPr>
              <a:t>heat</a:t>
            </a:r>
            <a:r>
              <a:rPr lang="it-IT" sz="1200" dirty="0" smtClean="0">
                <a:solidFill>
                  <a:srgbClr val="3166CF"/>
                </a:solidFill>
              </a:rPr>
              <a:t> transfer and </a:t>
            </a:r>
            <a:r>
              <a:rPr lang="it-IT" sz="1200" dirty="0" err="1" smtClean="0">
                <a:solidFill>
                  <a:srgbClr val="3166CF"/>
                </a:solidFill>
              </a:rPr>
              <a:t>avoid</a:t>
            </a:r>
            <a:r>
              <a:rPr lang="it-IT" sz="1200" dirty="0" smtClean="0">
                <a:solidFill>
                  <a:srgbClr val="3166CF"/>
                </a:solidFill>
              </a:rPr>
              <a:t> </a:t>
            </a:r>
            <a:r>
              <a:rPr lang="it-IT" sz="1200" dirty="0" err="1" smtClean="0">
                <a:solidFill>
                  <a:srgbClr val="3166CF"/>
                </a:solidFill>
              </a:rPr>
              <a:t>heat</a:t>
            </a:r>
            <a:r>
              <a:rPr lang="it-IT" sz="1200" dirty="0" smtClean="0">
                <a:solidFill>
                  <a:srgbClr val="3166CF"/>
                </a:solidFill>
              </a:rPr>
              <a:t> </a:t>
            </a:r>
            <a:r>
              <a:rPr lang="it-IT" sz="1200" dirty="0" err="1" smtClean="0">
                <a:solidFill>
                  <a:srgbClr val="3166CF"/>
                </a:solidFill>
              </a:rPr>
              <a:t>exchanger</a:t>
            </a:r>
            <a:r>
              <a:rPr lang="it-IT" sz="1200" dirty="0" smtClean="0">
                <a:solidFill>
                  <a:srgbClr val="3166CF"/>
                </a:solidFill>
              </a:rPr>
              <a:t> </a:t>
            </a:r>
            <a:r>
              <a:rPr lang="it-IT" sz="1200" dirty="0" err="1" smtClean="0">
                <a:solidFill>
                  <a:srgbClr val="3166CF"/>
                </a:solidFill>
              </a:rPr>
              <a:t>corrosion</a:t>
            </a:r>
            <a:r>
              <a:rPr lang="it-IT" sz="1200" dirty="0" smtClean="0">
                <a:solidFill>
                  <a:srgbClr val="3166CF"/>
                </a:solidFill>
              </a:rPr>
              <a:t> </a:t>
            </a:r>
          </a:p>
          <a:p>
            <a:endParaRPr lang="it-IT" sz="1200" dirty="0" smtClean="0">
              <a:solidFill>
                <a:srgbClr val="3166CF"/>
              </a:solidFill>
            </a:endParaRPr>
          </a:p>
          <a:p>
            <a:pPr marL="0" indent="0">
              <a:buNone/>
            </a:pPr>
            <a:endParaRPr lang="it-IT" dirty="0" smtClean="0">
              <a:solidFill>
                <a:srgbClr val="FF0000"/>
              </a:solidFill>
            </a:endParaRPr>
          </a:p>
          <a:p>
            <a:pPr marL="0" indent="0">
              <a:buNone/>
            </a:pPr>
            <a:endParaRPr lang="it-IT" dirty="0" smtClean="0">
              <a:solidFill>
                <a:srgbClr val="FF0000"/>
              </a:solidFill>
            </a:endParaRPr>
          </a:p>
        </p:txBody>
      </p:sp>
      <p:sp>
        <p:nvSpPr>
          <p:cNvPr id="4" name="Titel 1"/>
          <p:cNvSpPr>
            <a:spLocks noGrp="1"/>
          </p:cNvSpPr>
          <p:nvPr>
            <p:ph type="title"/>
          </p:nvPr>
        </p:nvSpPr>
        <p:spPr/>
        <p:txBody>
          <a:bodyPr/>
          <a:lstStyle/>
          <a:p>
            <a:r>
              <a:rPr lang="de-DE" dirty="0" err="1" smtClean="0"/>
              <a:t>Examples</a:t>
            </a:r>
            <a:r>
              <a:rPr lang="de-DE" dirty="0" smtClean="0"/>
              <a:t> </a:t>
            </a:r>
            <a:r>
              <a:rPr lang="de-DE" dirty="0" err="1" smtClean="0"/>
              <a:t>from</a:t>
            </a:r>
            <a:r>
              <a:rPr lang="de-DE" dirty="0" smtClean="0"/>
              <a:t> </a:t>
            </a:r>
            <a:r>
              <a:rPr lang="de-DE" dirty="0" err="1" smtClean="0"/>
              <a:t>projects</a:t>
            </a:r>
            <a:endParaRPr lang="de-D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08" y="2420888"/>
            <a:ext cx="4989148" cy="3762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2366" y="1268760"/>
            <a:ext cx="2085157" cy="132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45684" y="5949280"/>
            <a:ext cx="599831" cy="861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971600" y="6237312"/>
            <a:ext cx="2880320" cy="230832"/>
          </a:xfrm>
          <a:prstGeom prst="rect">
            <a:avLst/>
          </a:prstGeom>
          <a:noFill/>
        </p:spPr>
        <p:txBody>
          <a:bodyPr wrap="square" rtlCol="0">
            <a:spAutoFit/>
          </a:bodyPr>
          <a:lstStyle/>
          <a:p>
            <a:pPr algn="ctr"/>
            <a:r>
              <a:rPr lang="it-IT" sz="900" i="1" dirty="0" smtClean="0">
                <a:solidFill>
                  <a:srgbClr val="0F5494"/>
                </a:solidFill>
              </a:rPr>
              <a:t>Waste </a:t>
            </a:r>
            <a:r>
              <a:rPr lang="it-IT" sz="900" i="1" dirty="0" err="1" smtClean="0">
                <a:solidFill>
                  <a:srgbClr val="0F5494"/>
                </a:solidFill>
              </a:rPr>
              <a:t>heat</a:t>
            </a:r>
            <a:r>
              <a:rPr lang="it-IT" sz="900" i="1" dirty="0" smtClean="0">
                <a:solidFill>
                  <a:srgbClr val="0F5494"/>
                </a:solidFill>
              </a:rPr>
              <a:t> </a:t>
            </a:r>
            <a:r>
              <a:rPr lang="it-IT" sz="900" i="1" dirty="0" err="1" smtClean="0">
                <a:solidFill>
                  <a:srgbClr val="0F5494"/>
                </a:solidFill>
              </a:rPr>
              <a:t>recovery</a:t>
            </a:r>
            <a:r>
              <a:rPr lang="it-IT" sz="900" i="1" dirty="0" smtClean="0">
                <a:solidFill>
                  <a:srgbClr val="0F5494"/>
                </a:solidFill>
              </a:rPr>
              <a:t> </a:t>
            </a:r>
            <a:r>
              <a:rPr lang="it-IT" sz="900" i="1" dirty="0" err="1" smtClean="0">
                <a:solidFill>
                  <a:srgbClr val="0F5494"/>
                </a:solidFill>
              </a:rPr>
              <a:t>diagram</a:t>
            </a:r>
            <a:endParaRPr lang="it-IT" sz="900" i="1" dirty="0" smtClean="0">
              <a:solidFill>
                <a:srgbClr val="0F5494"/>
              </a:solidFill>
            </a:endParaRPr>
          </a:p>
        </p:txBody>
      </p:sp>
    </p:spTree>
    <p:extLst>
      <p:ext uri="{BB962C8B-B14F-4D97-AF65-F5344CB8AC3E}">
        <p14:creationId xmlns:p14="http://schemas.microsoft.com/office/powerpoint/2010/main" val="4202871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8313" y="1124744"/>
            <a:ext cx="8229600" cy="936625"/>
          </a:xfrm>
        </p:spPr>
        <p:txBody>
          <a:bodyPr/>
          <a:lstStyle/>
          <a:p>
            <a:r>
              <a:rPr lang="en-GB" dirty="0"/>
              <a:t>Aggregated </a:t>
            </a:r>
            <a:r>
              <a:rPr lang="en-US" dirty="0" smtClean="0"/>
              <a:t>economic/social </a:t>
            </a:r>
            <a:r>
              <a:rPr lang="en-GB" dirty="0" smtClean="0"/>
              <a:t>impact</a:t>
            </a:r>
            <a:endParaRPr lang="sv-SE" dirty="0"/>
          </a:p>
        </p:txBody>
      </p:sp>
      <p:graphicFrame>
        <p:nvGraphicFramePr>
          <p:cNvPr id="4" name="Diagram 3"/>
          <p:cNvGraphicFramePr/>
          <p:nvPr>
            <p:extLst>
              <p:ext uri="{D42A27DB-BD31-4B8C-83A1-F6EECF244321}">
                <p14:modId xmlns:p14="http://schemas.microsoft.com/office/powerpoint/2010/main" val="1555807727"/>
              </p:ext>
            </p:extLst>
          </p:nvPr>
        </p:nvGraphicFramePr>
        <p:xfrm>
          <a:off x="1524000" y="2060848"/>
          <a:ext cx="6216352"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http://team.splogin.se/sites/r4rchemicalregions/WP6%20Dissemination%20and%20Valorisation/Communications%20tools/Final%20Logo/R4R%20logos%20def/R4R%20logo%20CMYK.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46363" y="4149080"/>
            <a:ext cx="801501" cy="5826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31618" y="4277131"/>
            <a:ext cx="928614" cy="592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Grafik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51720" y="3356992"/>
            <a:ext cx="1466312" cy="457588"/>
          </a:xfrm>
          <a:prstGeom prst="rect">
            <a:avLst/>
          </a:prstGeom>
        </p:spPr>
      </p:pic>
      <p:pic>
        <p:nvPicPr>
          <p:cNvPr id="8" name="Picture 2" descr="C:\Users\annasa\AppData\Local\Microsoft\Windows\Temporary Internet Files\Content.Outlook\ZWM5M4Q5\MefCO2 - Final logo (S)_v1 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12160" y="3368287"/>
            <a:ext cx="792088" cy="636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167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Examples</a:t>
            </a:r>
            <a:r>
              <a:rPr lang="de-DE" dirty="0" smtClean="0"/>
              <a:t> </a:t>
            </a:r>
            <a:r>
              <a:rPr lang="de-DE" dirty="0" err="1" smtClean="0"/>
              <a:t>from</a:t>
            </a:r>
            <a:r>
              <a:rPr lang="de-DE" dirty="0" smtClean="0"/>
              <a:t> </a:t>
            </a:r>
            <a:r>
              <a:rPr lang="de-DE" dirty="0" err="1" smtClean="0"/>
              <a:t>projects</a:t>
            </a:r>
            <a:endParaRPr lang="de-DE" dirty="0"/>
          </a:p>
        </p:txBody>
      </p:sp>
      <p:sp>
        <p:nvSpPr>
          <p:cNvPr id="3" name="Inhaltsplatzhalter 2"/>
          <p:cNvSpPr>
            <a:spLocks noGrp="1"/>
          </p:cNvSpPr>
          <p:nvPr>
            <p:ph idx="1"/>
          </p:nvPr>
        </p:nvSpPr>
        <p:spPr/>
        <p:txBody>
          <a:bodyPr/>
          <a:lstStyle/>
          <a:p>
            <a:r>
              <a:rPr lang="de-DE" dirty="0" smtClean="0"/>
              <a:t>E4WATER (</a:t>
            </a:r>
            <a:r>
              <a:rPr lang="de-DE" dirty="0" err="1" smtClean="0"/>
              <a:t>economic</a:t>
            </a:r>
            <a:r>
              <a:rPr lang="de-DE" dirty="0" smtClean="0"/>
              <a:t>)</a:t>
            </a:r>
          </a:p>
          <a:p>
            <a:pPr marL="0" indent="0">
              <a:buNone/>
            </a:pPr>
            <a:r>
              <a:rPr lang="en-US" dirty="0"/>
              <a:t>Significant reduction of water uptake and waste water production due to the use of alternative water resources, reuse of water, water loop closure, industrial symbiosis, on site integrated water management:</a:t>
            </a:r>
          </a:p>
          <a:p>
            <a:pPr marL="0" indent="0">
              <a:buNone/>
            </a:pPr>
            <a:r>
              <a:rPr lang="en-US" dirty="0"/>
              <a:t>	up to ~ 45% in water use </a:t>
            </a:r>
          </a:p>
          <a:p>
            <a:pPr marL="0" indent="0">
              <a:buNone/>
            </a:pPr>
            <a:r>
              <a:rPr lang="en-US" dirty="0"/>
              <a:t>	up to ~ 65% in wastewater production</a:t>
            </a:r>
          </a:p>
          <a:p>
            <a:endParaRPr lang="de-DE"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1412776"/>
            <a:ext cx="2620038" cy="817628"/>
          </a:xfrm>
          <a:prstGeom prst="rect">
            <a:avLst/>
          </a:prstGeom>
        </p:spPr>
      </p:pic>
    </p:spTree>
    <p:extLst>
      <p:ext uri="{BB962C8B-B14F-4D97-AF65-F5344CB8AC3E}">
        <p14:creationId xmlns:p14="http://schemas.microsoft.com/office/powerpoint/2010/main" val="3813507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Examples</a:t>
            </a:r>
            <a:r>
              <a:rPr lang="de-DE" dirty="0" smtClean="0"/>
              <a:t> </a:t>
            </a:r>
            <a:r>
              <a:rPr lang="de-DE" dirty="0" err="1" smtClean="0"/>
              <a:t>from</a:t>
            </a:r>
            <a:r>
              <a:rPr lang="de-DE" dirty="0" smtClean="0"/>
              <a:t> </a:t>
            </a:r>
            <a:r>
              <a:rPr lang="de-DE" dirty="0" err="1" smtClean="0"/>
              <a:t>projects</a:t>
            </a:r>
            <a:endParaRPr lang="de-DE" dirty="0"/>
          </a:p>
        </p:txBody>
      </p:sp>
      <p:sp>
        <p:nvSpPr>
          <p:cNvPr id="3" name="Inhaltsplatzhalter 2"/>
          <p:cNvSpPr>
            <a:spLocks noGrp="1"/>
          </p:cNvSpPr>
          <p:nvPr>
            <p:ph idx="1"/>
          </p:nvPr>
        </p:nvSpPr>
        <p:spPr>
          <a:xfrm>
            <a:off x="457200" y="2276872"/>
            <a:ext cx="8229600" cy="3633788"/>
          </a:xfrm>
        </p:spPr>
        <p:txBody>
          <a:bodyPr/>
          <a:lstStyle/>
          <a:p>
            <a:r>
              <a:rPr lang="de-DE" dirty="0" smtClean="0"/>
              <a:t>R4R (</a:t>
            </a:r>
            <a:r>
              <a:rPr lang="de-DE" dirty="0" err="1" smtClean="0"/>
              <a:t>social</a:t>
            </a:r>
            <a:r>
              <a:rPr lang="de-DE" dirty="0" smtClean="0"/>
              <a:t>)</a:t>
            </a:r>
            <a:endParaRPr lang="de-DE"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748530"/>
            <a:ext cx="6253569" cy="3776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team.splogin.se/sites/r4rchemicalregions/WP6%20Dissemination%20and%20Valorisation/Communications%20tools/Final%20Logo/R4R%20logos%20def/R4R%20logo%20CMY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5716" y="1484783"/>
            <a:ext cx="1388692" cy="1009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602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7544" y="1124744"/>
            <a:ext cx="8229600" cy="936625"/>
          </a:xfrm>
        </p:spPr>
        <p:txBody>
          <a:bodyPr/>
          <a:lstStyle/>
          <a:p>
            <a:r>
              <a:rPr lang="en-GB" dirty="0" smtClean="0"/>
              <a:t>Aggregated </a:t>
            </a:r>
            <a:r>
              <a:rPr lang="en-US" dirty="0" smtClean="0"/>
              <a:t>e</a:t>
            </a:r>
            <a:r>
              <a:rPr lang="en-US" altLang="en-US" dirty="0" smtClean="0"/>
              <a:t>nvironmental </a:t>
            </a:r>
            <a:r>
              <a:rPr lang="en-GB" dirty="0" smtClean="0"/>
              <a:t>impact</a:t>
            </a:r>
            <a:endParaRPr lang="en-GB" dirty="0"/>
          </a:p>
        </p:txBody>
      </p:sp>
      <p:graphicFrame>
        <p:nvGraphicFramePr>
          <p:cNvPr id="4" name="Diagram 3"/>
          <p:cNvGraphicFramePr/>
          <p:nvPr>
            <p:extLst>
              <p:ext uri="{D42A27DB-BD31-4B8C-83A1-F6EECF244321}">
                <p14:modId xmlns:p14="http://schemas.microsoft.com/office/powerpoint/2010/main" val="3138898050"/>
              </p:ext>
            </p:extLst>
          </p:nvPr>
        </p:nvGraphicFramePr>
        <p:xfrm>
          <a:off x="1524000" y="206084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http://team.splogin.se/sites/r4rchemicalregions/WP6%20Dissemination%20and%20Valorisation/Communications%20tools/Final%20Logo/R4R%20logos%20def/R4R%20logo%20CMYK.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46363" y="4149080"/>
            <a:ext cx="801501" cy="5826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31618" y="4149080"/>
            <a:ext cx="928614" cy="592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Grafik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51720" y="3356992"/>
            <a:ext cx="1466312" cy="457588"/>
          </a:xfrm>
          <a:prstGeom prst="rect">
            <a:avLst/>
          </a:prstGeom>
        </p:spPr>
      </p:pic>
      <p:pic>
        <p:nvPicPr>
          <p:cNvPr id="9"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63688" y="4848694"/>
            <a:ext cx="2448272" cy="1172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C:\Users\annasa\AppData\Local\Microsoft\Windows\Temporary Internet Files\Content.Outlook\ZWM5M4Q5\MefCO2 - Final logo (S)_v1 0.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04248" y="3460165"/>
            <a:ext cx="792088" cy="636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07672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TotalTime>
  <Words>1530</Words>
  <Application>Microsoft Office PowerPoint</Application>
  <PresentationFormat>Bildspel på skärmen (4:3)</PresentationFormat>
  <Paragraphs>164</Paragraphs>
  <Slides>15</Slides>
  <Notes>15</Notes>
  <HiddenSlides>0</HiddenSlides>
  <MMClips>0</MMClips>
  <ScaleCrop>false</ScaleCrop>
  <HeadingPairs>
    <vt:vector size="4" baseType="variant">
      <vt:variant>
        <vt:lpstr>Tema</vt:lpstr>
      </vt:variant>
      <vt:variant>
        <vt:i4>1</vt:i4>
      </vt:variant>
      <vt:variant>
        <vt:lpstr>Bildrubriker</vt:lpstr>
      </vt:variant>
      <vt:variant>
        <vt:i4>15</vt:i4>
      </vt:variant>
    </vt:vector>
  </HeadingPairs>
  <TitlesOfParts>
    <vt:vector size="16" baseType="lpstr">
      <vt:lpstr>Default Design</vt:lpstr>
      <vt:lpstr>Session 3:  Sustainability and Circular Economy </vt:lpstr>
      <vt:lpstr>PowerPoint-presentation</vt:lpstr>
      <vt:lpstr>Aggregated technological impact</vt:lpstr>
      <vt:lpstr>Examples from projects</vt:lpstr>
      <vt:lpstr>Examples from projects</vt:lpstr>
      <vt:lpstr>Aggregated economic/social impact</vt:lpstr>
      <vt:lpstr>Examples from projects</vt:lpstr>
      <vt:lpstr>Examples from projects</vt:lpstr>
      <vt:lpstr>Aggregated environmental impact</vt:lpstr>
      <vt:lpstr>Examples from projects</vt:lpstr>
      <vt:lpstr>Technical cross-cutting issues</vt:lpstr>
      <vt:lpstr>Examples from projects</vt:lpstr>
      <vt:lpstr>Non-technical cross-cutting issues</vt:lpstr>
      <vt:lpstr>Examples from projects</vt:lpstr>
      <vt:lpstr>Potential for further synergies and recommendations for follow-up</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Anna Sager</cp:lastModifiedBy>
  <cp:revision>199</cp:revision>
  <cp:lastPrinted>2015-04-20T15:04:25Z</cp:lastPrinted>
  <dcterms:created xsi:type="dcterms:W3CDTF">2011-10-28T10:25:18Z</dcterms:created>
  <dcterms:modified xsi:type="dcterms:W3CDTF">2015-04-20T15:04:35Z</dcterms:modified>
</cp:coreProperties>
</file>