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3" r:id="rId2"/>
  </p:sldMasterIdLst>
  <p:notesMasterIdLst>
    <p:notesMasterId r:id="rId31"/>
  </p:notesMasterIdLst>
  <p:handoutMasterIdLst>
    <p:handoutMasterId r:id="rId32"/>
  </p:handoutMasterIdLst>
  <p:sldIdLst>
    <p:sldId id="261" r:id="rId3"/>
    <p:sldId id="325" r:id="rId4"/>
    <p:sldId id="340" r:id="rId5"/>
    <p:sldId id="339" r:id="rId6"/>
    <p:sldId id="302" r:id="rId7"/>
    <p:sldId id="303" r:id="rId8"/>
    <p:sldId id="304" r:id="rId9"/>
    <p:sldId id="305" r:id="rId10"/>
    <p:sldId id="296" r:id="rId11"/>
    <p:sldId id="307" r:id="rId12"/>
    <p:sldId id="299" r:id="rId13"/>
    <p:sldId id="324" r:id="rId14"/>
    <p:sldId id="318" r:id="rId15"/>
    <p:sldId id="271" r:id="rId16"/>
    <p:sldId id="292" r:id="rId17"/>
    <p:sldId id="310" r:id="rId18"/>
    <p:sldId id="308" r:id="rId19"/>
    <p:sldId id="311" r:id="rId20"/>
    <p:sldId id="317" r:id="rId21"/>
    <p:sldId id="266" r:id="rId22"/>
    <p:sldId id="294" r:id="rId23"/>
    <p:sldId id="314" r:id="rId24"/>
    <p:sldId id="321" r:id="rId25"/>
    <p:sldId id="267" r:id="rId26"/>
    <p:sldId id="295" r:id="rId27"/>
    <p:sldId id="315" r:id="rId28"/>
    <p:sldId id="316" r:id="rId29"/>
    <p:sldId id="268" r:id="rId30"/>
  </p:sldIdLst>
  <p:sldSz cx="9144000" cy="6858000" type="screen4x3"/>
  <p:notesSz cx="6805613" cy="9944100"/>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FFD624"/>
    <a:srgbClr val="3166CF"/>
    <a:srgbClr val="3E6FD2"/>
    <a:srgbClr val="2D5EC1"/>
    <a:srgbClr val="BDDEFF"/>
    <a:srgbClr val="99CCFF"/>
    <a:srgbClr val="808080"/>
    <a:srgbClr val="009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608" y="-46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62" d="100"/>
          <a:sy n="62" d="100"/>
        </p:scale>
        <p:origin x="-2850" y="-78"/>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9841" cy="497762"/>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54183" y="0"/>
            <a:ext cx="2949841" cy="497762"/>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444749"/>
            <a:ext cx="2949841" cy="497761"/>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54183" y="9444749"/>
            <a:ext cx="2949841" cy="497761"/>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1500096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9841" cy="497762"/>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54183" y="0"/>
            <a:ext cx="2949841" cy="497762"/>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917575" y="746125"/>
            <a:ext cx="4972050" cy="3729038"/>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80244" y="4723170"/>
            <a:ext cx="5445126" cy="4475083"/>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44749"/>
            <a:ext cx="2949841" cy="497761"/>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54183" y="9444749"/>
            <a:ext cx="2949841" cy="497761"/>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807406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chemeClr val="lt1"/>
              </a:solidFill>
              <a:latin typeface="+mn-lt"/>
            </a:endParaRPr>
          </a:p>
        </p:txBody>
      </p:sp>
      <p:pic>
        <p:nvPicPr>
          <p:cNvPr id="5" name="Picture 6" descr="LOGO CE-EN-quadri.eps"/>
          <p:cNvPicPr>
            <a:picLocks noChangeAspect="1"/>
          </p:cNvPicPr>
          <p:nvPr userDrawn="1"/>
        </p:nvPicPr>
        <p:blipFill>
          <a:blip r:embed="rId2" cstate="print"/>
          <a:srcRect/>
          <a:stretch>
            <a:fillRect/>
          </a:stretch>
        </p:blipFill>
        <p:spPr bwMode="auto">
          <a:xfrm>
            <a:off x="7308304" y="295541"/>
            <a:ext cx="1584325" cy="1100138"/>
          </a:xfrm>
          <a:prstGeom prst="rect">
            <a:avLst/>
          </a:prstGeom>
          <a:noFill/>
          <a:ln w="9525">
            <a:noFill/>
            <a:miter lim="800000"/>
            <a:headEnd/>
            <a:tailEnd/>
          </a:ln>
        </p:spPr>
      </p:pic>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title" hasCustomPrompt="1"/>
          </p:nvPr>
        </p:nvSpPr>
        <p:spPr>
          <a:xfrm>
            <a:off x="4139952" y="1641600"/>
            <a:ext cx="4536504" cy="2088232"/>
          </a:xfrm>
        </p:spPr>
        <p:txBody>
          <a:bodyPr/>
          <a:lstStyle>
            <a:lvl1pPr indent="0">
              <a:defRPr sz="4800">
                <a:solidFill>
                  <a:srgbClr val="FFD624"/>
                </a:solidFill>
              </a:defRPr>
            </a:lvl1pPr>
          </a:lstStyle>
          <a:p>
            <a:r>
              <a:rPr lang="en-GB" dirty="0" smtClean="0"/>
              <a:t>Title</a:t>
            </a:r>
            <a:endParaRPr lang="en-GB" dirty="0"/>
          </a:p>
        </p:txBody>
      </p:sp>
      <p:sp>
        <p:nvSpPr>
          <p:cNvPr id="3" name="Content Placeholder 2"/>
          <p:cNvSpPr>
            <a:spLocks noGrp="1"/>
          </p:cNvSpPr>
          <p:nvPr>
            <p:ph idx="1" hasCustomPrompt="1"/>
          </p:nvPr>
        </p:nvSpPr>
        <p:spPr>
          <a:xfrm>
            <a:off x="467544" y="3933056"/>
            <a:ext cx="3744416" cy="1872208"/>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dirty="0" smtClean="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pPr>
                <a:defRPr/>
              </a:pPr>
              <a:t>‹#›</a:t>
            </a:fld>
            <a:endParaRPr lang="en-GB"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0130" y="362181"/>
            <a:ext cx="1663598" cy="978587"/>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Text Slide">
    <p:spTree>
      <p:nvGrpSpPr>
        <p:cNvPr id="1" name=""/>
        <p:cNvGrpSpPr/>
        <p:nvPr/>
      </p:nvGrpSpPr>
      <p:grpSpPr>
        <a:xfrm>
          <a:off x="0" y="0"/>
          <a:ext cx="0" cy="0"/>
          <a:chOff x="0" y="0"/>
          <a:chExt cx="0" cy="0"/>
        </a:xfrm>
      </p:grpSpPr>
      <p:sp>
        <p:nvSpPr>
          <p:cNvPr id="20" name="Rectangle 19"/>
          <p:cNvSpPr/>
          <p:nvPr userDrawn="1"/>
        </p:nvSpPr>
        <p:spPr>
          <a:xfrm>
            <a:off x="8480792" y="6467128"/>
            <a:ext cx="319319" cy="230832"/>
          </a:xfrm>
          <a:prstGeom prst="rect">
            <a:avLst/>
          </a:prstGeom>
        </p:spPr>
        <p:txBody>
          <a:bodyPr wrap="none">
            <a:spAutoFit/>
          </a:bodyPr>
          <a:lstStyle/>
          <a:p>
            <a:pPr algn="ctr" fontAlgn="auto">
              <a:spcBef>
                <a:spcPts val="0"/>
              </a:spcBef>
              <a:spcAft>
                <a:spcPts val="0"/>
              </a:spcAft>
            </a:pPr>
            <a:fld id="{C2DE46A0-92A9-4CB6-B66D-C429D4C93DD8}" type="slidenum">
              <a:rPr lang="en-GB" sz="900" b="0" smtClean="0">
                <a:solidFill>
                  <a:srgbClr val="FFFFFF"/>
                </a:solidFill>
                <a:latin typeface="Titillium" pitchFamily="50" charset="0"/>
              </a:rPr>
              <a:pPr algn="ctr" fontAlgn="auto">
                <a:spcBef>
                  <a:spcPts val="0"/>
                </a:spcBef>
                <a:spcAft>
                  <a:spcPts val="0"/>
                </a:spcAft>
              </a:pPr>
              <a:t>‹#›</a:t>
            </a:fld>
            <a:endParaRPr lang="en-GB" sz="900" b="0" dirty="0">
              <a:solidFill>
                <a:srgbClr val="FFFFFF"/>
              </a:solidFill>
              <a:latin typeface="Titillium" pitchFamily="50" charset="0"/>
            </a:endParaRPr>
          </a:p>
        </p:txBody>
      </p:sp>
      <p:pic>
        <p:nvPicPr>
          <p:cNvPr id="15" name="Picture 2" descr="F:\Birmingham\MSU\Creative Services\DG EAC Framework jobs\EIT\2014 EIT re-brand\Brand elements examples\Mock-ups\Examples\Powerpoint Template\Old\Graphic_element.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5234" t="44539" r="10505" b="-1202"/>
          <a:stretch/>
        </p:blipFill>
        <p:spPr bwMode="auto">
          <a:xfrm>
            <a:off x="6609166" y="0"/>
            <a:ext cx="2534834" cy="151548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5" hasCustomPrompt="1"/>
          </p:nvPr>
        </p:nvSpPr>
        <p:spPr>
          <a:xfrm>
            <a:off x="467544" y="541719"/>
            <a:ext cx="5904681" cy="432048"/>
          </a:xfrm>
          <a:prstGeom prst="rect">
            <a:avLst/>
          </a:prstGeom>
        </p:spPr>
        <p:txBody>
          <a:bodyPr/>
          <a:lstStyle>
            <a:lvl1pPr marL="0" indent="0">
              <a:buNone/>
              <a:defRPr sz="3000">
                <a:solidFill>
                  <a:schemeClr val="tx2"/>
                </a:solidFill>
              </a:defRPr>
            </a:lvl1pPr>
          </a:lstStyle>
          <a:p>
            <a:pPr lvl="0"/>
            <a:r>
              <a:rPr lang="en-GB" dirty="0" smtClean="0"/>
              <a:t>Title</a:t>
            </a:r>
            <a:endParaRPr lang="en-GB" dirty="0"/>
          </a:p>
        </p:txBody>
      </p:sp>
      <p:sp>
        <p:nvSpPr>
          <p:cNvPr id="5" name="Text Placeholder 4"/>
          <p:cNvSpPr>
            <a:spLocks noGrp="1"/>
          </p:cNvSpPr>
          <p:nvPr>
            <p:ph type="body" sz="quarter" idx="16" hasCustomPrompt="1"/>
          </p:nvPr>
        </p:nvSpPr>
        <p:spPr>
          <a:xfrm>
            <a:off x="467544" y="1196975"/>
            <a:ext cx="5904681" cy="4176713"/>
          </a:xfrm>
          <a:prstGeom prst="rect">
            <a:avLst/>
          </a:prstGeom>
        </p:spPr>
        <p:txBody>
          <a:bodyPr/>
          <a:lstStyle>
            <a:lvl1pPr marL="0" indent="-180000">
              <a:lnSpc>
                <a:spcPct val="113000"/>
              </a:lnSpc>
              <a:spcBef>
                <a:spcPts val="0"/>
              </a:spcBef>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indent="-180000">
              <a:lnSpc>
                <a:spcPct val="113000"/>
              </a:lnSpc>
              <a:buClr>
                <a:schemeClr val="tx2"/>
              </a:buClr>
              <a:defRPr sz="2000" baseline="0"/>
            </a:lvl3pPr>
            <a:lvl4pPr marL="1600200" indent="-180000">
              <a:lnSpc>
                <a:spcPct val="113000"/>
              </a:lnSpc>
              <a:buClr>
                <a:schemeClr val="tx2"/>
              </a:buClr>
              <a:buFont typeface="Arial" pitchFamily="34" charset="0"/>
              <a:buChar char="•"/>
              <a:defRPr sz="2000"/>
            </a:lvl4pPr>
          </a:lstStyle>
          <a:p>
            <a:pPr lvl="0"/>
            <a:r>
              <a:rPr lang="en-GB" sz="2000" dirty="0" smtClean="0"/>
              <a:t>Text Here</a:t>
            </a:r>
          </a:p>
          <a:p>
            <a:pPr lvl="1"/>
            <a:r>
              <a:rPr lang="en-GB" sz="2000" dirty="0" smtClean="0"/>
              <a:t>Text Here</a:t>
            </a:r>
          </a:p>
          <a:p>
            <a:pPr lvl="2"/>
            <a:r>
              <a:rPr lang="en-GB" dirty="0" smtClean="0"/>
              <a:t>Text Here</a:t>
            </a:r>
          </a:p>
          <a:p>
            <a:pPr lvl="3"/>
            <a:r>
              <a:rPr lang="en-GB" dirty="0" smtClean="0"/>
              <a:t>Text Here</a:t>
            </a:r>
          </a:p>
          <a:p>
            <a:pPr lvl="2"/>
            <a:endParaRPr lang="en-GB" dirty="0"/>
          </a:p>
        </p:txBody>
      </p:sp>
      <p:pic>
        <p:nvPicPr>
          <p:cNvPr id="8" name="Picture 2" descr="C:\Users\ak6735\Desktop\KIC\2015_Start-up-Phase\Communication, Dissemination\Raw-Materials.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5491" y="6058951"/>
            <a:ext cx="2728357" cy="75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93277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Text Slide 02">
    <p:spTree>
      <p:nvGrpSpPr>
        <p:cNvPr id="1" name=""/>
        <p:cNvGrpSpPr/>
        <p:nvPr/>
      </p:nvGrpSpPr>
      <p:grpSpPr>
        <a:xfrm>
          <a:off x="0" y="0"/>
          <a:ext cx="0" cy="0"/>
          <a:chOff x="0" y="0"/>
          <a:chExt cx="0" cy="0"/>
        </a:xfrm>
      </p:grpSpPr>
      <p:pic>
        <p:nvPicPr>
          <p:cNvPr id="2051" name="Picture 3" descr="F:\Birmingham\MSU\Creative Services\DG EAC Framework jobs\EIT\2014 EIT re-brand\Brand elements examples\Mock-ups\Examples\Powerpoint Template\Old\Graphic_element.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7637" r="38726"/>
          <a:stretch/>
        </p:blipFill>
        <p:spPr bwMode="auto">
          <a:xfrm>
            <a:off x="7201654" y="0"/>
            <a:ext cx="1942345" cy="2609528"/>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a:spLocks noGrp="1"/>
          </p:cNvSpPr>
          <p:nvPr>
            <p:ph type="body" sz="quarter" idx="17" hasCustomPrompt="1"/>
          </p:nvPr>
        </p:nvSpPr>
        <p:spPr>
          <a:xfrm>
            <a:off x="467545" y="541719"/>
            <a:ext cx="6269754" cy="432048"/>
          </a:xfrm>
          <a:prstGeom prst="rect">
            <a:avLst/>
          </a:prstGeom>
        </p:spPr>
        <p:txBody>
          <a:bodyPr/>
          <a:lstStyle>
            <a:lvl1pPr marL="0" indent="0">
              <a:buNone/>
              <a:defRPr sz="3000">
                <a:solidFill>
                  <a:schemeClr val="tx2"/>
                </a:solidFill>
              </a:defRPr>
            </a:lvl1pPr>
          </a:lstStyle>
          <a:p>
            <a:pPr lvl="0"/>
            <a:r>
              <a:rPr lang="en-GB" dirty="0" smtClean="0"/>
              <a:t>Title</a:t>
            </a:r>
            <a:endParaRPr lang="en-GB" dirty="0"/>
          </a:p>
        </p:txBody>
      </p:sp>
      <p:sp>
        <p:nvSpPr>
          <p:cNvPr id="8" name="Text Placeholder 4"/>
          <p:cNvSpPr>
            <a:spLocks noGrp="1"/>
          </p:cNvSpPr>
          <p:nvPr>
            <p:ph type="body" sz="quarter" idx="18" hasCustomPrompt="1"/>
          </p:nvPr>
        </p:nvSpPr>
        <p:spPr>
          <a:xfrm>
            <a:off x="467545" y="1196975"/>
            <a:ext cx="6246406" cy="4176713"/>
          </a:xfrm>
          <a:prstGeom prst="rect">
            <a:avLst/>
          </a:prstGeom>
        </p:spPr>
        <p:txBody>
          <a:bodyPr/>
          <a:lstStyle>
            <a:lvl1pPr marL="0" indent="-180000">
              <a:lnSpc>
                <a:spcPct val="113000"/>
              </a:lnSpc>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indent="-180000">
              <a:lnSpc>
                <a:spcPct val="113000"/>
              </a:lnSpc>
              <a:buClr>
                <a:schemeClr val="tx2"/>
              </a:buClr>
              <a:defRPr sz="2000">
                <a:solidFill>
                  <a:schemeClr val="tx1"/>
                </a:solidFill>
              </a:defRPr>
            </a:lvl3pPr>
            <a:lvl4pPr marL="1600200" indent="-180000">
              <a:lnSpc>
                <a:spcPct val="113000"/>
              </a:lnSpc>
              <a:buClr>
                <a:schemeClr val="tx2"/>
              </a:buClr>
              <a:buFont typeface="Arial" pitchFamily="34" charset="0"/>
              <a:buChar char="•"/>
              <a:defRPr/>
            </a:lvl4pPr>
            <a:lvl5pPr marL="1828800" indent="0">
              <a:buNone/>
              <a:defRPr/>
            </a:lvl5pPr>
            <a:lvl6pPr marL="2286000" indent="0">
              <a:buNone/>
              <a:defRPr/>
            </a:lvl6pPr>
          </a:lstStyle>
          <a:p>
            <a:pPr lvl="0"/>
            <a:r>
              <a:rPr lang="en-GB" sz="2000" dirty="0" smtClean="0"/>
              <a:t>Text Here</a:t>
            </a:r>
          </a:p>
          <a:p>
            <a:pPr lvl="1"/>
            <a:r>
              <a:rPr lang="en-GB" dirty="0" smtClean="0"/>
              <a:t>Text Here</a:t>
            </a:r>
          </a:p>
          <a:p>
            <a:pPr lvl="2"/>
            <a:r>
              <a:rPr lang="en-GB" dirty="0" smtClean="0"/>
              <a:t>Text Here</a:t>
            </a:r>
          </a:p>
          <a:p>
            <a:pPr lvl="3"/>
            <a:r>
              <a:rPr lang="en-GB" dirty="0" smtClean="0"/>
              <a:t>Text Here</a:t>
            </a:r>
          </a:p>
          <a:p>
            <a:pPr lvl="0"/>
            <a:endParaRPr lang="en-GB" dirty="0"/>
          </a:p>
        </p:txBody>
      </p:sp>
      <p:pic>
        <p:nvPicPr>
          <p:cNvPr id="9" name="Picture 2" descr="C:\Users\ak6735\Desktop\KIC\2015_Start-up-Phase\Communication, Dissemination\Raw-Materials.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5491" y="5626903"/>
            <a:ext cx="2728357" cy="75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88413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mp; Image">
    <p:spTree>
      <p:nvGrpSpPr>
        <p:cNvPr id="1" name=""/>
        <p:cNvGrpSpPr/>
        <p:nvPr/>
      </p:nvGrpSpPr>
      <p:grpSpPr>
        <a:xfrm>
          <a:off x="0" y="0"/>
          <a:ext cx="0" cy="0"/>
          <a:chOff x="0" y="0"/>
          <a:chExt cx="0" cy="0"/>
        </a:xfrm>
      </p:grpSpPr>
      <p:sp>
        <p:nvSpPr>
          <p:cNvPr id="21" name="Picture Placeholder 24"/>
          <p:cNvSpPr>
            <a:spLocks noGrp="1"/>
          </p:cNvSpPr>
          <p:nvPr>
            <p:ph type="pic" sz="quarter" idx="15"/>
          </p:nvPr>
        </p:nvSpPr>
        <p:spPr>
          <a:xfrm>
            <a:off x="6084169" y="1196752"/>
            <a:ext cx="2592288" cy="4176464"/>
          </a:xfrm>
          <a:prstGeom prst="round2DiagRect">
            <a:avLst>
              <a:gd name="adj1" fmla="val 12259"/>
              <a:gd name="adj2" fmla="val 0"/>
            </a:avLst>
          </a:prstGeom>
        </p:spPr>
        <p:txBody>
          <a:bodyPr/>
          <a:lstStyle>
            <a:lvl1pPr marL="0" indent="0">
              <a:buNone/>
              <a:defRPr sz="1600"/>
            </a:lvl1pPr>
          </a:lstStyle>
          <a:p>
            <a:endParaRPr lang="en-GB" dirty="0" smtClean="0"/>
          </a:p>
        </p:txBody>
      </p:sp>
      <p:pic>
        <p:nvPicPr>
          <p:cNvPr id="22" name="Picture 2" descr="F:\Birmingham\MSU\Creative Services\DG EAC Framework jobs\EIT\2014 EIT re-brand\Brand elements examples\Mock-ups\Examples\Powerpoint Template\Old\Graphic_element.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73" t="-9718" r="28407" b="58620"/>
          <a:stretch/>
        </p:blipFill>
        <p:spPr bwMode="auto">
          <a:xfrm>
            <a:off x="7001905" y="5335675"/>
            <a:ext cx="2142095" cy="1522325"/>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2"/>
          <p:cNvSpPr>
            <a:spLocks noGrp="1"/>
          </p:cNvSpPr>
          <p:nvPr>
            <p:ph type="body" sz="quarter" idx="16" hasCustomPrompt="1"/>
          </p:nvPr>
        </p:nvSpPr>
        <p:spPr>
          <a:xfrm>
            <a:off x="467545" y="541719"/>
            <a:ext cx="5328592" cy="432048"/>
          </a:xfrm>
          <a:prstGeom prst="rect">
            <a:avLst/>
          </a:prstGeom>
        </p:spPr>
        <p:txBody>
          <a:bodyPr/>
          <a:lstStyle>
            <a:lvl1pPr marL="0" indent="0">
              <a:buNone/>
              <a:defRPr sz="3000">
                <a:solidFill>
                  <a:schemeClr val="tx2"/>
                </a:solidFill>
              </a:defRPr>
            </a:lvl1pPr>
          </a:lstStyle>
          <a:p>
            <a:pPr lvl="0"/>
            <a:r>
              <a:rPr lang="en-GB" dirty="0" smtClean="0"/>
              <a:t>Title</a:t>
            </a:r>
            <a:endParaRPr lang="en-GB" dirty="0"/>
          </a:p>
        </p:txBody>
      </p:sp>
      <p:sp>
        <p:nvSpPr>
          <p:cNvPr id="9" name="Text Placeholder 4"/>
          <p:cNvSpPr>
            <a:spLocks noGrp="1"/>
          </p:cNvSpPr>
          <p:nvPr>
            <p:ph type="body" sz="quarter" idx="17" hasCustomPrompt="1"/>
          </p:nvPr>
        </p:nvSpPr>
        <p:spPr>
          <a:xfrm>
            <a:off x="467545" y="1196975"/>
            <a:ext cx="5328592" cy="4176713"/>
          </a:xfrm>
          <a:prstGeom prst="rect">
            <a:avLst/>
          </a:prstGeom>
        </p:spPr>
        <p:txBody>
          <a:bodyPr/>
          <a:lstStyle>
            <a:lvl1pPr marL="0" indent="-180000">
              <a:lnSpc>
                <a:spcPct val="113000"/>
              </a:lnSpc>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marL="1143000" indent="-180000">
              <a:lnSpc>
                <a:spcPct val="113000"/>
              </a:lnSpc>
              <a:buClr>
                <a:schemeClr val="tx2"/>
              </a:buClr>
              <a:buFont typeface="Arial" pitchFamily="34" charset="0"/>
              <a:buChar char="•"/>
              <a:defRPr sz="2000"/>
            </a:lvl3pPr>
            <a:lvl4pPr marL="1600200" indent="-180000">
              <a:lnSpc>
                <a:spcPct val="113000"/>
              </a:lnSpc>
              <a:buClr>
                <a:schemeClr val="tx2"/>
              </a:buClr>
              <a:buFont typeface="Arial" pitchFamily="34" charset="0"/>
              <a:buChar char="•"/>
              <a:defRPr/>
            </a:lvl4pPr>
          </a:lstStyle>
          <a:p>
            <a:pPr lvl="0"/>
            <a:r>
              <a:rPr lang="en-GB" sz="2000" dirty="0" smtClean="0"/>
              <a:t>Text Here</a:t>
            </a:r>
          </a:p>
          <a:p>
            <a:pPr lvl="1"/>
            <a:r>
              <a:rPr lang="en-GB" sz="2000" dirty="0" smtClean="0"/>
              <a:t>Text Here</a:t>
            </a:r>
          </a:p>
          <a:p>
            <a:pPr lvl="2"/>
            <a:r>
              <a:rPr lang="en-GB" dirty="0" smtClean="0"/>
              <a:t>Text Here</a:t>
            </a:r>
          </a:p>
          <a:p>
            <a:pPr lvl="3"/>
            <a:r>
              <a:rPr lang="en-GB" dirty="0" smtClean="0"/>
              <a:t>Text Here</a:t>
            </a:r>
            <a:endParaRPr lang="en-GB" dirty="0"/>
          </a:p>
        </p:txBody>
      </p:sp>
      <p:pic>
        <p:nvPicPr>
          <p:cNvPr id="7" name="Picture 2" descr="C:\Users\ak6735\Desktop\KIC\2015_Start-up-Phase\Communication, Dissemination\Raw-Materials.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5491" y="5626903"/>
            <a:ext cx="2728357" cy="75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063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mp; Images">
    <p:spTree>
      <p:nvGrpSpPr>
        <p:cNvPr id="1" name=""/>
        <p:cNvGrpSpPr/>
        <p:nvPr/>
      </p:nvGrpSpPr>
      <p:grpSpPr>
        <a:xfrm>
          <a:off x="0" y="0"/>
          <a:ext cx="0" cy="0"/>
          <a:chOff x="0" y="0"/>
          <a:chExt cx="0" cy="0"/>
        </a:xfrm>
      </p:grpSpPr>
      <p:pic>
        <p:nvPicPr>
          <p:cNvPr id="22" name="Picture 2" descr="F:\Birmingham\MSU\Creative Services\DG EAC Framework jobs\EIT\2014 EIT re-brand\Brand elements examples\Mock-ups\Examples\Powerpoint Template\Old\Graphic_element.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63474" r="-26313"/>
          <a:stretch/>
        </p:blipFill>
        <p:spPr bwMode="auto">
          <a:xfrm>
            <a:off x="6444208" y="0"/>
            <a:ext cx="3024336" cy="874128"/>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4"/>
          <p:cNvSpPr>
            <a:spLocks noGrp="1"/>
          </p:cNvSpPr>
          <p:nvPr>
            <p:ph type="pic" sz="quarter" idx="16"/>
          </p:nvPr>
        </p:nvSpPr>
        <p:spPr>
          <a:xfrm>
            <a:off x="3347864" y="1196751"/>
            <a:ext cx="2520280" cy="4176465"/>
          </a:xfrm>
          <a:prstGeom prst="round2DiagRect">
            <a:avLst/>
          </a:prstGeom>
        </p:spPr>
        <p:txBody>
          <a:bodyPr/>
          <a:lstStyle>
            <a:lvl1pPr marL="0" indent="0">
              <a:buNone/>
              <a:defRPr sz="1600"/>
            </a:lvl1pPr>
          </a:lstStyle>
          <a:p>
            <a:endParaRPr lang="en-GB" dirty="0"/>
          </a:p>
        </p:txBody>
      </p:sp>
      <p:sp>
        <p:nvSpPr>
          <p:cNvPr id="9" name="Picture Placeholder 24"/>
          <p:cNvSpPr>
            <a:spLocks noGrp="1"/>
          </p:cNvSpPr>
          <p:nvPr>
            <p:ph type="pic" sz="quarter" idx="17"/>
          </p:nvPr>
        </p:nvSpPr>
        <p:spPr>
          <a:xfrm>
            <a:off x="6156177" y="1196751"/>
            <a:ext cx="2520280" cy="4176465"/>
          </a:xfrm>
          <a:prstGeom prst="round2DiagRect">
            <a:avLst>
              <a:gd name="adj1" fmla="val 0"/>
              <a:gd name="adj2" fmla="val 18487"/>
            </a:avLst>
          </a:prstGeom>
        </p:spPr>
        <p:txBody>
          <a:bodyPr/>
          <a:lstStyle>
            <a:lvl1pPr marL="0" indent="0">
              <a:buNone/>
              <a:defRPr sz="1600"/>
            </a:lvl1pPr>
          </a:lstStyle>
          <a:p>
            <a:endParaRPr lang="en-GB" dirty="0"/>
          </a:p>
        </p:txBody>
      </p:sp>
      <p:sp>
        <p:nvSpPr>
          <p:cNvPr id="8" name="Text Placeholder 2"/>
          <p:cNvSpPr>
            <a:spLocks noGrp="1"/>
          </p:cNvSpPr>
          <p:nvPr>
            <p:ph type="body" sz="quarter" idx="18" hasCustomPrompt="1"/>
          </p:nvPr>
        </p:nvSpPr>
        <p:spPr>
          <a:xfrm>
            <a:off x="467545" y="541719"/>
            <a:ext cx="2592287" cy="432048"/>
          </a:xfrm>
          <a:prstGeom prst="rect">
            <a:avLst/>
          </a:prstGeom>
        </p:spPr>
        <p:txBody>
          <a:bodyPr/>
          <a:lstStyle>
            <a:lvl1pPr marL="0" indent="0">
              <a:buNone/>
              <a:defRPr sz="3000">
                <a:solidFill>
                  <a:schemeClr val="tx2"/>
                </a:solidFill>
              </a:defRPr>
            </a:lvl1pPr>
          </a:lstStyle>
          <a:p>
            <a:pPr lvl="0"/>
            <a:r>
              <a:rPr lang="en-GB" dirty="0" smtClean="0"/>
              <a:t>Title</a:t>
            </a:r>
            <a:endParaRPr lang="en-GB" dirty="0"/>
          </a:p>
        </p:txBody>
      </p:sp>
      <p:sp>
        <p:nvSpPr>
          <p:cNvPr id="10" name="Text Placeholder 4"/>
          <p:cNvSpPr>
            <a:spLocks noGrp="1"/>
          </p:cNvSpPr>
          <p:nvPr>
            <p:ph type="body" sz="quarter" idx="19" hasCustomPrompt="1"/>
          </p:nvPr>
        </p:nvSpPr>
        <p:spPr>
          <a:xfrm>
            <a:off x="467545" y="1196975"/>
            <a:ext cx="2592287" cy="4176713"/>
          </a:xfrm>
          <a:prstGeom prst="rect">
            <a:avLst/>
          </a:prstGeom>
        </p:spPr>
        <p:txBody>
          <a:bodyPr/>
          <a:lstStyle>
            <a:lvl1pPr marL="0" indent="-180000">
              <a:lnSpc>
                <a:spcPct val="114000"/>
              </a:lnSpc>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marL="1143000" indent="-180000">
              <a:lnSpc>
                <a:spcPct val="113000"/>
              </a:lnSpc>
              <a:buClr>
                <a:schemeClr val="tx2"/>
              </a:buClr>
              <a:buFont typeface="Arial" pitchFamily="34" charset="0"/>
              <a:buChar char="•"/>
              <a:defRPr sz="2000"/>
            </a:lvl3pPr>
            <a:lvl4pPr marL="1600200" indent="-180000">
              <a:lnSpc>
                <a:spcPct val="113000"/>
              </a:lnSpc>
              <a:buClr>
                <a:schemeClr val="tx2"/>
              </a:buClr>
              <a:buFont typeface="Arial" pitchFamily="34" charset="0"/>
              <a:buChar char="•"/>
              <a:defRPr sz="2000" baseline="0"/>
            </a:lvl4pPr>
          </a:lstStyle>
          <a:p>
            <a:pPr lvl="0"/>
            <a:r>
              <a:rPr lang="en-GB" sz="2000" dirty="0" smtClean="0"/>
              <a:t>Text Here</a:t>
            </a:r>
          </a:p>
          <a:p>
            <a:pPr lvl="1"/>
            <a:r>
              <a:rPr lang="en-GB" dirty="0" smtClean="0"/>
              <a:t>Text Here</a:t>
            </a:r>
          </a:p>
          <a:p>
            <a:pPr lvl="2"/>
            <a:r>
              <a:rPr lang="en-GB" dirty="0" smtClean="0"/>
              <a:t>Text Here</a:t>
            </a:r>
          </a:p>
          <a:p>
            <a:pPr lvl="3"/>
            <a:r>
              <a:rPr lang="en-GB" dirty="0" smtClean="0"/>
              <a:t>Text Here</a:t>
            </a:r>
            <a:endParaRPr lang="en-GB" dirty="0"/>
          </a:p>
        </p:txBody>
      </p:sp>
      <p:pic>
        <p:nvPicPr>
          <p:cNvPr id="11" name="Picture 2" descr="C:\Users\ak6735\Desktop\KIC\2015_Start-up-Phase\Communication, Dissemination\Raw-Materials.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5491" y="5626903"/>
            <a:ext cx="2728357" cy="75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44185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7" name="Picture Placeholder 6"/>
          <p:cNvSpPr>
            <a:spLocks noGrp="1"/>
          </p:cNvSpPr>
          <p:nvPr>
            <p:ph type="pic" sz="quarter" idx="20"/>
          </p:nvPr>
        </p:nvSpPr>
        <p:spPr>
          <a:xfrm>
            <a:off x="0" y="0"/>
            <a:ext cx="9144000" cy="6858000"/>
          </a:xfrm>
          <a:prstGeom prst="rect">
            <a:avLst/>
          </a:prstGeom>
        </p:spPr>
        <p:txBody>
          <a:bodyPr/>
          <a:lstStyle>
            <a:lvl1pPr marL="0" indent="0">
              <a:buNone/>
              <a:defRPr sz="1600"/>
            </a:lvl1pPr>
          </a:lstStyle>
          <a:p>
            <a:endParaRPr lang="en-GB" dirty="0"/>
          </a:p>
        </p:txBody>
      </p:sp>
      <p:sp>
        <p:nvSpPr>
          <p:cNvPr id="5" name="Text Placeholder 4"/>
          <p:cNvSpPr>
            <a:spLocks noGrp="1"/>
          </p:cNvSpPr>
          <p:nvPr>
            <p:ph type="body" sz="quarter" idx="19" hasCustomPrompt="1"/>
          </p:nvPr>
        </p:nvSpPr>
        <p:spPr>
          <a:xfrm>
            <a:off x="1043609" y="1340643"/>
            <a:ext cx="2520280" cy="4464621"/>
          </a:xfrm>
          <a:prstGeom prst="round2DiagRect">
            <a:avLst/>
          </a:prstGeom>
          <a:solidFill>
            <a:schemeClr val="bg1"/>
          </a:solidFill>
          <a:ln w="254000">
            <a:solidFill>
              <a:schemeClr val="bg1"/>
            </a:solidFill>
            <a:miter lim="800000"/>
          </a:ln>
        </p:spPr>
        <p:txBody>
          <a:bodyPr/>
          <a:lstStyle>
            <a:lvl1pPr marL="0" indent="-180000">
              <a:lnSpc>
                <a:spcPct val="114000"/>
              </a:lnSpc>
              <a:spcBef>
                <a:spcPts val="0"/>
              </a:spcBef>
              <a:buClr>
                <a:schemeClr val="tx2"/>
              </a:buClr>
              <a:buFont typeface="Arial" pitchFamily="34" charset="0"/>
              <a:buChar char="•"/>
              <a:defRPr sz="2000">
                <a:solidFill>
                  <a:schemeClr val="tx1"/>
                </a:solidFill>
              </a:defRPr>
            </a:lvl1pPr>
            <a:lvl2pPr marL="648000" indent="-180000" defTabSz="324000">
              <a:lnSpc>
                <a:spcPct val="114000"/>
              </a:lnSpc>
              <a:spcBef>
                <a:spcPts val="0"/>
              </a:spcBef>
              <a:buClr>
                <a:schemeClr val="tx2"/>
              </a:buClr>
              <a:buFont typeface="Arial" pitchFamily="34" charset="0"/>
              <a:buChar char="•"/>
              <a:defRPr sz="2000" baseline="0">
                <a:solidFill>
                  <a:schemeClr val="tx1"/>
                </a:solidFill>
              </a:defRPr>
            </a:lvl2pPr>
            <a:lvl3pPr indent="-180000" defTabSz="324000">
              <a:lnSpc>
                <a:spcPct val="113000"/>
              </a:lnSpc>
              <a:spcBef>
                <a:spcPts val="0"/>
              </a:spcBef>
              <a:buClr>
                <a:schemeClr val="tx2"/>
              </a:buClr>
              <a:defRPr sz="2000">
                <a:solidFill>
                  <a:schemeClr val="tx1"/>
                </a:solidFill>
              </a:defRPr>
            </a:lvl3pPr>
            <a:lvl4pPr marL="1600200" indent="-180000">
              <a:lnSpc>
                <a:spcPct val="113000"/>
              </a:lnSpc>
              <a:buClr>
                <a:schemeClr val="tx2"/>
              </a:buClr>
              <a:buFont typeface="Arial" pitchFamily="34" charset="0"/>
              <a:buChar char="•"/>
              <a:defRPr>
                <a:solidFill>
                  <a:schemeClr val="tx1"/>
                </a:solidFill>
              </a:defRPr>
            </a:lvl4pPr>
          </a:lstStyle>
          <a:p>
            <a:pPr lvl="0"/>
            <a:r>
              <a:rPr lang="en-GB" sz="2000" dirty="0" smtClean="0"/>
              <a:t>Text Here</a:t>
            </a:r>
          </a:p>
          <a:p>
            <a:pPr lvl="1"/>
            <a:r>
              <a:rPr lang="en-GB" dirty="0" smtClean="0"/>
              <a:t>Text Here </a:t>
            </a:r>
          </a:p>
          <a:p>
            <a:pPr lvl="2"/>
            <a:r>
              <a:rPr lang="en-GB" dirty="0" smtClean="0"/>
              <a:t>Text Here</a:t>
            </a:r>
          </a:p>
          <a:p>
            <a:pPr lvl="3"/>
            <a:r>
              <a:rPr lang="en-GB" dirty="0" smtClean="0"/>
              <a:t>Text Her</a:t>
            </a:r>
            <a:endParaRPr lang="en-GB" dirty="0"/>
          </a:p>
        </p:txBody>
      </p:sp>
    </p:spTree>
    <p:extLst>
      <p:ext uri="{BB962C8B-B14F-4D97-AF65-F5344CB8AC3E}">
        <p14:creationId xmlns:p14="http://schemas.microsoft.com/office/powerpoint/2010/main" val="68210873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ndscape Image &amp; Text">
    <p:spTree>
      <p:nvGrpSpPr>
        <p:cNvPr id="1" name=""/>
        <p:cNvGrpSpPr/>
        <p:nvPr/>
      </p:nvGrpSpPr>
      <p:grpSpPr>
        <a:xfrm>
          <a:off x="0" y="0"/>
          <a:ext cx="0" cy="0"/>
          <a:chOff x="0" y="0"/>
          <a:chExt cx="0" cy="0"/>
        </a:xfrm>
      </p:grpSpPr>
      <p:sp>
        <p:nvSpPr>
          <p:cNvPr id="23" name="Picture Placeholder 24"/>
          <p:cNvSpPr>
            <a:spLocks noGrp="1"/>
          </p:cNvSpPr>
          <p:nvPr>
            <p:ph type="pic" sz="quarter" idx="15"/>
          </p:nvPr>
        </p:nvSpPr>
        <p:spPr>
          <a:xfrm>
            <a:off x="483960" y="476672"/>
            <a:ext cx="8192496" cy="1584176"/>
          </a:xfrm>
          <a:prstGeom prst="round2DiagRect">
            <a:avLst/>
          </a:prstGeom>
        </p:spPr>
        <p:txBody>
          <a:bodyPr/>
          <a:lstStyle>
            <a:lvl1pPr marL="0" indent="0">
              <a:buNone/>
              <a:defRPr sz="1600"/>
            </a:lvl1pPr>
          </a:lstStyle>
          <a:p>
            <a:endParaRPr lang="en-GB" dirty="0"/>
          </a:p>
        </p:txBody>
      </p:sp>
      <p:sp>
        <p:nvSpPr>
          <p:cNvPr id="7" name="Text Placeholder 2"/>
          <p:cNvSpPr>
            <a:spLocks noGrp="1"/>
          </p:cNvSpPr>
          <p:nvPr>
            <p:ph type="body" sz="quarter" idx="16" hasCustomPrompt="1"/>
          </p:nvPr>
        </p:nvSpPr>
        <p:spPr>
          <a:xfrm>
            <a:off x="467544" y="2276872"/>
            <a:ext cx="8208912" cy="432048"/>
          </a:xfrm>
          <a:prstGeom prst="rect">
            <a:avLst/>
          </a:prstGeom>
        </p:spPr>
        <p:txBody>
          <a:bodyPr/>
          <a:lstStyle>
            <a:lvl1pPr marL="0" indent="0">
              <a:buNone/>
              <a:defRPr sz="3000">
                <a:solidFill>
                  <a:schemeClr val="tx2"/>
                </a:solidFill>
              </a:defRPr>
            </a:lvl1pPr>
          </a:lstStyle>
          <a:p>
            <a:pPr lvl="0"/>
            <a:r>
              <a:rPr lang="en-GB" dirty="0" smtClean="0"/>
              <a:t>Title</a:t>
            </a:r>
            <a:endParaRPr lang="en-GB" dirty="0"/>
          </a:p>
        </p:txBody>
      </p:sp>
      <p:sp>
        <p:nvSpPr>
          <p:cNvPr id="8" name="Text Placeholder 4"/>
          <p:cNvSpPr>
            <a:spLocks noGrp="1"/>
          </p:cNvSpPr>
          <p:nvPr>
            <p:ph type="body" sz="quarter" idx="17" hasCustomPrompt="1"/>
          </p:nvPr>
        </p:nvSpPr>
        <p:spPr>
          <a:xfrm>
            <a:off x="467544" y="2924944"/>
            <a:ext cx="8208911" cy="2448744"/>
          </a:xfrm>
          <a:prstGeom prst="rect">
            <a:avLst/>
          </a:prstGeom>
        </p:spPr>
        <p:txBody>
          <a:bodyPr/>
          <a:lstStyle>
            <a:lvl1pPr marL="0" indent="-180000">
              <a:lnSpc>
                <a:spcPct val="114000"/>
              </a:lnSpc>
              <a:buClr>
                <a:schemeClr val="tx2"/>
              </a:buClr>
              <a:buFont typeface="Arial" pitchFamily="34" charset="0"/>
              <a:buChar char="•"/>
              <a:defRPr sz="2000">
                <a:solidFill>
                  <a:schemeClr val="tx1"/>
                </a:solidFill>
              </a:defRPr>
            </a:lvl1pPr>
            <a:lvl2pPr marL="0" indent="-180000">
              <a:lnSpc>
                <a:spcPct val="113000"/>
              </a:lnSpc>
              <a:buClr>
                <a:schemeClr val="tx2"/>
              </a:buClr>
              <a:buFont typeface="Arial" pitchFamily="34" charset="0"/>
              <a:buChar char="•"/>
              <a:defRPr sz="2000">
                <a:solidFill>
                  <a:schemeClr val="tx1"/>
                </a:solidFill>
              </a:defRPr>
            </a:lvl2pPr>
            <a:lvl3pPr marL="648000" indent="-180000">
              <a:lnSpc>
                <a:spcPct val="113000"/>
              </a:lnSpc>
              <a:buClr>
                <a:schemeClr val="tx2"/>
              </a:buClr>
              <a:defRPr sz="2000"/>
            </a:lvl3pPr>
            <a:lvl4pPr marL="1144800" indent="-180000">
              <a:lnSpc>
                <a:spcPct val="113000"/>
              </a:lnSpc>
              <a:buClr>
                <a:schemeClr val="tx2"/>
              </a:buClr>
              <a:buFont typeface="Arial" pitchFamily="34" charset="0"/>
              <a:buChar char="•"/>
              <a:defRPr/>
            </a:lvl4pPr>
            <a:lvl5pPr marL="1602000" indent="-180000">
              <a:lnSpc>
                <a:spcPct val="113000"/>
              </a:lnSpc>
              <a:buClr>
                <a:schemeClr val="tx2"/>
              </a:buClr>
              <a:buFont typeface="Arial" pitchFamily="34" charset="0"/>
              <a:buChar char="•"/>
              <a:defRPr/>
            </a:lvl5pPr>
          </a:lstStyle>
          <a:p>
            <a:pPr lvl="0"/>
            <a:r>
              <a:rPr lang="en-GB" sz="2000" dirty="0" smtClean="0"/>
              <a:t>Text Here</a:t>
            </a:r>
          </a:p>
          <a:p>
            <a:pPr lvl="2"/>
            <a:r>
              <a:rPr lang="en-GB" dirty="0" smtClean="0"/>
              <a:t>Text Here</a:t>
            </a:r>
          </a:p>
          <a:p>
            <a:pPr lvl="3"/>
            <a:r>
              <a:rPr lang="en-GB" dirty="0" smtClean="0"/>
              <a:t>Text Here</a:t>
            </a:r>
          </a:p>
          <a:p>
            <a:pPr lvl="4"/>
            <a:r>
              <a:rPr lang="en-GB" dirty="0" smtClean="0"/>
              <a:t>Text Here</a:t>
            </a:r>
            <a:endParaRPr lang="en-GB" dirty="0"/>
          </a:p>
        </p:txBody>
      </p:sp>
      <p:pic>
        <p:nvPicPr>
          <p:cNvPr id="6" name="Picture 2" descr="C:\Users\ak6735\Desktop\KIC\2015_Start-up-Phase\Communication, Dissemination\Raw-Materials.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5491" y="5626903"/>
            <a:ext cx="2728357" cy="75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50065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mp;  3 Image ">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297447" y="1196627"/>
            <a:ext cx="1512168" cy="2376265"/>
          </a:xfrm>
          <a:prstGeom prst="round2DiagRect">
            <a:avLst/>
          </a:prstGeom>
        </p:spPr>
        <p:txBody>
          <a:bodyPr/>
          <a:lstStyle>
            <a:lvl1pPr marL="0" indent="0">
              <a:buNone/>
              <a:defRPr sz="1600"/>
            </a:lvl1pPr>
          </a:lstStyle>
          <a:p>
            <a:endParaRPr lang="en-GB" dirty="0" smtClean="0"/>
          </a:p>
        </p:txBody>
      </p:sp>
      <p:sp>
        <p:nvSpPr>
          <p:cNvPr id="25" name="Picture Placeholder 24"/>
          <p:cNvSpPr>
            <a:spLocks noGrp="1"/>
          </p:cNvSpPr>
          <p:nvPr>
            <p:ph type="pic" sz="quarter" idx="15"/>
          </p:nvPr>
        </p:nvSpPr>
        <p:spPr>
          <a:xfrm>
            <a:off x="5292725" y="3788891"/>
            <a:ext cx="3383731" cy="1584325"/>
          </a:xfrm>
          <a:prstGeom prst="round2DiagRect">
            <a:avLst/>
          </a:prstGeom>
        </p:spPr>
        <p:txBody>
          <a:bodyPr/>
          <a:lstStyle>
            <a:lvl1pPr marL="0" indent="0">
              <a:buNone/>
              <a:defRPr sz="1600"/>
            </a:lvl1pPr>
          </a:lstStyle>
          <a:p>
            <a:endParaRPr lang="en-GB" dirty="0"/>
          </a:p>
        </p:txBody>
      </p:sp>
      <p:sp>
        <p:nvSpPr>
          <p:cNvPr id="28" name="Picture Placeholder 24"/>
          <p:cNvSpPr>
            <a:spLocks noGrp="1"/>
          </p:cNvSpPr>
          <p:nvPr>
            <p:ph type="pic" sz="quarter" idx="17"/>
          </p:nvPr>
        </p:nvSpPr>
        <p:spPr>
          <a:xfrm>
            <a:off x="7164288" y="1196602"/>
            <a:ext cx="1512168" cy="2376265"/>
          </a:xfrm>
          <a:prstGeom prst="round2DiagRect">
            <a:avLst>
              <a:gd name="adj1" fmla="val 0"/>
              <a:gd name="adj2" fmla="val 18487"/>
            </a:avLst>
          </a:prstGeom>
        </p:spPr>
        <p:txBody>
          <a:bodyPr/>
          <a:lstStyle>
            <a:lvl1pPr marL="0" indent="0">
              <a:buNone/>
              <a:defRPr sz="1600"/>
            </a:lvl1pPr>
          </a:lstStyle>
          <a:p>
            <a:endParaRPr lang="en-GB" dirty="0"/>
          </a:p>
        </p:txBody>
      </p:sp>
      <p:sp>
        <p:nvSpPr>
          <p:cNvPr id="8" name="Text Placeholder 2"/>
          <p:cNvSpPr>
            <a:spLocks noGrp="1"/>
          </p:cNvSpPr>
          <p:nvPr>
            <p:ph type="body" sz="quarter" idx="16" hasCustomPrompt="1"/>
          </p:nvPr>
        </p:nvSpPr>
        <p:spPr>
          <a:xfrm>
            <a:off x="467545" y="541719"/>
            <a:ext cx="4536503" cy="432048"/>
          </a:xfrm>
          <a:prstGeom prst="rect">
            <a:avLst/>
          </a:prstGeom>
        </p:spPr>
        <p:txBody>
          <a:bodyPr/>
          <a:lstStyle>
            <a:lvl1pPr marL="0" indent="0">
              <a:buNone/>
              <a:defRPr sz="3000">
                <a:solidFill>
                  <a:schemeClr val="tx2"/>
                </a:solidFill>
              </a:defRPr>
            </a:lvl1pPr>
          </a:lstStyle>
          <a:p>
            <a:pPr lvl="0"/>
            <a:r>
              <a:rPr lang="en-GB" dirty="0" smtClean="0"/>
              <a:t>Title</a:t>
            </a:r>
            <a:endParaRPr lang="en-GB" dirty="0"/>
          </a:p>
        </p:txBody>
      </p:sp>
      <p:sp>
        <p:nvSpPr>
          <p:cNvPr id="9" name="Text Placeholder 4"/>
          <p:cNvSpPr>
            <a:spLocks noGrp="1"/>
          </p:cNvSpPr>
          <p:nvPr>
            <p:ph type="body" sz="quarter" idx="18" hasCustomPrompt="1"/>
          </p:nvPr>
        </p:nvSpPr>
        <p:spPr>
          <a:xfrm>
            <a:off x="467545" y="1196975"/>
            <a:ext cx="4536503" cy="4176713"/>
          </a:xfrm>
          <a:prstGeom prst="rect">
            <a:avLst/>
          </a:prstGeom>
        </p:spPr>
        <p:txBody>
          <a:bodyPr/>
          <a:lstStyle>
            <a:lvl1pPr marL="0" indent="-180000">
              <a:lnSpc>
                <a:spcPct val="113000"/>
              </a:lnSpc>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marL="1144800" indent="-180000">
              <a:lnSpc>
                <a:spcPct val="113000"/>
              </a:lnSpc>
              <a:buClr>
                <a:schemeClr val="tx2"/>
              </a:buClr>
              <a:buFont typeface="Arial" pitchFamily="34" charset="0"/>
              <a:buChar char="•"/>
              <a:defRPr sz="2000"/>
            </a:lvl3pPr>
            <a:lvl4pPr marL="1602000" indent="-180000">
              <a:lnSpc>
                <a:spcPct val="113000"/>
              </a:lnSpc>
              <a:buClr>
                <a:schemeClr val="tx2"/>
              </a:buClr>
              <a:buFont typeface="Arial" pitchFamily="34" charset="0"/>
              <a:buChar char="•"/>
              <a:defRPr/>
            </a:lvl4pPr>
          </a:lstStyle>
          <a:p>
            <a:pPr lvl="0"/>
            <a:r>
              <a:rPr lang="en-GB" sz="2000" dirty="0" smtClean="0"/>
              <a:t>Text Here</a:t>
            </a:r>
          </a:p>
          <a:p>
            <a:pPr lvl="1"/>
            <a:r>
              <a:rPr lang="en-GB" dirty="0" smtClean="0"/>
              <a:t>Text Here</a:t>
            </a:r>
          </a:p>
          <a:p>
            <a:pPr lvl="2"/>
            <a:r>
              <a:rPr lang="en-GB" dirty="0" smtClean="0"/>
              <a:t>Text Here</a:t>
            </a:r>
          </a:p>
          <a:p>
            <a:pPr lvl="3"/>
            <a:r>
              <a:rPr lang="en-GB" dirty="0" smtClean="0"/>
              <a:t>Text Here</a:t>
            </a:r>
            <a:endParaRPr lang="en-GB" dirty="0"/>
          </a:p>
        </p:txBody>
      </p:sp>
      <p:pic>
        <p:nvPicPr>
          <p:cNvPr id="10" name="Picture 2" descr="C:\Users\ak6735\Desktop\KIC\2015_Start-up-Phase\Communication, Dissemination\Raw-Materials.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5491" y="5626903"/>
            <a:ext cx="2728357" cy="75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35469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GB"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9C8D21B7-B314-438C-91E9-7FF9087DC078}" type="slidenum">
              <a:rPr lang="en-GB" smtClean="0"/>
              <a:pPr>
                <a:defRPr/>
              </a:pPr>
              <a:t>‹#›</a:t>
            </a:fld>
            <a:endParaRPr lang="en-GB" dirty="0"/>
          </a:p>
        </p:txBody>
      </p:sp>
    </p:spTree>
    <p:extLst>
      <p:ext uri="{BB962C8B-B14F-4D97-AF65-F5344CB8AC3E}">
        <p14:creationId xmlns:p14="http://schemas.microsoft.com/office/powerpoint/2010/main" val="4504565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with Landscaper &amp; Portrait Image">
    <p:spTree>
      <p:nvGrpSpPr>
        <p:cNvPr id="1" name=""/>
        <p:cNvGrpSpPr/>
        <p:nvPr/>
      </p:nvGrpSpPr>
      <p:grpSpPr>
        <a:xfrm>
          <a:off x="0" y="0"/>
          <a:ext cx="0" cy="0"/>
          <a:chOff x="0" y="0"/>
          <a:chExt cx="0" cy="0"/>
        </a:xfrm>
      </p:grpSpPr>
      <p:sp>
        <p:nvSpPr>
          <p:cNvPr id="4" name="Text Placeholder 2"/>
          <p:cNvSpPr>
            <a:spLocks noGrp="1"/>
          </p:cNvSpPr>
          <p:nvPr>
            <p:ph type="body" sz="quarter" idx="17" hasCustomPrompt="1"/>
          </p:nvPr>
        </p:nvSpPr>
        <p:spPr>
          <a:xfrm>
            <a:off x="467545" y="541719"/>
            <a:ext cx="4536503" cy="432048"/>
          </a:xfrm>
          <a:prstGeom prst="rect">
            <a:avLst/>
          </a:prstGeom>
        </p:spPr>
        <p:txBody>
          <a:bodyPr/>
          <a:lstStyle>
            <a:lvl1pPr marL="0" indent="0">
              <a:buNone/>
              <a:defRPr sz="3000">
                <a:solidFill>
                  <a:schemeClr val="tx2"/>
                </a:solidFill>
              </a:defRPr>
            </a:lvl1pPr>
          </a:lstStyle>
          <a:p>
            <a:pPr lvl="0"/>
            <a:r>
              <a:rPr lang="en-GB" dirty="0" smtClean="0"/>
              <a:t>Title</a:t>
            </a:r>
            <a:endParaRPr lang="en-GB" dirty="0"/>
          </a:p>
        </p:txBody>
      </p:sp>
      <p:sp>
        <p:nvSpPr>
          <p:cNvPr id="7" name="Picture Placeholder 24"/>
          <p:cNvSpPr>
            <a:spLocks noGrp="1"/>
          </p:cNvSpPr>
          <p:nvPr>
            <p:ph type="pic" sz="quarter" idx="15"/>
          </p:nvPr>
        </p:nvSpPr>
        <p:spPr>
          <a:xfrm>
            <a:off x="467544" y="3791021"/>
            <a:ext cx="8208912" cy="1584176"/>
          </a:xfrm>
          <a:prstGeom prst="round2DiagRect">
            <a:avLst/>
          </a:prstGeom>
        </p:spPr>
        <p:txBody>
          <a:bodyPr/>
          <a:lstStyle>
            <a:lvl1pPr marL="0" indent="0">
              <a:buNone/>
              <a:defRPr sz="1600"/>
            </a:lvl1pPr>
          </a:lstStyle>
          <a:p>
            <a:endParaRPr lang="en-GB" dirty="0" smtClean="0"/>
          </a:p>
        </p:txBody>
      </p:sp>
      <p:sp>
        <p:nvSpPr>
          <p:cNvPr id="8" name="Text Placeholder 4"/>
          <p:cNvSpPr>
            <a:spLocks noGrp="1"/>
          </p:cNvSpPr>
          <p:nvPr>
            <p:ph type="body" sz="quarter" idx="18" hasCustomPrompt="1"/>
          </p:nvPr>
        </p:nvSpPr>
        <p:spPr>
          <a:xfrm>
            <a:off x="467545" y="1196975"/>
            <a:ext cx="4536503" cy="2376041"/>
          </a:xfrm>
          <a:prstGeom prst="rect">
            <a:avLst/>
          </a:prstGeom>
        </p:spPr>
        <p:txBody>
          <a:bodyPr/>
          <a:lstStyle>
            <a:lvl1pPr marL="0" indent="-180000">
              <a:lnSpc>
                <a:spcPct val="113000"/>
              </a:lnSpc>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indent="-180000">
              <a:lnSpc>
                <a:spcPct val="113000"/>
              </a:lnSpc>
              <a:buClr>
                <a:schemeClr val="tx2"/>
              </a:buClr>
              <a:defRPr sz="2000"/>
            </a:lvl3pPr>
            <a:lvl4pPr marL="1602000" indent="-180000">
              <a:lnSpc>
                <a:spcPct val="113000"/>
              </a:lnSpc>
              <a:buClr>
                <a:schemeClr val="tx2"/>
              </a:buClr>
              <a:buFont typeface="Arial" pitchFamily="34" charset="0"/>
              <a:buChar char="•"/>
              <a:defRPr/>
            </a:lvl4pPr>
          </a:lstStyle>
          <a:p>
            <a:pPr lvl="0"/>
            <a:r>
              <a:rPr lang="en-GB" sz="2000" dirty="0" smtClean="0"/>
              <a:t>Text Here</a:t>
            </a:r>
          </a:p>
          <a:p>
            <a:pPr lvl="1"/>
            <a:r>
              <a:rPr lang="en-GB" sz="2000" dirty="0" smtClean="0"/>
              <a:t>Text Here</a:t>
            </a:r>
          </a:p>
          <a:p>
            <a:pPr lvl="2"/>
            <a:r>
              <a:rPr lang="en-GB" dirty="0" smtClean="0"/>
              <a:t>Text Here</a:t>
            </a:r>
          </a:p>
          <a:p>
            <a:pPr lvl="3"/>
            <a:r>
              <a:rPr lang="en-GB" dirty="0" smtClean="0"/>
              <a:t>Text Here</a:t>
            </a:r>
            <a:endParaRPr lang="en-GB" dirty="0"/>
          </a:p>
        </p:txBody>
      </p:sp>
      <p:sp>
        <p:nvSpPr>
          <p:cNvPr id="9" name="Picture Placeholder 24"/>
          <p:cNvSpPr>
            <a:spLocks noGrp="1"/>
          </p:cNvSpPr>
          <p:nvPr>
            <p:ph type="pic" sz="quarter" idx="19"/>
          </p:nvPr>
        </p:nvSpPr>
        <p:spPr>
          <a:xfrm>
            <a:off x="5220072" y="1196752"/>
            <a:ext cx="3439968" cy="2376264"/>
          </a:xfrm>
          <a:prstGeom prst="round2DiagRect">
            <a:avLst/>
          </a:prstGeom>
        </p:spPr>
        <p:txBody>
          <a:bodyPr/>
          <a:lstStyle>
            <a:lvl1pPr marL="0" indent="0">
              <a:buNone/>
              <a:defRPr sz="1600"/>
            </a:lvl1pPr>
          </a:lstStyle>
          <a:p>
            <a:endParaRPr lang="en-GB" dirty="0"/>
          </a:p>
        </p:txBody>
      </p:sp>
      <p:pic>
        <p:nvPicPr>
          <p:cNvPr id="10" name="Picture 2" descr="C:\Users\ak6735\Desktop\KIC\2015_Start-up-Phase\Communication, Dissemination\Raw-Materials.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5491" y="5626903"/>
            <a:ext cx="2728357" cy="75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7980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mp; 3 Images 02">
    <p:spTree>
      <p:nvGrpSpPr>
        <p:cNvPr id="1" name=""/>
        <p:cNvGrpSpPr/>
        <p:nvPr/>
      </p:nvGrpSpPr>
      <p:grpSpPr>
        <a:xfrm>
          <a:off x="0" y="0"/>
          <a:ext cx="0" cy="0"/>
          <a:chOff x="0" y="0"/>
          <a:chExt cx="0" cy="0"/>
        </a:xfrm>
      </p:grpSpPr>
      <p:sp>
        <p:nvSpPr>
          <p:cNvPr id="4" name="Text Placeholder 2"/>
          <p:cNvSpPr>
            <a:spLocks noGrp="1"/>
          </p:cNvSpPr>
          <p:nvPr>
            <p:ph type="body" sz="quarter" idx="17" hasCustomPrompt="1"/>
          </p:nvPr>
        </p:nvSpPr>
        <p:spPr>
          <a:xfrm>
            <a:off x="467545" y="541719"/>
            <a:ext cx="4536503" cy="432048"/>
          </a:xfrm>
          <a:prstGeom prst="rect">
            <a:avLst/>
          </a:prstGeom>
        </p:spPr>
        <p:txBody>
          <a:bodyPr/>
          <a:lstStyle>
            <a:lvl1pPr marL="0" indent="0">
              <a:buNone/>
              <a:defRPr sz="3000">
                <a:solidFill>
                  <a:schemeClr val="tx2"/>
                </a:solidFill>
              </a:defRPr>
            </a:lvl1pPr>
          </a:lstStyle>
          <a:p>
            <a:pPr lvl="0"/>
            <a:r>
              <a:rPr lang="en-GB" dirty="0" smtClean="0"/>
              <a:t>Title</a:t>
            </a:r>
            <a:endParaRPr lang="en-GB" dirty="0"/>
          </a:p>
        </p:txBody>
      </p:sp>
      <p:sp>
        <p:nvSpPr>
          <p:cNvPr id="7" name="Picture Placeholder 24"/>
          <p:cNvSpPr>
            <a:spLocks noGrp="1"/>
          </p:cNvSpPr>
          <p:nvPr>
            <p:ph type="pic" sz="quarter" idx="15"/>
          </p:nvPr>
        </p:nvSpPr>
        <p:spPr>
          <a:xfrm>
            <a:off x="467544" y="3791021"/>
            <a:ext cx="4536504" cy="1584176"/>
          </a:xfrm>
          <a:prstGeom prst="round2DiagRect">
            <a:avLst/>
          </a:prstGeom>
        </p:spPr>
        <p:txBody>
          <a:bodyPr/>
          <a:lstStyle>
            <a:lvl1pPr marL="0" indent="0">
              <a:buNone/>
              <a:defRPr sz="1600"/>
            </a:lvl1pPr>
          </a:lstStyle>
          <a:p>
            <a:endParaRPr lang="en-GB" dirty="0"/>
          </a:p>
        </p:txBody>
      </p:sp>
      <p:sp>
        <p:nvSpPr>
          <p:cNvPr id="8" name="Text Placeholder 4"/>
          <p:cNvSpPr>
            <a:spLocks noGrp="1"/>
          </p:cNvSpPr>
          <p:nvPr>
            <p:ph type="body" sz="quarter" idx="18" hasCustomPrompt="1"/>
          </p:nvPr>
        </p:nvSpPr>
        <p:spPr>
          <a:xfrm>
            <a:off x="467545" y="1196975"/>
            <a:ext cx="4536503" cy="2376041"/>
          </a:xfrm>
          <a:prstGeom prst="rect">
            <a:avLst/>
          </a:prstGeom>
        </p:spPr>
        <p:txBody>
          <a:bodyPr/>
          <a:lstStyle>
            <a:lvl1pPr marL="0" indent="-180000">
              <a:lnSpc>
                <a:spcPct val="113000"/>
              </a:lnSpc>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indent="-180000">
              <a:lnSpc>
                <a:spcPct val="113000"/>
              </a:lnSpc>
              <a:buClr>
                <a:schemeClr val="tx2"/>
              </a:buClr>
              <a:defRPr sz="2000"/>
            </a:lvl3pPr>
            <a:lvl4pPr marL="1600200" indent="-180000">
              <a:lnSpc>
                <a:spcPct val="113000"/>
              </a:lnSpc>
              <a:buClr>
                <a:schemeClr val="tx2"/>
              </a:buClr>
              <a:buFont typeface="Arial" pitchFamily="34" charset="0"/>
              <a:buChar char="•"/>
              <a:defRPr sz="2000"/>
            </a:lvl4pPr>
          </a:lstStyle>
          <a:p>
            <a:pPr lvl="0"/>
            <a:r>
              <a:rPr lang="en-GB" sz="2000" dirty="0" smtClean="0"/>
              <a:t>Text Here</a:t>
            </a:r>
          </a:p>
          <a:p>
            <a:pPr lvl="1"/>
            <a:r>
              <a:rPr lang="en-GB" sz="2000" dirty="0" smtClean="0"/>
              <a:t>Text Here</a:t>
            </a:r>
          </a:p>
          <a:p>
            <a:pPr lvl="2"/>
            <a:r>
              <a:rPr lang="en-GB" dirty="0" smtClean="0"/>
              <a:t>Text Here</a:t>
            </a:r>
          </a:p>
          <a:p>
            <a:pPr lvl="3"/>
            <a:r>
              <a:rPr lang="en-GB" dirty="0" smtClean="0"/>
              <a:t>Text Here</a:t>
            </a:r>
          </a:p>
          <a:p>
            <a:pPr lvl="1"/>
            <a:endParaRPr lang="en-GB" dirty="0" smtClean="0"/>
          </a:p>
        </p:txBody>
      </p:sp>
      <p:sp>
        <p:nvSpPr>
          <p:cNvPr id="9" name="Picture Placeholder 24"/>
          <p:cNvSpPr>
            <a:spLocks noGrp="1"/>
          </p:cNvSpPr>
          <p:nvPr>
            <p:ph type="pic" sz="quarter" idx="19"/>
          </p:nvPr>
        </p:nvSpPr>
        <p:spPr>
          <a:xfrm>
            <a:off x="5220072" y="1196752"/>
            <a:ext cx="3439968" cy="2376264"/>
          </a:xfrm>
          <a:prstGeom prst="round2DiagRect">
            <a:avLst/>
          </a:prstGeom>
        </p:spPr>
        <p:txBody>
          <a:bodyPr/>
          <a:lstStyle>
            <a:lvl1pPr marL="0" indent="0">
              <a:buNone/>
              <a:defRPr sz="1600"/>
            </a:lvl1pPr>
          </a:lstStyle>
          <a:p>
            <a:endParaRPr lang="en-GB" dirty="0"/>
          </a:p>
        </p:txBody>
      </p:sp>
      <p:sp>
        <p:nvSpPr>
          <p:cNvPr id="10" name="Picture Placeholder 24"/>
          <p:cNvSpPr>
            <a:spLocks noGrp="1"/>
          </p:cNvSpPr>
          <p:nvPr>
            <p:ph type="pic" sz="quarter" idx="20"/>
          </p:nvPr>
        </p:nvSpPr>
        <p:spPr>
          <a:xfrm>
            <a:off x="5220072" y="3789040"/>
            <a:ext cx="3456384" cy="1584176"/>
          </a:xfrm>
          <a:prstGeom prst="round2DiagRect">
            <a:avLst>
              <a:gd name="adj1" fmla="val 0"/>
              <a:gd name="adj2" fmla="val 20857"/>
            </a:avLst>
          </a:prstGeom>
        </p:spPr>
        <p:txBody>
          <a:bodyPr/>
          <a:lstStyle>
            <a:lvl1pPr marL="0" indent="0">
              <a:buNone/>
              <a:defRPr sz="1600"/>
            </a:lvl1pPr>
          </a:lstStyle>
          <a:p>
            <a:endParaRPr lang="en-GB" dirty="0"/>
          </a:p>
        </p:txBody>
      </p:sp>
      <p:pic>
        <p:nvPicPr>
          <p:cNvPr id="11" name="Picture 2" descr="C:\Users\ak6735\Desktop\KIC\2015_Start-up-Phase\Communication, Dissemination\Raw-Materials.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5491" y="5626903"/>
            <a:ext cx="2728357" cy="75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75360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mp;  3 Image 02">
    <p:spTree>
      <p:nvGrpSpPr>
        <p:cNvPr id="1" name=""/>
        <p:cNvGrpSpPr/>
        <p:nvPr/>
      </p:nvGrpSpPr>
      <p:grpSpPr>
        <a:xfrm>
          <a:off x="0" y="0"/>
          <a:ext cx="0" cy="0"/>
          <a:chOff x="0" y="0"/>
          <a:chExt cx="0" cy="0"/>
        </a:xfrm>
      </p:grpSpPr>
      <p:sp>
        <p:nvSpPr>
          <p:cNvPr id="25" name="Picture Placeholder 24"/>
          <p:cNvSpPr>
            <a:spLocks noGrp="1"/>
          </p:cNvSpPr>
          <p:nvPr>
            <p:ph type="pic" sz="quarter" idx="15"/>
          </p:nvPr>
        </p:nvSpPr>
        <p:spPr>
          <a:xfrm>
            <a:off x="5292725" y="3429000"/>
            <a:ext cx="3383731" cy="1944216"/>
          </a:xfrm>
          <a:prstGeom prst="round2DiagRect">
            <a:avLst/>
          </a:prstGeom>
        </p:spPr>
        <p:txBody>
          <a:bodyPr/>
          <a:lstStyle>
            <a:lvl1pPr marL="0" indent="0">
              <a:buNone/>
              <a:defRPr sz="1600"/>
            </a:lvl1pPr>
          </a:lstStyle>
          <a:p>
            <a:endParaRPr lang="en-GB" dirty="0"/>
          </a:p>
        </p:txBody>
      </p:sp>
      <p:sp>
        <p:nvSpPr>
          <p:cNvPr id="8" name="Picture Placeholder 24"/>
          <p:cNvSpPr>
            <a:spLocks noGrp="1"/>
          </p:cNvSpPr>
          <p:nvPr>
            <p:ph type="pic" sz="quarter" idx="16"/>
          </p:nvPr>
        </p:nvSpPr>
        <p:spPr>
          <a:xfrm>
            <a:off x="5292080" y="1196752"/>
            <a:ext cx="3383731" cy="1950720"/>
          </a:xfrm>
          <a:prstGeom prst="round2DiagRect">
            <a:avLst/>
          </a:prstGeom>
        </p:spPr>
        <p:txBody>
          <a:bodyPr/>
          <a:lstStyle>
            <a:lvl1pPr marL="0" indent="0">
              <a:buNone/>
              <a:defRPr sz="1600"/>
            </a:lvl1pPr>
          </a:lstStyle>
          <a:p>
            <a:endParaRPr lang="en-GB" dirty="0"/>
          </a:p>
        </p:txBody>
      </p:sp>
      <p:sp>
        <p:nvSpPr>
          <p:cNvPr id="9" name="Text Placeholder 2"/>
          <p:cNvSpPr>
            <a:spLocks noGrp="1"/>
          </p:cNvSpPr>
          <p:nvPr>
            <p:ph type="body" sz="quarter" idx="17" hasCustomPrompt="1"/>
          </p:nvPr>
        </p:nvSpPr>
        <p:spPr>
          <a:xfrm>
            <a:off x="467545" y="541719"/>
            <a:ext cx="4536503" cy="432048"/>
          </a:xfrm>
          <a:prstGeom prst="rect">
            <a:avLst/>
          </a:prstGeom>
        </p:spPr>
        <p:txBody>
          <a:bodyPr/>
          <a:lstStyle>
            <a:lvl1pPr marL="0" indent="0">
              <a:buNone/>
              <a:defRPr sz="3000">
                <a:solidFill>
                  <a:schemeClr val="tx2"/>
                </a:solidFill>
              </a:defRPr>
            </a:lvl1pPr>
          </a:lstStyle>
          <a:p>
            <a:pPr lvl="0"/>
            <a:r>
              <a:rPr lang="en-GB" dirty="0" smtClean="0"/>
              <a:t>Title</a:t>
            </a:r>
            <a:endParaRPr lang="en-GB" dirty="0"/>
          </a:p>
        </p:txBody>
      </p:sp>
      <p:sp>
        <p:nvSpPr>
          <p:cNvPr id="10" name="Text Placeholder 4"/>
          <p:cNvSpPr>
            <a:spLocks noGrp="1"/>
          </p:cNvSpPr>
          <p:nvPr>
            <p:ph type="body" sz="quarter" idx="18" hasCustomPrompt="1"/>
          </p:nvPr>
        </p:nvSpPr>
        <p:spPr>
          <a:xfrm>
            <a:off x="467545" y="1196975"/>
            <a:ext cx="4536503" cy="4176713"/>
          </a:xfrm>
          <a:prstGeom prst="rect">
            <a:avLst/>
          </a:prstGeom>
        </p:spPr>
        <p:txBody>
          <a:bodyPr/>
          <a:lstStyle>
            <a:lvl1pPr marL="0" indent="-180000">
              <a:lnSpc>
                <a:spcPct val="113000"/>
              </a:lnSpc>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marL="1143000" indent="-180000">
              <a:lnSpc>
                <a:spcPct val="113000"/>
              </a:lnSpc>
              <a:buClr>
                <a:schemeClr val="tx2"/>
              </a:buClr>
              <a:buFont typeface="Arial" pitchFamily="34" charset="0"/>
              <a:buChar char="•"/>
              <a:defRPr sz="2000"/>
            </a:lvl3pPr>
            <a:lvl4pPr marL="1600200" indent="-180000">
              <a:lnSpc>
                <a:spcPct val="113000"/>
              </a:lnSpc>
              <a:buClr>
                <a:schemeClr val="tx2"/>
              </a:buClr>
              <a:buFont typeface="Arial" pitchFamily="34" charset="0"/>
              <a:buChar char="•"/>
              <a:defRPr sz="2000"/>
            </a:lvl4pPr>
          </a:lstStyle>
          <a:p>
            <a:pPr lvl="0"/>
            <a:r>
              <a:rPr lang="en-GB" sz="2000" dirty="0" smtClean="0"/>
              <a:t>Text Here</a:t>
            </a:r>
          </a:p>
          <a:p>
            <a:pPr lvl="1"/>
            <a:r>
              <a:rPr lang="en-GB" dirty="0" smtClean="0"/>
              <a:t>Text Here</a:t>
            </a:r>
          </a:p>
          <a:p>
            <a:pPr lvl="2"/>
            <a:r>
              <a:rPr lang="en-GB" dirty="0" smtClean="0"/>
              <a:t>Text Here</a:t>
            </a:r>
          </a:p>
          <a:p>
            <a:pPr lvl="3"/>
            <a:r>
              <a:rPr lang="en-GB" dirty="0" smtClean="0"/>
              <a:t>Text Here</a:t>
            </a:r>
            <a:endParaRPr lang="en-GB" dirty="0"/>
          </a:p>
        </p:txBody>
      </p:sp>
      <p:pic>
        <p:nvPicPr>
          <p:cNvPr id="11" name="Picture 2" descr="C:\Users\ak6735\Desktop\KIC\2015_Start-up-Phase\Communication, Dissemination\Raw-Materials.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5491" y="5626903"/>
            <a:ext cx="2728357" cy="75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7359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5" name="Text Placeholder 4"/>
          <p:cNvSpPr>
            <a:spLocks noGrp="1"/>
          </p:cNvSpPr>
          <p:nvPr>
            <p:ph type="body" sz="quarter" idx="10" hasCustomPrompt="1"/>
          </p:nvPr>
        </p:nvSpPr>
        <p:spPr>
          <a:xfrm>
            <a:off x="2123729" y="3785892"/>
            <a:ext cx="4906592" cy="368300"/>
          </a:xfrm>
          <a:prstGeom prst="rect">
            <a:avLst/>
          </a:prstGeom>
        </p:spPr>
        <p:txBody>
          <a:bodyPr/>
          <a:lstStyle>
            <a:lvl1pPr marL="0" indent="0" algn="ctr">
              <a:buNone/>
              <a:defRPr sz="2000">
                <a:solidFill>
                  <a:srgbClr val="004494"/>
                </a:solidFill>
              </a:defRPr>
            </a:lvl1pPr>
          </a:lstStyle>
          <a:p>
            <a:pPr lvl="0"/>
            <a:r>
              <a:rPr lang="en-GB" dirty="0" smtClean="0"/>
              <a:t>Additional Information</a:t>
            </a:r>
            <a:endParaRPr lang="en-GB" dirty="0"/>
          </a:p>
        </p:txBody>
      </p:sp>
      <p:sp>
        <p:nvSpPr>
          <p:cNvPr id="3" name="TextBox 2"/>
          <p:cNvSpPr txBox="1"/>
          <p:nvPr userDrawn="1"/>
        </p:nvSpPr>
        <p:spPr>
          <a:xfrm>
            <a:off x="0" y="3127898"/>
            <a:ext cx="9144000" cy="369332"/>
          </a:xfrm>
          <a:prstGeom prst="rect">
            <a:avLst/>
          </a:prstGeom>
          <a:noFill/>
        </p:spPr>
        <p:txBody>
          <a:bodyPr wrap="square" rtlCol="0">
            <a:spAutoFit/>
          </a:bodyPr>
          <a:lstStyle/>
          <a:p>
            <a:pPr algn="ctr" fontAlgn="auto">
              <a:spcBef>
                <a:spcPts val="0"/>
              </a:spcBef>
              <a:spcAft>
                <a:spcPts val="0"/>
              </a:spcAft>
            </a:pPr>
            <a:r>
              <a:rPr lang="en-GB" sz="1800" b="0" dirty="0" smtClean="0">
                <a:solidFill>
                  <a:srgbClr val="004494"/>
                </a:solidFill>
                <a:latin typeface="Calibri"/>
              </a:rPr>
              <a:t>eit.europa.eu</a:t>
            </a:r>
            <a:endParaRPr lang="en-GB" sz="1800" b="0" dirty="0">
              <a:solidFill>
                <a:srgbClr val="004494"/>
              </a:solidFill>
              <a:latin typeface="Calibri"/>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0983" t="45640" r="17266" b="45755"/>
          <a:stretch/>
        </p:blipFill>
        <p:spPr>
          <a:xfrm>
            <a:off x="3568930" y="4496050"/>
            <a:ext cx="2006138" cy="216000"/>
          </a:xfrm>
          <a:prstGeom prst="rect">
            <a:avLst/>
          </a:prstGeom>
        </p:spPr>
      </p:pic>
      <p:pic>
        <p:nvPicPr>
          <p:cNvPr id="10" name="Picture 2" descr="C:\Users\ak6735\Desktop\KIC\2015_Start-up-Phase\Communication, Dissemination\Raw-Materials.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211795" y="2276872"/>
            <a:ext cx="2728357" cy="75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2010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5" name="Picture 5" descr="LOGO CE-EN-NEG-quadri.ai"/>
          <p:cNvPicPr>
            <a:picLocks noChangeAspect="1"/>
          </p:cNvPicPr>
          <p:nvPr userDrawn="1"/>
        </p:nvPicPr>
        <p:blipFill>
          <a:blip r:embed="rId2" cstate="print"/>
          <a:srcRect/>
          <a:stretch>
            <a:fillRect/>
          </a:stretch>
        </p:blipFill>
        <p:spPr bwMode="auto">
          <a:xfrm>
            <a:off x="3920400" y="3600"/>
            <a:ext cx="1511300" cy="1511300"/>
          </a:xfrm>
          <a:prstGeom prst="rect">
            <a:avLst/>
          </a:prstGeom>
          <a:noFill/>
          <a:ln w="9525">
            <a:noFill/>
            <a:miter lim="800000"/>
            <a:headEnd/>
            <a:tailEnd/>
          </a:ln>
        </p:spPr>
      </p:pic>
      <p:sp>
        <p:nvSpPr>
          <p:cNvPr id="6" name="Rectangle 5"/>
          <p:cNvSpPr/>
          <p:nvPr userDrawn="1"/>
        </p:nvSpPr>
        <p:spPr>
          <a:xfrm>
            <a:off x="4262438" y="6669360"/>
            <a:ext cx="596900" cy="1984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p>
        </p:txBody>
      </p:sp>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pPr>
                <a:defRPr/>
              </a:pPr>
              <a:t>‹#›</a:t>
            </a:fld>
            <a:endParaRPr lang="en-GB"/>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smtClean="0"/>
              <a:t>Et </a:t>
            </a:r>
            <a:r>
              <a:rPr lang="fr-BE" dirty="0" err="1" smtClean="0"/>
              <a:t>dolor</a:t>
            </a:r>
            <a:r>
              <a:rPr lang="fr-BE" dirty="0" smtClean="0"/>
              <a:t> </a:t>
            </a:r>
            <a:r>
              <a:rPr lang="fr-BE" dirty="0" err="1" smtClean="0"/>
              <a:t>fragum</a:t>
            </a:r>
            <a:endParaRPr lang="en-GB" dirty="0" smtClean="0"/>
          </a:p>
          <a:p>
            <a:pPr lvl="1"/>
            <a:r>
              <a:rPr lang="en-GB" dirty="0" smtClean="0"/>
              <a:t>Et </a:t>
            </a:r>
            <a:r>
              <a:rPr lang="en-GB" dirty="0" err="1" smtClean="0"/>
              <a:t>dolor</a:t>
            </a:r>
            <a:r>
              <a:rPr lang="en-GB" dirty="0" smtClean="0"/>
              <a:t> </a:t>
            </a:r>
            <a:r>
              <a:rPr lang="en-GB" dirty="0" err="1" smtClean="0"/>
              <a:t>fragum</a:t>
            </a:r>
            <a:endParaRPr lang="en-GB" dirty="0" smtClean="0"/>
          </a:p>
          <a:p>
            <a:pPr lvl="2"/>
            <a:r>
              <a:rPr lang="en-GB" dirty="0" smtClean="0"/>
              <a:t>- Et </a:t>
            </a:r>
            <a:r>
              <a:rPr lang="en-GB" dirty="0" err="1" smtClean="0"/>
              <a:t>dolor</a:t>
            </a:r>
            <a:r>
              <a:rPr lang="en-GB" dirty="0" smtClean="0"/>
              <a:t> </a:t>
            </a:r>
            <a:r>
              <a:rPr lang="en-GB" dirty="0" err="1" smtClean="0"/>
              <a:t>fragum</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50" r:id="rId1"/>
    <p:sldLayoutId id="2147483752" r:id="rId2"/>
    <p:sldLayoutId id="2147483751"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1817648"/>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5.jp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916832"/>
            <a:ext cx="8352928" cy="1728192"/>
          </a:xfrm>
        </p:spPr>
        <p:txBody>
          <a:bodyPr/>
          <a:lstStyle/>
          <a:p>
            <a:pPr algn="ctr"/>
            <a:r>
              <a:rPr lang="en-GB" sz="4000" dirty="0"/>
              <a:t>Session </a:t>
            </a:r>
            <a:r>
              <a:rPr lang="en-GB" sz="4000" dirty="0" smtClean="0">
                <a:solidFill>
                  <a:srgbClr val="FFC000"/>
                </a:solidFill>
              </a:rPr>
              <a:t>3: </a:t>
            </a:r>
            <a:br>
              <a:rPr lang="en-GB" sz="4000" dirty="0" smtClean="0">
                <a:solidFill>
                  <a:srgbClr val="FFC000"/>
                </a:solidFill>
              </a:rPr>
            </a:br>
            <a:r>
              <a:rPr lang="en-GB" sz="4000" dirty="0" smtClean="0">
                <a:solidFill>
                  <a:srgbClr val="FFC000"/>
                </a:solidFill>
              </a:rPr>
              <a:t>Sustainability and Circular Economy </a:t>
            </a:r>
            <a:r>
              <a:rPr lang="en-GB" dirty="0"/>
              <a:t/>
            </a:r>
            <a:br>
              <a:rPr lang="en-GB" dirty="0"/>
            </a:br>
            <a:endParaRPr lang="en-GB" dirty="0"/>
          </a:p>
        </p:txBody>
      </p:sp>
      <p:sp>
        <p:nvSpPr>
          <p:cNvPr id="3" name="Content Placeholder 2"/>
          <p:cNvSpPr>
            <a:spLocks noGrp="1"/>
          </p:cNvSpPr>
          <p:nvPr>
            <p:ph idx="1"/>
          </p:nvPr>
        </p:nvSpPr>
        <p:spPr>
          <a:xfrm>
            <a:off x="-36512" y="4293096"/>
            <a:ext cx="7488832" cy="2016224"/>
          </a:xfrm>
        </p:spPr>
        <p:txBody>
          <a:bodyPr/>
          <a:lstStyle/>
          <a:p>
            <a:r>
              <a:rPr lang="fr-BE" sz="2400" i="1" dirty="0" smtClean="0">
                <a:solidFill>
                  <a:srgbClr val="FFC000"/>
                </a:solidFill>
              </a:rPr>
              <a:t>Jan </a:t>
            </a:r>
            <a:r>
              <a:rPr lang="fr-BE" sz="2400" i="1" dirty="0" err="1" smtClean="0">
                <a:solidFill>
                  <a:srgbClr val="FFC000"/>
                </a:solidFill>
              </a:rPr>
              <a:t>Meneve</a:t>
            </a:r>
            <a:endParaRPr lang="fr-BE" sz="2400" i="1" dirty="0" smtClean="0">
              <a:solidFill>
                <a:srgbClr val="FFC000"/>
              </a:solidFill>
            </a:endParaRPr>
          </a:p>
          <a:p>
            <a:endParaRPr lang="fr-BE" sz="2400" dirty="0"/>
          </a:p>
          <a:p>
            <a:r>
              <a:rPr lang="fr-BE" sz="2400" dirty="0" smtClean="0"/>
              <a:t>SPIRE PPP Impact workshop</a:t>
            </a:r>
          </a:p>
          <a:p>
            <a:r>
              <a:rPr lang="fr-BE" sz="2400" dirty="0" smtClean="0"/>
              <a:t>Brussels, 21-22 April 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from projects</a:t>
            </a:r>
          </a:p>
        </p:txBody>
      </p:sp>
      <p:sp>
        <p:nvSpPr>
          <p:cNvPr id="3" name="Content Placeholder 2"/>
          <p:cNvSpPr>
            <a:spLocks noGrp="1"/>
          </p:cNvSpPr>
          <p:nvPr>
            <p:ph idx="1"/>
          </p:nvPr>
        </p:nvSpPr>
        <p:spPr>
          <a:xfrm>
            <a:off x="457200" y="2420888"/>
            <a:ext cx="8229600" cy="3777804"/>
          </a:xfrm>
        </p:spPr>
        <p:txBody>
          <a:bodyPr/>
          <a:lstStyle/>
          <a:p>
            <a:pPr marL="0" lvl="0" indent="0">
              <a:buNone/>
            </a:pPr>
            <a:endParaRPr lang="en-GB" sz="1400" u="sng" dirty="0" smtClean="0"/>
          </a:p>
          <a:p>
            <a:pPr marL="0" indent="0">
              <a:buNone/>
            </a:pPr>
            <a:r>
              <a:rPr lang="en-GB" b="1" dirty="0"/>
              <a:t>E-waste recycling:</a:t>
            </a:r>
          </a:p>
          <a:p>
            <a:pPr marL="0" lvl="0" indent="0">
              <a:buNone/>
            </a:pPr>
            <a:endParaRPr lang="en-GB" sz="1400" u="sng" dirty="0"/>
          </a:p>
          <a:p>
            <a:pPr lvl="0"/>
            <a:r>
              <a:rPr lang="en-GB" sz="1400" dirty="0" smtClean="0"/>
              <a:t>Develop </a:t>
            </a:r>
            <a:r>
              <a:rPr lang="en-GB" sz="1400" dirty="0"/>
              <a:t>a complete process for recuperation of key metals from </a:t>
            </a:r>
            <a:r>
              <a:rPr lang="en-GB" sz="1400" b="1" dirty="0"/>
              <a:t>Flat Panel Displays (FPDs)</a:t>
            </a:r>
            <a:r>
              <a:rPr lang="en-GB" sz="1400" dirty="0"/>
              <a:t> and their </a:t>
            </a:r>
            <a:r>
              <a:rPr lang="en-GB" sz="1400" dirty="0" smtClean="0"/>
              <a:t>valorisation </a:t>
            </a:r>
            <a:r>
              <a:rPr lang="en-GB" sz="1400" dirty="0"/>
              <a:t>in the production of nanoparticles</a:t>
            </a:r>
          </a:p>
          <a:p>
            <a:pPr lvl="0"/>
            <a:r>
              <a:rPr lang="en-GB" sz="1400" b="1" dirty="0"/>
              <a:t>Recovery </a:t>
            </a:r>
            <a:r>
              <a:rPr lang="en-GB" sz="1400" b="1" dirty="0" smtClean="0"/>
              <a:t>of valuable </a:t>
            </a:r>
            <a:r>
              <a:rPr lang="en-GB" sz="1400" dirty="0" smtClean="0"/>
              <a:t>indium</a:t>
            </a:r>
            <a:r>
              <a:rPr lang="en-GB" sz="1400" dirty="0"/>
              <a:t>, yttrium and neodymium included in the list of critical materials from one of the most growing electronic wastes which is FPDs </a:t>
            </a:r>
          </a:p>
          <a:p>
            <a:pPr lvl="0"/>
            <a:r>
              <a:rPr lang="en-GB" sz="1400" b="1" dirty="0"/>
              <a:t>Recovery of other major </a:t>
            </a:r>
            <a:r>
              <a:rPr lang="en-GB" sz="1400" b="1" dirty="0" smtClean="0"/>
              <a:t>(matrix) </a:t>
            </a:r>
            <a:r>
              <a:rPr lang="en-GB" sz="1400" dirty="0" smtClean="0"/>
              <a:t>fractions </a:t>
            </a:r>
            <a:r>
              <a:rPr lang="en-GB" sz="1400" dirty="0"/>
              <a:t>such as </a:t>
            </a:r>
            <a:r>
              <a:rPr lang="en-GB" sz="1400" dirty="0" smtClean="0"/>
              <a:t>PCBs</a:t>
            </a:r>
            <a:r>
              <a:rPr lang="en-GB" sz="1400" dirty="0"/>
              <a:t>, ferrous and aluminium based materials, polymers, etc. present in FPD wastes</a:t>
            </a:r>
          </a:p>
          <a:p>
            <a:pPr lvl="0"/>
            <a:r>
              <a:rPr lang="en-GB" sz="1400" dirty="0"/>
              <a:t>Implementation of </a:t>
            </a:r>
            <a:r>
              <a:rPr lang="en-GB" sz="1400" dirty="0" smtClean="0"/>
              <a:t>an </a:t>
            </a:r>
            <a:r>
              <a:rPr lang="en-GB" sz="1400" b="1" dirty="0" smtClean="0"/>
              <a:t>upcycling process </a:t>
            </a:r>
            <a:r>
              <a:rPr lang="en-GB" sz="1400" dirty="0" smtClean="0"/>
              <a:t>in </a:t>
            </a:r>
            <a:r>
              <a:rPr lang="en-GB" sz="1400" dirty="0"/>
              <a:t>which valuable compounds are </a:t>
            </a:r>
            <a:r>
              <a:rPr lang="en-GB" sz="1400" dirty="0" smtClean="0"/>
              <a:t>reused in </a:t>
            </a:r>
            <a:r>
              <a:rPr lang="en-GB" sz="1400" dirty="0"/>
              <a:t>the production of </a:t>
            </a:r>
            <a:r>
              <a:rPr lang="en-GB" sz="1400" b="1" dirty="0"/>
              <a:t>high added value nanoparticles </a:t>
            </a:r>
            <a:r>
              <a:rPr lang="en-GB" sz="1400" dirty="0"/>
              <a:t>using the </a:t>
            </a:r>
            <a:r>
              <a:rPr lang="en-GB" sz="1400" dirty="0" smtClean="0"/>
              <a:t>recovered materials as </a:t>
            </a:r>
            <a:r>
              <a:rPr lang="en-GB" sz="1400" dirty="0"/>
              <a:t>metal precursors for the </a:t>
            </a:r>
            <a:r>
              <a:rPr lang="en-GB" sz="1400" dirty="0" smtClean="0"/>
              <a:t>flame spray pyrolysis synthesis </a:t>
            </a:r>
            <a:r>
              <a:rPr lang="en-GB" sz="1400" dirty="0"/>
              <a:t>process</a:t>
            </a:r>
          </a:p>
          <a:p>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1916832"/>
            <a:ext cx="1751831" cy="648579"/>
          </a:xfrm>
          <a:prstGeom prst="rect">
            <a:avLst/>
          </a:prstGeom>
        </p:spPr>
      </p:pic>
    </p:spTree>
    <p:extLst>
      <p:ext uri="{BB962C8B-B14F-4D97-AF65-F5344CB8AC3E}">
        <p14:creationId xmlns:p14="http://schemas.microsoft.com/office/powerpoint/2010/main" val="13675043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from projects</a:t>
            </a:r>
            <a:endParaRPr lang="en-GB" dirty="0"/>
          </a:p>
        </p:txBody>
      </p:sp>
      <p:sp>
        <p:nvSpPr>
          <p:cNvPr id="3" name="Content Placeholder 2"/>
          <p:cNvSpPr>
            <a:spLocks noGrp="1"/>
          </p:cNvSpPr>
          <p:nvPr>
            <p:ph idx="1"/>
          </p:nvPr>
        </p:nvSpPr>
        <p:spPr>
          <a:xfrm>
            <a:off x="395536" y="2420888"/>
            <a:ext cx="8229600" cy="3633788"/>
          </a:xfrm>
        </p:spPr>
        <p:txBody>
          <a:bodyPr/>
          <a:lstStyle/>
          <a:p>
            <a:pPr marL="0" lvl="0" indent="0">
              <a:buNone/>
            </a:pPr>
            <a:r>
              <a:rPr lang="en-GB" b="1" dirty="0"/>
              <a:t>E-waste recycling:</a:t>
            </a:r>
            <a:endParaRPr lang="en-GB" dirty="0"/>
          </a:p>
          <a:p>
            <a:r>
              <a:rPr lang="en-GB" altLang="de-DE" sz="1600" dirty="0" smtClean="0"/>
              <a:t>Recovery of </a:t>
            </a:r>
            <a:r>
              <a:rPr lang="en-GB" altLang="de-DE" sz="1600" dirty="0"/>
              <a:t>critical and precious metals from </a:t>
            </a:r>
            <a:r>
              <a:rPr lang="en-GB" altLang="de-DE" sz="1600" dirty="0" smtClean="0"/>
              <a:t>five WEEE waste fractions: </a:t>
            </a:r>
            <a:r>
              <a:rPr lang="en-GB" sz="1600" dirty="0"/>
              <a:t>CRT, lamps, LCDs, Li-batteries and printed circuit </a:t>
            </a:r>
            <a:r>
              <a:rPr lang="en-GB" sz="1600" dirty="0" smtClean="0"/>
              <a:t>boards, </a:t>
            </a:r>
            <a:r>
              <a:rPr lang="en-GB" altLang="de-DE" sz="1600" dirty="0" smtClean="0"/>
              <a:t>by </a:t>
            </a:r>
            <a:r>
              <a:rPr lang="en-GB" altLang="de-DE" sz="1600" b="1" dirty="0"/>
              <a:t>hydrometallurgical </a:t>
            </a:r>
            <a:r>
              <a:rPr lang="en-GB" altLang="de-DE" sz="1600" b="1" dirty="0" smtClean="0"/>
              <a:t>processes</a:t>
            </a:r>
          </a:p>
          <a:p>
            <a:pPr defTabSz="749300">
              <a:lnSpc>
                <a:spcPct val="90000"/>
              </a:lnSpc>
              <a:buClr>
                <a:srgbClr val="3365FB"/>
              </a:buClr>
              <a:buSzPct val="100000"/>
              <a:defRPr/>
            </a:pPr>
            <a:r>
              <a:rPr lang="en-GB" sz="1600" dirty="0" smtClean="0"/>
              <a:t>Optimization of previously developed, </a:t>
            </a:r>
            <a:r>
              <a:rPr lang="en-GB" sz="1600" b="1" dirty="0" smtClean="0"/>
              <a:t>conventional processes </a:t>
            </a:r>
            <a:r>
              <a:rPr lang="en-GB" sz="1600" dirty="0"/>
              <a:t>of extracting yttrium, indium, lithium, cobalt, zinc, copper, gold, silver, nickel, lead, </a:t>
            </a:r>
            <a:r>
              <a:rPr lang="en-GB" sz="1600" dirty="0" smtClean="0"/>
              <a:t>and tin,</a:t>
            </a:r>
            <a:endParaRPr lang="en-GB" sz="1600" dirty="0"/>
          </a:p>
          <a:p>
            <a:pPr defTabSz="749300">
              <a:lnSpc>
                <a:spcPct val="90000"/>
              </a:lnSpc>
              <a:buClr>
                <a:srgbClr val="3365FB"/>
              </a:buClr>
              <a:buSzPct val="100000"/>
              <a:defRPr/>
            </a:pPr>
            <a:r>
              <a:rPr lang="en-GB" sz="1600" dirty="0"/>
              <a:t>Development of </a:t>
            </a:r>
            <a:r>
              <a:rPr lang="en-GB" sz="1600" b="1" dirty="0"/>
              <a:t>new processes to recover additional metals</a:t>
            </a:r>
            <a:r>
              <a:rPr lang="en-GB" sz="1600" dirty="0"/>
              <a:t>: cerium, platinum, palladium, europium, lanthanum, terbium</a:t>
            </a:r>
          </a:p>
          <a:p>
            <a:pPr defTabSz="749300">
              <a:lnSpc>
                <a:spcPct val="90000"/>
              </a:lnSpc>
              <a:buClr>
                <a:srgbClr val="3365FB"/>
              </a:buClr>
              <a:buSzPct val="100000"/>
              <a:defRPr/>
            </a:pPr>
            <a:r>
              <a:rPr lang="en-GB" sz="1600" dirty="0"/>
              <a:t>Elaboration of </a:t>
            </a:r>
            <a:r>
              <a:rPr lang="en-GB" sz="1600" b="1" dirty="0" smtClean="0"/>
              <a:t>flexible, mobile </a:t>
            </a:r>
            <a:r>
              <a:rPr lang="en-GB" sz="1600" b="1" dirty="0" err="1" smtClean="0"/>
              <a:t>HydroWEEE</a:t>
            </a:r>
            <a:r>
              <a:rPr lang="en-GB" sz="1600" b="1" dirty="0" smtClean="0"/>
              <a:t> plants</a:t>
            </a:r>
            <a:endParaRPr lang="en-GB" sz="1600" b="1" dirty="0"/>
          </a:p>
          <a:p>
            <a:endParaRPr lang="en-GB" sz="1600" dirty="0"/>
          </a:p>
          <a:p>
            <a:endParaRPr lang="en-GB" dirty="0" smtClean="0"/>
          </a:p>
          <a:p>
            <a:endParaRPr lang="en-GB"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0556" y="5373216"/>
            <a:ext cx="2979337"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4304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from projects</a:t>
            </a:r>
            <a:endParaRPr lang="en-GB" dirty="0"/>
          </a:p>
        </p:txBody>
      </p:sp>
      <p:pic>
        <p:nvPicPr>
          <p:cNvPr id="4" name="Picture 4"/>
          <p:cNvPicPr>
            <a:picLocks noGrp="1" noChangeAspect="1"/>
          </p:cNvPicPr>
          <p:nvPr>
            <p:ph idx="1"/>
          </p:nvPr>
        </p:nvPicPr>
        <p:blipFill>
          <a:blip r:embed="rId2" cstate="print"/>
          <a:srcRect/>
          <a:stretch>
            <a:fillRect/>
          </a:stretch>
        </p:blipFill>
        <p:spPr bwMode="auto">
          <a:xfrm>
            <a:off x="179512" y="2636912"/>
            <a:ext cx="8784976" cy="3888431"/>
          </a:xfrm>
          <a:prstGeom prst="rect">
            <a:avLst/>
          </a:prstGeom>
          <a:noFill/>
          <a:ln w="9525">
            <a:noFill/>
            <a:miter lim="800000"/>
            <a:headEnd/>
            <a:tailEnd/>
          </a:ln>
        </p:spPr>
      </p:pic>
      <p:pic>
        <p:nvPicPr>
          <p:cNvPr id="5" name="Picture 2" descr="D:\Work\D2\SPIRE\WS21-22-4-15\reecover-bkg-full-widt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6389" y="1052736"/>
            <a:ext cx="1910107"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538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844824"/>
            <a:ext cx="8229600" cy="648072"/>
          </a:xfrm>
        </p:spPr>
        <p:txBody>
          <a:bodyPr/>
          <a:lstStyle/>
          <a:p>
            <a:r>
              <a:rPr lang="en-GB" dirty="0" smtClean="0"/>
              <a:t>Examples from projects</a:t>
            </a:r>
            <a:r>
              <a:rPr lang="en-GB" sz="1800" dirty="0" smtClean="0"/>
              <a:t/>
            </a:r>
            <a:br>
              <a:rPr lang="en-GB" sz="1800" dirty="0" smtClean="0"/>
            </a:br>
            <a:r>
              <a:rPr lang="en-GB" sz="1800" dirty="0" smtClean="0"/>
              <a:t/>
            </a:r>
            <a:br>
              <a:rPr lang="en-GB" sz="1800" dirty="0" smtClean="0"/>
            </a:br>
            <a:r>
              <a:rPr lang="en-GB" sz="2000" dirty="0" smtClean="0"/>
              <a:t>Metal Recovery</a:t>
            </a:r>
            <a:r>
              <a:rPr lang="en-GB" dirty="0" smtClean="0"/>
              <a:t/>
            </a:r>
            <a:br>
              <a:rPr lang="en-GB" dirty="0" smtClean="0"/>
            </a:b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2420888"/>
            <a:ext cx="6912768"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7851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60848"/>
            <a:ext cx="8229600" cy="4137844"/>
          </a:xfrm>
          <a:noFill/>
          <a:ln w="9525">
            <a:noFill/>
            <a:miter lim="800000"/>
            <a:headEnd/>
            <a:tailEnd/>
          </a:ln>
        </p:spPr>
        <p:txBody>
          <a:bodyPr vert="horz" wrap="square" lIns="91440" tIns="45720" rIns="91440" bIns="45720" numCol="1" anchor="t" anchorCtr="0" compatLnSpc="1">
            <a:prstTxWarp prst="textNoShape">
              <a:avLst/>
            </a:prstTxWarp>
          </a:bodyPr>
          <a:lstStyle/>
          <a:p>
            <a:pPr marL="685800"/>
            <a:r>
              <a:rPr lang="en-US" altLang="en-US" sz="2000" dirty="0" smtClean="0"/>
              <a:t>Shift </a:t>
            </a:r>
            <a:r>
              <a:rPr lang="en-US" altLang="en-US" sz="2000" b="1" dirty="0"/>
              <a:t>from primary production and waste storage to secondary </a:t>
            </a:r>
            <a:r>
              <a:rPr lang="en-US" altLang="en-US" sz="2000" b="1" dirty="0" smtClean="0"/>
              <a:t>resource production </a:t>
            </a:r>
            <a:r>
              <a:rPr lang="en-US" altLang="en-US" sz="2000" b="1" dirty="0"/>
              <a:t>and reduced </a:t>
            </a:r>
            <a:r>
              <a:rPr lang="en-US" altLang="en-US" sz="2000" b="1" dirty="0" smtClean="0"/>
              <a:t>waste</a:t>
            </a:r>
            <a:endParaRPr lang="en-GB" sz="2000" b="1" dirty="0" smtClean="0"/>
          </a:p>
          <a:p>
            <a:pPr marL="685800"/>
            <a:r>
              <a:rPr lang="en-GB" sz="2000" dirty="0" smtClean="0"/>
              <a:t>Enhanced </a:t>
            </a:r>
            <a:r>
              <a:rPr lang="en-GB" sz="2000" b="1" dirty="0" smtClean="0"/>
              <a:t>security of supply of (critical) resources</a:t>
            </a:r>
          </a:p>
          <a:p>
            <a:pPr marL="685800"/>
            <a:r>
              <a:rPr lang="en-GB" sz="2000" b="1" dirty="0" smtClean="0"/>
              <a:t>Reduce energy consumption</a:t>
            </a:r>
            <a:r>
              <a:rPr lang="en-GB" sz="2000" dirty="0" smtClean="0"/>
              <a:t>, hence production costs</a:t>
            </a:r>
          </a:p>
          <a:p>
            <a:pPr marL="685800"/>
            <a:r>
              <a:rPr lang="en-GB" sz="2000" dirty="0" smtClean="0"/>
              <a:t>Increase </a:t>
            </a:r>
            <a:r>
              <a:rPr lang="en-GB" sz="2000" b="1" dirty="0" smtClean="0"/>
              <a:t>competitiveness of Europe`s industry, thereby securing jobs</a:t>
            </a:r>
          </a:p>
          <a:p>
            <a:pPr marL="685800"/>
            <a:r>
              <a:rPr lang="en-GB" sz="2000" dirty="0" smtClean="0"/>
              <a:t>Raise </a:t>
            </a:r>
            <a:r>
              <a:rPr lang="en-GB" sz="2000" b="1" dirty="0" smtClean="0"/>
              <a:t>SMEs involvement </a:t>
            </a:r>
            <a:r>
              <a:rPr lang="en-GB" sz="2000" dirty="0" smtClean="0"/>
              <a:t>in urban-mining business solutions </a:t>
            </a:r>
          </a:p>
          <a:p>
            <a:pPr marL="685800"/>
            <a:r>
              <a:rPr lang="en-GB" sz="2000" dirty="0" smtClean="0"/>
              <a:t>Ensure </a:t>
            </a:r>
            <a:r>
              <a:rPr lang="en-GB" sz="2000" b="1" dirty="0" smtClean="0"/>
              <a:t>sustainability</a:t>
            </a:r>
            <a:r>
              <a:rPr lang="en-GB" sz="2000" dirty="0" smtClean="0"/>
              <a:t> vis-à-vis M</a:t>
            </a:r>
            <a:r>
              <a:rPr lang="en-US" sz="2000" dirty="0" err="1" smtClean="0"/>
              <a:t>aterial</a:t>
            </a:r>
            <a:r>
              <a:rPr lang="en-US" sz="2000" dirty="0" smtClean="0"/>
              <a:t> Criticality grand </a:t>
            </a:r>
            <a:r>
              <a:rPr lang="en-US" sz="2000" dirty="0"/>
              <a:t>societal challenge</a:t>
            </a:r>
          </a:p>
          <a:p>
            <a:pPr indent="0">
              <a:buNone/>
            </a:pPr>
            <a:endParaRPr lang="en-GB" sz="2000" dirty="0"/>
          </a:p>
        </p:txBody>
      </p:sp>
      <p:sp>
        <p:nvSpPr>
          <p:cNvPr id="5" name="Title 1"/>
          <p:cNvSpPr>
            <a:spLocks noGrp="1"/>
          </p:cNvSpPr>
          <p:nvPr>
            <p:ph type="title"/>
          </p:nvPr>
        </p:nvSpPr>
        <p:spPr>
          <a:xfrm>
            <a:off x="467544" y="1052736"/>
            <a:ext cx="8856984" cy="864096"/>
          </a:xfrm>
        </p:spPr>
        <p:txBody>
          <a:bodyPr/>
          <a:lstStyle/>
          <a:p>
            <a:r>
              <a:rPr lang="en-GB" dirty="0" smtClean="0"/>
              <a:t>Aggregated </a:t>
            </a:r>
            <a:r>
              <a:rPr lang="en-US" dirty="0" smtClean="0"/>
              <a:t>e</a:t>
            </a:r>
            <a:r>
              <a:rPr lang="en-US" altLang="en-US" dirty="0" smtClean="0"/>
              <a:t>conomic/social </a:t>
            </a:r>
            <a:r>
              <a:rPr lang="en-GB" dirty="0" smtClean="0"/>
              <a:t>impact</a:t>
            </a:r>
            <a:endParaRPr lang="en-GB" dirty="0"/>
          </a:p>
        </p:txBody>
      </p:sp>
    </p:spTree>
    <p:extLst>
      <p:ext uri="{BB962C8B-B14F-4D97-AF65-F5344CB8AC3E}">
        <p14:creationId xmlns:p14="http://schemas.microsoft.com/office/powerpoint/2010/main" val="1256283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Examples from projects</a:t>
            </a:r>
            <a:endParaRPr lang="en-GB" dirty="0"/>
          </a:p>
        </p:txBody>
      </p:sp>
      <p:sp>
        <p:nvSpPr>
          <p:cNvPr id="3" name="Inhaltsplatzhalter 2"/>
          <p:cNvSpPr>
            <a:spLocks noGrp="1"/>
          </p:cNvSpPr>
          <p:nvPr>
            <p:ph idx="1"/>
          </p:nvPr>
        </p:nvSpPr>
        <p:spPr>
          <a:xfrm>
            <a:off x="457200" y="2348880"/>
            <a:ext cx="8229600" cy="3849812"/>
          </a:xfrm>
        </p:spPr>
        <p:txBody>
          <a:bodyPr/>
          <a:lstStyle/>
          <a:p>
            <a:r>
              <a:rPr lang="en-US" altLang="en-US" sz="2000" dirty="0"/>
              <a:t>New </a:t>
            </a:r>
            <a:r>
              <a:rPr lang="en-US" altLang="en-US" sz="2000" dirty="0" smtClean="0"/>
              <a:t>economically </a:t>
            </a:r>
            <a:r>
              <a:rPr lang="en-US" altLang="en-US" sz="2000" dirty="0"/>
              <a:t>viable recycling technologies for PV, SSL and electronic waste, including upstream processing that are typical </a:t>
            </a:r>
            <a:r>
              <a:rPr lang="en-US" altLang="en-US" sz="2000" b="1" dirty="0"/>
              <a:t>SME activities  </a:t>
            </a:r>
          </a:p>
          <a:p>
            <a:r>
              <a:rPr lang="en-US" altLang="en-US" sz="2000" dirty="0" smtClean="0"/>
              <a:t>Economic </a:t>
            </a:r>
            <a:r>
              <a:rPr lang="en-US" altLang="en-US" sz="2000" dirty="0"/>
              <a:t>value of Ga, In and </a:t>
            </a:r>
            <a:r>
              <a:rPr lang="en-US" altLang="en-US" sz="2000" dirty="0" smtClean="0"/>
              <a:t>rare earth </a:t>
            </a:r>
            <a:r>
              <a:rPr lang="en-US" altLang="en-US" sz="2000" dirty="0"/>
              <a:t>elements (REE) will be maintained with the help of new recycling business with </a:t>
            </a:r>
            <a:r>
              <a:rPr lang="en-US" altLang="en-US" sz="2000" b="1" dirty="0"/>
              <a:t>additional employment in the regional economies</a:t>
            </a:r>
          </a:p>
          <a:p>
            <a:r>
              <a:rPr lang="en-US" altLang="en-US" sz="2000" dirty="0" smtClean="0"/>
              <a:t>Reduction </a:t>
            </a:r>
            <a:r>
              <a:rPr lang="en-US" altLang="en-US" sz="2000" dirty="0"/>
              <a:t>of overall waste and especially </a:t>
            </a:r>
            <a:r>
              <a:rPr lang="en-US" altLang="en-US" sz="2000" b="1" dirty="0"/>
              <a:t>avoidance of losses of </a:t>
            </a:r>
            <a:r>
              <a:rPr lang="en-US" altLang="en-US" sz="2000" b="1" dirty="0" smtClean="0"/>
              <a:t>CRMs Ga</a:t>
            </a:r>
            <a:r>
              <a:rPr lang="en-US" altLang="en-US" sz="2000" b="1" dirty="0"/>
              <a:t>, In and REE </a:t>
            </a:r>
          </a:p>
          <a:p>
            <a:endParaRPr lang="de-DE"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524493"/>
            <a:ext cx="224963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35076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from projects</a:t>
            </a:r>
          </a:p>
        </p:txBody>
      </p:sp>
      <p:sp>
        <p:nvSpPr>
          <p:cNvPr id="3" name="Content Placeholder 2"/>
          <p:cNvSpPr>
            <a:spLocks noGrp="1"/>
          </p:cNvSpPr>
          <p:nvPr>
            <p:ph idx="1"/>
          </p:nvPr>
        </p:nvSpPr>
        <p:spPr/>
        <p:txBody>
          <a:bodyPr/>
          <a:lstStyle/>
          <a:p>
            <a:pPr marL="342900" lvl="1" indent="-342900">
              <a:buFont typeface="Arial" pitchFamily="34" charset="0"/>
              <a:buChar char="•"/>
            </a:pPr>
            <a:r>
              <a:rPr lang="en-US" altLang="en-US" sz="1600" b="0" dirty="0"/>
              <a:t>Increased reuse of refractory waste as secondary raw material, thereby </a:t>
            </a:r>
            <a:r>
              <a:rPr lang="en-US" altLang="en-US" sz="1600" dirty="0"/>
              <a:t>reducing EU import dependency for critical materials such as graphite, magnesite and refractory grade bauxite </a:t>
            </a:r>
            <a:r>
              <a:rPr lang="en-US" altLang="en-US" sz="1600" b="0" dirty="0"/>
              <a:t>(dependency ranging from 40-95%, mostly from China</a:t>
            </a:r>
            <a:r>
              <a:rPr lang="en-US" altLang="en-US" sz="1600" b="0" dirty="0" smtClean="0"/>
              <a:t>)</a:t>
            </a:r>
          </a:p>
          <a:p>
            <a:pPr marL="0" lvl="1" indent="0">
              <a:buNone/>
            </a:pPr>
            <a:endParaRPr lang="en-US" altLang="en-US" sz="1600" b="0" dirty="0"/>
          </a:p>
          <a:p>
            <a:r>
              <a:rPr lang="en-GB" sz="1600" dirty="0"/>
              <a:t>Europe will be able to better </a:t>
            </a:r>
            <a:r>
              <a:rPr lang="en-GB" sz="1600" b="1" dirty="0"/>
              <a:t>utilise the 850kt (in 2008) of aluminium scrap currently exported to China</a:t>
            </a:r>
            <a:r>
              <a:rPr lang="en-GB" sz="1600" dirty="0"/>
              <a:t>. Improving the </a:t>
            </a:r>
            <a:r>
              <a:rPr lang="en-GB" sz="1600" dirty="0" smtClean="0"/>
              <a:t>self-sufficiency </a:t>
            </a:r>
            <a:r>
              <a:rPr lang="en-GB" sz="1600" dirty="0"/>
              <a:t>of Europe in resource terms.</a:t>
            </a:r>
          </a:p>
          <a:p>
            <a:r>
              <a:rPr lang="en-GB" sz="1600" dirty="0"/>
              <a:t>A low cost and efficient technology for producing the recycled alloys could </a:t>
            </a:r>
            <a:r>
              <a:rPr lang="en-GB" sz="1600" b="1" dirty="0"/>
              <a:t>boost jobs and the competitiveness of European recycling industry</a:t>
            </a:r>
            <a:r>
              <a:rPr lang="en-GB" sz="1600" dirty="0"/>
              <a:t>.</a:t>
            </a:r>
          </a:p>
          <a:p>
            <a:r>
              <a:rPr lang="en-GB" sz="1600" dirty="0"/>
              <a:t>The </a:t>
            </a:r>
            <a:r>
              <a:rPr lang="en-GB" sz="1600" b="1" dirty="0"/>
              <a:t>reduced environmental and energy costs </a:t>
            </a:r>
            <a:r>
              <a:rPr lang="en-GB" sz="1600" dirty="0"/>
              <a:t>of recycled components are also likely to reduce production costs of recycled parts. This could make Europe more competitive. </a:t>
            </a:r>
          </a:p>
          <a:p>
            <a:pPr marL="342900" lvl="1" indent="-342900">
              <a:buFont typeface="Arial" pitchFamily="34" charset="0"/>
              <a:buChar char="•"/>
            </a:pPr>
            <a:endParaRPr lang="en-US" altLang="en-US" b="0" dirty="0"/>
          </a:p>
          <a:p>
            <a:endParaRPr lang="en-GB"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5896" y="5960753"/>
            <a:ext cx="24320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5645" y="1235911"/>
            <a:ext cx="1497707" cy="1126228"/>
          </a:xfrm>
          <a:prstGeom prst="rect">
            <a:avLst/>
          </a:prstGeom>
        </p:spPr>
      </p:pic>
    </p:spTree>
    <p:extLst>
      <p:ext uri="{BB962C8B-B14F-4D97-AF65-F5344CB8AC3E}">
        <p14:creationId xmlns:p14="http://schemas.microsoft.com/office/powerpoint/2010/main" val="2489465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from projects</a:t>
            </a:r>
          </a:p>
        </p:txBody>
      </p:sp>
      <p:sp>
        <p:nvSpPr>
          <p:cNvPr id="3" name="Content Placeholder 2"/>
          <p:cNvSpPr>
            <a:spLocks noGrp="1"/>
          </p:cNvSpPr>
          <p:nvPr>
            <p:ph idx="1"/>
          </p:nvPr>
        </p:nvSpPr>
        <p:spPr>
          <a:xfrm>
            <a:off x="251520" y="2564904"/>
            <a:ext cx="8435280" cy="3633788"/>
          </a:xfrm>
        </p:spPr>
        <p:txBody>
          <a:bodyPr/>
          <a:lstStyle/>
          <a:p>
            <a:pPr marL="628650" indent="-285750"/>
            <a:r>
              <a:rPr lang="en-GB" sz="1600" dirty="0"/>
              <a:t>Overcome the </a:t>
            </a:r>
            <a:r>
              <a:rPr lang="en-GB" sz="1600" b="1" dirty="0" smtClean="0"/>
              <a:t>European </a:t>
            </a:r>
            <a:r>
              <a:rPr lang="en-GB" sz="1600" b="1" dirty="0"/>
              <a:t>dependence </a:t>
            </a:r>
            <a:r>
              <a:rPr lang="en-GB" sz="1600" b="1" dirty="0" smtClean="0"/>
              <a:t>in </a:t>
            </a:r>
            <a:r>
              <a:rPr lang="en-GB" sz="1600" b="1" dirty="0"/>
              <a:t>the supply of critical </a:t>
            </a:r>
            <a:r>
              <a:rPr lang="en-GB" sz="1600" b="1" dirty="0" smtClean="0"/>
              <a:t>materials</a:t>
            </a:r>
          </a:p>
          <a:p>
            <a:pPr marL="628650" indent="-285750"/>
            <a:r>
              <a:rPr lang="en-GB" sz="1600" dirty="0" smtClean="0"/>
              <a:t>Enabling </a:t>
            </a:r>
            <a:r>
              <a:rPr lang="en-GB" sz="1600" dirty="0"/>
              <a:t>the European market to promote the </a:t>
            </a:r>
            <a:r>
              <a:rPr lang="en-GB" sz="1600" b="1" dirty="0"/>
              <a:t>creation of new </a:t>
            </a:r>
            <a:r>
              <a:rPr lang="en-GB" sz="1600" b="1" dirty="0" smtClean="0"/>
              <a:t>companies </a:t>
            </a:r>
            <a:r>
              <a:rPr lang="en-GB" sz="1600" b="1" dirty="0"/>
              <a:t>not only </a:t>
            </a:r>
            <a:r>
              <a:rPr lang="en-GB" sz="1600" b="1" dirty="0" smtClean="0"/>
              <a:t>in the </a:t>
            </a:r>
            <a:r>
              <a:rPr lang="en-GB" sz="1600" b="1" dirty="0"/>
              <a:t>recycling, but also in the transformation of raw materials to manufacture electronic systems and </a:t>
            </a:r>
            <a:r>
              <a:rPr lang="en-GB" sz="1600" b="1" dirty="0" smtClean="0"/>
              <a:t>devices</a:t>
            </a:r>
            <a:endParaRPr lang="en-GB" sz="1600" b="1" dirty="0"/>
          </a:p>
          <a:p>
            <a:pPr marL="628650" indent="-285750"/>
            <a:r>
              <a:rPr lang="en-GB" sz="1600" dirty="0"/>
              <a:t>Based on predictions of 400 000 </a:t>
            </a:r>
            <a:r>
              <a:rPr lang="en-GB" sz="1600" dirty="0" err="1"/>
              <a:t>ktons</a:t>
            </a:r>
            <a:r>
              <a:rPr lang="en-GB" sz="1600" dirty="0"/>
              <a:t> of FPDs wastes by 2015, </a:t>
            </a:r>
            <a:r>
              <a:rPr lang="en-GB" sz="1600" dirty="0" smtClean="0"/>
              <a:t>Europe </a:t>
            </a:r>
            <a:r>
              <a:rPr lang="en-GB" sz="1600" dirty="0"/>
              <a:t>reserves of key metals in FPDs would be around </a:t>
            </a:r>
            <a:r>
              <a:rPr lang="en-GB" sz="1600" b="1" dirty="0"/>
              <a:t>3500 tons of indium and 4800 tons of </a:t>
            </a:r>
            <a:r>
              <a:rPr lang="en-GB" sz="1600" b="1" dirty="0" smtClean="0"/>
              <a:t>yttrium</a:t>
            </a:r>
            <a:endParaRPr lang="en-GB" sz="1600" dirty="0"/>
          </a:p>
          <a:p>
            <a:pPr marL="628650" indent="-285750"/>
            <a:r>
              <a:rPr lang="en-US" altLang="en-US" sz="1600" dirty="0"/>
              <a:t>Recovery of indium, yttrium and neodymium streams can support the </a:t>
            </a:r>
            <a:r>
              <a:rPr lang="en-US" altLang="en-US" sz="1600" b="1" dirty="0"/>
              <a:t>profitability of the recycling </a:t>
            </a:r>
            <a:r>
              <a:rPr lang="en-US" altLang="en-US" sz="1600" b="1" dirty="0" smtClean="0"/>
              <a:t>processes</a:t>
            </a:r>
            <a:endParaRPr lang="en-GB" sz="1600" b="1" dirty="0"/>
          </a:p>
          <a:p>
            <a:pPr marL="628650" indent="-285750"/>
            <a:r>
              <a:rPr lang="en-GB" sz="1600" dirty="0"/>
              <a:t>Improve </a:t>
            </a:r>
            <a:r>
              <a:rPr lang="en-GB" sz="1600" b="1" dirty="0"/>
              <a:t>competitiveness of SMEs</a:t>
            </a:r>
            <a:r>
              <a:rPr lang="en-GB" sz="1600" dirty="0"/>
              <a:t> participating in the project related with mechanical </a:t>
            </a:r>
            <a:r>
              <a:rPr lang="en-GB" sz="1600" dirty="0" smtClean="0"/>
              <a:t>and chemical recycling </a:t>
            </a:r>
            <a:r>
              <a:rPr lang="en-GB" sz="1600" dirty="0" smtClean="0"/>
              <a:t>technologies</a:t>
            </a:r>
            <a:endParaRPr lang="en-GB" sz="1600" dirty="0"/>
          </a:p>
          <a:p>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1484784"/>
            <a:ext cx="1751831" cy="648579"/>
          </a:xfrm>
          <a:prstGeom prst="rect">
            <a:avLst/>
          </a:prstGeom>
        </p:spPr>
      </p:pic>
    </p:spTree>
    <p:extLst>
      <p:ext uri="{BB962C8B-B14F-4D97-AF65-F5344CB8AC3E}">
        <p14:creationId xmlns:p14="http://schemas.microsoft.com/office/powerpoint/2010/main" val="2483603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Aggregated </a:t>
            </a:r>
            <a:r>
              <a:rPr lang="en-US" dirty="0"/>
              <a:t>e</a:t>
            </a:r>
            <a:r>
              <a:rPr lang="en-US" altLang="en-US" dirty="0"/>
              <a:t>nvironmental </a:t>
            </a:r>
            <a:r>
              <a:rPr lang="en-GB" dirty="0"/>
              <a:t>impact</a:t>
            </a:r>
          </a:p>
        </p:txBody>
      </p:sp>
      <p:sp>
        <p:nvSpPr>
          <p:cNvPr id="3" name="Content Placeholder 2"/>
          <p:cNvSpPr>
            <a:spLocks noGrp="1"/>
          </p:cNvSpPr>
          <p:nvPr>
            <p:ph idx="1"/>
          </p:nvPr>
        </p:nvSpPr>
        <p:spPr/>
        <p:txBody>
          <a:bodyPr/>
          <a:lstStyle/>
          <a:p>
            <a:r>
              <a:rPr lang="en-GB" sz="2000" dirty="0" smtClean="0"/>
              <a:t>Raise of </a:t>
            </a:r>
            <a:r>
              <a:rPr lang="en-GB" sz="2000" b="1" dirty="0" smtClean="0"/>
              <a:t>sustainable and profitable</a:t>
            </a:r>
            <a:r>
              <a:rPr lang="en-GB" sz="2000" dirty="0" smtClean="0"/>
              <a:t>, </a:t>
            </a:r>
            <a:r>
              <a:rPr lang="en-GB" sz="2000" b="1" dirty="0" smtClean="0"/>
              <a:t>smart green technologies</a:t>
            </a:r>
          </a:p>
          <a:p>
            <a:r>
              <a:rPr lang="en-GB" sz="2000" b="1" dirty="0" smtClean="0"/>
              <a:t>Reduced waste generation </a:t>
            </a:r>
            <a:r>
              <a:rPr lang="en-GB" sz="2000" dirty="0" smtClean="0"/>
              <a:t>while improved </a:t>
            </a:r>
            <a:r>
              <a:rPr lang="en-GB" sz="2000" b="1" dirty="0" smtClean="0"/>
              <a:t>resource efficiency</a:t>
            </a:r>
          </a:p>
          <a:p>
            <a:pPr lvl="0"/>
            <a:r>
              <a:rPr lang="en-GB" sz="2000" b="1" dirty="0"/>
              <a:t>Reduced </a:t>
            </a:r>
            <a:r>
              <a:rPr lang="en-GB" sz="2000" b="1" dirty="0" smtClean="0"/>
              <a:t>environmental pressure</a:t>
            </a:r>
            <a:r>
              <a:rPr lang="en-GB" sz="2000" dirty="0" smtClean="0"/>
              <a:t>:</a:t>
            </a:r>
          </a:p>
          <a:p>
            <a:pPr marL="1257300" lvl="2" indent="-342900">
              <a:buFont typeface="+mj-lt"/>
              <a:buAutoNum type="arabicPeriod"/>
            </a:pPr>
            <a:r>
              <a:rPr lang="en-GB" dirty="0" smtClean="0"/>
              <a:t>on </a:t>
            </a:r>
            <a:r>
              <a:rPr lang="en-GB" b="1" dirty="0" smtClean="0"/>
              <a:t>earth`s crust </a:t>
            </a:r>
            <a:r>
              <a:rPr lang="en-GB" dirty="0" smtClean="0"/>
              <a:t>i.e.: on water and raw material resources, on landscape and on the built environment; </a:t>
            </a:r>
          </a:p>
          <a:p>
            <a:pPr marL="1257300" lvl="2" indent="-342900">
              <a:buFont typeface="+mj-lt"/>
              <a:buAutoNum type="arabicPeriod"/>
            </a:pPr>
            <a:r>
              <a:rPr lang="en-GB" dirty="0" smtClean="0"/>
              <a:t>on </a:t>
            </a:r>
            <a:r>
              <a:rPr lang="en-GB" b="1" dirty="0" smtClean="0"/>
              <a:t>waste storage </a:t>
            </a:r>
            <a:r>
              <a:rPr lang="en-GB" dirty="0" smtClean="0"/>
              <a:t>and management systems</a:t>
            </a:r>
          </a:p>
          <a:p>
            <a:pPr marL="1257300" lvl="2" indent="-342900">
              <a:buFont typeface="+mj-lt"/>
              <a:buAutoNum type="arabicPeriod"/>
            </a:pPr>
            <a:r>
              <a:rPr lang="en-GB" dirty="0"/>
              <a:t>o</a:t>
            </a:r>
            <a:r>
              <a:rPr lang="en-GB" dirty="0" smtClean="0"/>
              <a:t>n </a:t>
            </a:r>
            <a:r>
              <a:rPr lang="en-GB" b="1" dirty="0" smtClean="0"/>
              <a:t>energy production </a:t>
            </a:r>
            <a:r>
              <a:rPr lang="en-GB" dirty="0" smtClean="0"/>
              <a:t>and distribution infrastructures</a:t>
            </a:r>
          </a:p>
          <a:p>
            <a:pPr marL="1257300" lvl="2" indent="-342900">
              <a:buFont typeface="+mj-lt"/>
              <a:buAutoNum type="arabicPeriod"/>
            </a:pPr>
            <a:r>
              <a:rPr lang="en-GB" dirty="0" smtClean="0"/>
              <a:t>significantly </a:t>
            </a:r>
            <a:r>
              <a:rPr lang="en-GB" b="1" dirty="0" smtClean="0"/>
              <a:t>less GHG emissions</a:t>
            </a:r>
          </a:p>
          <a:p>
            <a:pPr marL="1257300" lvl="2" indent="-342900">
              <a:buFont typeface="+mj-lt"/>
              <a:buAutoNum type="arabicPeriod"/>
            </a:pPr>
            <a:r>
              <a:rPr lang="en-GB" b="1" dirty="0"/>
              <a:t>c</a:t>
            </a:r>
            <a:r>
              <a:rPr lang="en-GB" b="1" dirty="0" smtClean="0"/>
              <a:t>ontrolled hazardous substances </a:t>
            </a:r>
            <a:r>
              <a:rPr lang="en-GB" dirty="0" smtClean="0"/>
              <a:t>in waste management</a:t>
            </a:r>
            <a:endParaRPr lang="en-GB" dirty="0"/>
          </a:p>
          <a:p>
            <a:endParaRPr lang="en-GB" dirty="0"/>
          </a:p>
        </p:txBody>
      </p:sp>
    </p:spTree>
    <p:extLst>
      <p:ext uri="{BB962C8B-B14F-4D97-AF65-F5344CB8AC3E}">
        <p14:creationId xmlns:p14="http://schemas.microsoft.com/office/powerpoint/2010/main" val="3126522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from projects</a:t>
            </a:r>
          </a:p>
        </p:txBody>
      </p:sp>
      <p:sp>
        <p:nvSpPr>
          <p:cNvPr id="3" name="Content Placeholder 2"/>
          <p:cNvSpPr>
            <a:spLocks noGrp="1"/>
          </p:cNvSpPr>
          <p:nvPr>
            <p:ph idx="1"/>
          </p:nvPr>
        </p:nvSpPr>
        <p:spPr>
          <a:xfrm>
            <a:off x="457200" y="2204864"/>
            <a:ext cx="8229600" cy="3993828"/>
          </a:xfrm>
        </p:spPr>
        <p:txBody>
          <a:bodyPr/>
          <a:lstStyle/>
          <a:p>
            <a:pPr marL="0" lvl="0" indent="0" eaLnBrk="1" fontAlgn="auto" hangingPunct="1">
              <a:spcBef>
                <a:spcPts val="0"/>
              </a:spcBef>
              <a:spcAft>
                <a:spcPts val="0"/>
              </a:spcAft>
              <a:buNone/>
              <a:defRPr/>
            </a:pPr>
            <a:r>
              <a:rPr lang="en-GB" sz="1800" b="1" dirty="0" smtClean="0"/>
              <a:t>Metal Recovery</a:t>
            </a:r>
          </a:p>
          <a:p>
            <a:pPr marL="0" lvl="0" indent="0" eaLnBrk="1" fontAlgn="auto" hangingPunct="1">
              <a:spcBef>
                <a:spcPts val="0"/>
              </a:spcBef>
              <a:spcAft>
                <a:spcPts val="0"/>
              </a:spcAft>
              <a:buNone/>
              <a:defRPr/>
            </a:pPr>
            <a:endParaRPr lang="en-GB" sz="1800" dirty="0" smtClean="0"/>
          </a:p>
          <a:p>
            <a:pPr lvl="0" eaLnBrk="1" fontAlgn="auto" hangingPunct="1">
              <a:spcBef>
                <a:spcPts val="0"/>
              </a:spcBef>
              <a:spcAft>
                <a:spcPts val="0"/>
              </a:spcAft>
              <a:defRPr/>
            </a:pPr>
            <a:r>
              <a:rPr lang="en-GB" sz="1800" dirty="0" smtClean="0"/>
              <a:t>Recent </a:t>
            </a:r>
            <a:r>
              <a:rPr lang="en-GB" sz="1800" dirty="0"/>
              <a:t>environmental awareness and legislative restrictions on uncontrolled discharges of </a:t>
            </a:r>
            <a:r>
              <a:rPr lang="en-GB" sz="1800" dirty="0" smtClean="0"/>
              <a:t>waste water have </a:t>
            </a:r>
            <a:r>
              <a:rPr lang="en-GB" sz="1800" dirty="0"/>
              <a:t>highlighted the need for </a:t>
            </a:r>
            <a:r>
              <a:rPr lang="en-GB" sz="1800" b="1" dirty="0"/>
              <a:t>new technologies for the treatment of high volume, dilute </a:t>
            </a:r>
            <a:r>
              <a:rPr lang="en-GB" sz="1800" b="1" dirty="0" smtClean="0"/>
              <a:t>liquid waste </a:t>
            </a:r>
            <a:r>
              <a:rPr lang="en-GB" sz="1800" b="1" dirty="0"/>
              <a:t>at </a:t>
            </a:r>
            <a:r>
              <a:rPr lang="en-GB" sz="1800" b="1" dirty="0" smtClean="0"/>
              <a:t>source</a:t>
            </a:r>
            <a:endParaRPr lang="en-GB" sz="1800" dirty="0" smtClean="0"/>
          </a:p>
          <a:p>
            <a:pPr lvl="0"/>
            <a:endParaRPr lang="en-US" altLang="en-US" sz="1800" dirty="0" smtClean="0"/>
          </a:p>
          <a:p>
            <a:pPr lvl="0"/>
            <a:r>
              <a:rPr lang="en-US" altLang="en-US" sz="1800" dirty="0" smtClean="0"/>
              <a:t>Reduce </a:t>
            </a:r>
            <a:r>
              <a:rPr lang="en-US" altLang="en-US" sz="1800" dirty="0"/>
              <a:t>global environmental pressure </a:t>
            </a:r>
            <a:r>
              <a:rPr lang="en-GB" sz="1800" dirty="0"/>
              <a:t>on raw materials </a:t>
            </a:r>
            <a:r>
              <a:rPr lang="en-US" altLang="en-US" sz="1800" dirty="0"/>
              <a:t>by </a:t>
            </a:r>
            <a:r>
              <a:rPr lang="en-US" altLang="en-US" sz="1800" b="1" dirty="0" smtClean="0"/>
              <a:t>recovering valuable materials from industrial </a:t>
            </a:r>
            <a:r>
              <a:rPr lang="en-US" altLang="en-US" sz="1800" b="1" dirty="0" err="1" smtClean="0"/>
              <a:t>EoL</a:t>
            </a:r>
            <a:r>
              <a:rPr lang="en-US" altLang="en-US" sz="1800" b="1" dirty="0" smtClean="0"/>
              <a:t> &amp; </a:t>
            </a:r>
            <a:r>
              <a:rPr lang="en-US" altLang="en-US" sz="1800" b="1" dirty="0" smtClean="0"/>
              <a:t>mining waste </a:t>
            </a:r>
            <a:r>
              <a:rPr lang="en-US" altLang="en-US" sz="1800" b="1" dirty="0"/>
              <a:t>streams</a:t>
            </a:r>
          </a:p>
          <a:p>
            <a:pPr lvl="0"/>
            <a:r>
              <a:rPr lang="en-GB" sz="1800" dirty="0" smtClean="0"/>
              <a:t>Improved </a:t>
            </a:r>
            <a:r>
              <a:rPr lang="en-GB" sz="1800" dirty="0"/>
              <a:t>resource efficiency and reduced environmental impacts</a:t>
            </a:r>
          </a:p>
          <a:p>
            <a:pPr marL="0" lvl="0" indent="0" eaLnBrk="1" fontAlgn="auto" hangingPunct="1">
              <a:spcBef>
                <a:spcPts val="0"/>
              </a:spcBef>
              <a:spcAft>
                <a:spcPts val="0"/>
              </a:spcAft>
              <a:buNone/>
              <a:defRPr/>
            </a:pPr>
            <a:endParaRPr lang="es-ES" sz="1800" dirty="0"/>
          </a:p>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3430" y="1772816"/>
            <a:ext cx="2977055" cy="85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6648" y="5445224"/>
            <a:ext cx="2576084"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9752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5301208"/>
            <a:ext cx="2268984" cy="799962"/>
          </a:xfrm>
          <a:prstGeom prst="rect">
            <a:avLst/>
          </a:prstGeom>
        </p:spPr>
      </p:pic>
      <p:pic>
        <p:nvPicPr>
          <p:cNvPr id="6" name="Picture 2" descr="N:\Projects\23nnn\23890\Images\RecycAl logo.emf.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8002"/>
          <a:stretch/>
        </p:blipFill>
        <p:spPr bwMode="auto">
          <a:xfrm>
            <a:off x="5070886" y="1412776"/>
            <a:ext cx="2183871" cy="720080"/>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3" descr="131105_REEcover phoenix 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3808" y="5139746"/>
            <a:ext cx="1091939" cy="1683021"/>
          </a:xfrm>
          <a:prstGeom prst="rect">
            <a:avLst/>
          </a:prstGeom>
        </p:spPr>
      </p:pic>
      <p:sp>
        <p:nvSpPr>
          <p:cNvPr id="2" name="Title 1"/>
          <p:cNvSpPr>
            <a:spLocks noGrp="1"/>
          </p:cNvSpPr>
          <p:nvPr>
            <p:ph type="title"/>
          </p:nvPr>
        </p:nvSpPr>
        <p:spPr>
          <a:xfrm>
            <a:off x="395536" y="260648"/>
            <a:ext cx="8229600" cy="936625"/>
          </a:xfrm>
        </p:spPr>
        <p:txBody>
          <a:bodyPr/>
          <a:lstStyle/>
          <a:p>
            <a:r>
              <a:rPr lang="en-US" dirty="0"/>
              <a:t>Domain 2: Recovery from Waste </a:t>
            </a:r>
            <a:r>
              <a:rPr lang="en-US" dirty="0" smtClean="0"/>
              <a:t/>
            </a:r>
            <a:br>
              <a:rPr lang="en-US" dirty="0" smtClean="0"/>
            </a:br>
            <a:endParaRPr lang="nl-BE" dirty="0"/>
          </a:p>
        </p:txBody>
      </p:sp>
      <p:sp>
        <p:nvSpPr>
          <p:cNvPr id="3" name="Content Placeholder 2"/>
          <p:cNvSpPr>
            <a:spLocks noGrp="1"/>
          </p:cNvSpPr>
          <p:nvPr>
            <p:ph sz="half" idx="1"/>
          </p:nvPr>
        </p:nvSpPr>
        <p:spPr>
          <a:xfrm>
            <a:off x="251520" y="1700808"/>
            <a:ext cx="4244280" cy="4896544"/>
          </a:xfrm>
        </p:spPr>
        <p:txBody>
          <a:bodyPr/>
          <a:lstStyle/>
          <a:p>
            <a:r>
              <a:rPr lang="nl-BE" dirty="0"/>
              <a:t>RECLAIM</a:t>
            </a:r>
          </a:p>
          <a:p>
            <a:endParaRPr lang="nl-BE" dirty="0" smtClean="0"/>
          </a:p>
          <a:p>
            <a:r>
              <a:rPr lang="nl-BE" dirty="0" smtClean="0"/>
              <a:t>REMANENCE</a:t>
            </a:r>
            <a:endParaRPr lang="nl-BE" dirty="0"/>
          </a:p>
          <a:p>
            <a:endParaRPr lang="nl-BE" dirty="0" smtClean="0"/>
          </a:p>
          <a:p>
            <a:r>
              <a:rPr lang="nl-BE" dirty="0" err="1" smtClean="0"/>
              <a:t>HydroWEEE</a:t>
            </a:r>
            <a:endParaRPr lang="nl-BE" dirty="0"/>
          </a:p>
          <a:p>
            <a:endParaRPr lang="nl-BE" dirty="0" smtClean="0"/>
          </a:p>
          <a:p>
            <a:r>
              <a:rPr lang="nl-BE" dirty="0" smtClean="0"/>
              <a:t>RECYVAL-NANO</a:t>
            </a:r>
          </a:p>
          <a:p>
            <a:endParaRPr lang="nl-BE" dirty="0" smtClean="0"/>
          </a:p>
          <a:p>
            <a:r>
              <a:rPr lang="nl-BE" dirty="0" err="1" smtClean="0"/>
              <a:t>REEcover</a:t>
            </a:r>
            <a:endParaRPr lang="nl-BE" dirty="0"/>
          </a:p>
        </p:txBody>
      </p:sp>
      <p:sp>
        <p:nvSpPr>
          <p:cNvPr id="4" name="Content Placeholder 3"/>
          <p:cNvSpPr>
            <a:spLocks noGrp="1"/>
          </p:cNvSpPr>
          <p:nvPr>
            <p:ph sz="half" idx="2"/>
          </p:nvPr>
        </p:nvSpPr>
        <p:spPr>
          <a:xfrm>
            <a:off x="4648200" y="1772816"/>
            <a:ext cx="4038600" cy="4896544"/>
          </a:xfrm>
        </p:spPr>
        <p:txBody>
          <a:bodyPr/>
          <a:lstStyle/>
          <a:p>
            <a:pPr algn="r"/>
            <a:r>
              <a:rPr lang="nl-BE" dirty="0" err="1" smtClean="0"/>
              <a:t>RecycAl</a:t>
            </a:r>
            <a:endParaRPr lang="nl-BE" dirty="0" smtClean="0"/>
          </a:p>
          <a:p>
            <a:pPr algn="r"/>
            <a:endParaRPr lang="nl-BE" dirty="0" smtClean="0"/>
          </a:p>
          <a:p>
            <a:pPr algn="r"/>
            <a:r>
              <a:rPr lang="nl-BE" dirty="0" err="1" smtClean="0"/>
              <a:t>ReFraSort</a:t>
            </a:r>
            <a:endParaRPr lang="nl-BE" dirty="0" smtClean="0"/>
          </a:p>
          <a:p>
            <a:pPr algn="r"/>
            <a:endParaRPr lang="nl-BE" dirty="0" smtClean="0"/>
          </a:p>
          <a:p>
            <a:pPr algn="r"/>
            <a:r>
              <a:rPr lang="nl-BE" dirty="0" smtClean="0"/>
              <a:t>C2CA</a:t>
            </a:r>
          </a:p>
          <a:p>
            <a:pPr algn="r"/>
            <a:endParaRPr lang="nl-BE" dirty="0" smtClean="0"/>
          </a:p>
          <a:p>
            <a:pPr algn="r"/>
            <a:r>
              <a:rPr lang="nl-BE" dirty="0" err="1" smtClean="0"/>
              <a:t>BIOMETALdemo</a:t>
            </a:r>
            <a:endParaRPr lang="nl-BE"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5702" y="3861048"/>
            <a:ext cx="1714500" cy="68580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59832" y="3370064"/>
            <a:ext cx="1346200" cy="63500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3728" y="1431688"/>
            <a:ext cx="2420441" cy="785693"/>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91880" y="4149080"/>
            <a:ext cx="1751831" cy="648579"/>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61408" y="2408919"/>
            <a:ext cx="1497707" cy="1126228"/>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15816" y="2348880"/>
            <a:ext cx="2100461" cy="769920"/>
          </a:xfrm>
          <a:prstGeom prst="rect">
            <a:avLst/>
          </a:prstGeom>
        </p:spPr>
      </p:pic>
    </p:spTree>
    <p:extLst>
      <p:ext uri="{BB962C8B-B14F-4D97-AF65-F5344CB8AC3E}">
        <p14:creationId xmlns:p14="http://schemas.microsoft.com/office/powerpoint/2010/main" val="18405866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936625"/>
          </a:xfrm>
        </p:spPr>
        <p:txBody>
          <a:bodyPr/>
          <a:lstStyle/>
          <a:p>
            <a:r>
              <a:rPr lang="en-GB" dirty="0"/>
              <a:t>Technical cross-cutting issues</a:t>
            </a:r>
          </a:p>
        </p:txBody>
      </p:sp>
      <p:sp>
        <p:nvSpPr>
          <p:cNvPr id="3" name="Inhaltsplatzhalter 2"/>
          <p:cNvSpPr>
            <a:spLocks noGrp="1"/>
          </p:cNvSpPr>
          <p:nvPr>
            <p:ph idx="1"/>
          </p:nvPr>
        </p:nvSpPr>
        <p:spPr>
          <a:xfrm>
            <a:off x="467544" y="2420888"/>
            <a:ext cx="8229600" cy="3600400"/>
          </a:xfrm>
        </p:spPr>
        <p:txBody>
          <a:bodyPr/>
          <a:lstStyle/>
          <a:p>
            <a:r>
              <a:rPr lang="en-GB" sz="2000" dirty="0" smtClean="0"/>
              <a:t>Exchange </a:t>
            </a:r>
            <a:r>
              <a:rPr lang="en-GB" sz="2000" dirty="0" smtClean="0"/>
              <a:t>and integration </a:t>
            </a:r>
            <a:r>
              <a:rPr lang="en-GB" sz="2000" dirty="0"/>
              <a:t>of knowledge and technologies from </a:t>
            </a:r>
            <a:r>
              <a:rPr lang="en-GB" sz="2000" b="1" dirty="0"/>
              <a:t>primary </a:t>
            </a:r>
            <a:r>
              <a:rPr lang="en-GB" sz="2000" b="1" dirty="0" smtClean="0"/>
              <a:t>mining, metal &amp; mineral </a:t>
            </a:r>
            <a:r>
              <a:rPr lang="en-GB" sz="2000" b="1" dirty="0"/>
              <a:t>processing, refractory production, waste recycling </a:t>
            </a:r>
            <a:r>
              <a:rPr lang="en-GB" sz="2000" b="1" dirty="0" smtClean="0"/>
              <a:t>industry</a:t>
            </a:r>
            <a:endParaRPr lang="en-GB" sz="2000" b="1" dirty="0"/>
          </a:p>
          <a:p>
            <a:r>
              <a:rPr lang="en-GB" sz="2000" b="1" dirty="0" smtClean="0"/>
              <a:t>Waste recycling companies as key players in the process </a:t>
            </a:r>
            <a:r>
              <a:rPr lang="en-GB" sz="2000" b="1" dirty="0"/>
              <a:t>industry, </a:t>
            </a:r>
            <a:r>
              <a:rPr lang="en-GB" sz="2000" dirty="0" smtClean="0"/>
              <a:t>working together with technology </a:t>
            </a:r>
            <a:r>
              <a:rPr lang="en-GB" sz="2000" dirty="0" smtClean="0"/>
              <a:t>provider research </a:t>
            </a:r>
            <a:r>
              <a:rPr lang="en-GB" sz="2000" dirty="0" smtClean="0"/>
              <a:t>institutes </a:t>
            </a:r>
            <a:r>
              <a:rPr lang="en-GB" sz="2000" b="1" dirty="0" smtClean="0"/>
              <a:t>to implement effective technology transfer</a:t>
            </a:r>
          </a:p>
          <a:p>
            <a:r>
              <a:rPr lang="en-GB" sz="2000" dirty="0"/>
              <a:t>Waste valorisation in associated industries – </a:t>
            </a:r>
            <a:r>
              <a:rPr lang="en-GB" sz="2000" b="1" dirty="0"/>
              <a:t>industrial </a:t>
            </a:r>
            <a:r>
              <a:rPr lang="en-GB" sz="2000" b="1" dirty="0" smtClean="0"/>
              <a:t>symbiosis</a:t>
            </a:r>
            <a:endParaRPr lang="en-GB" sz="2000" b="1" dirty="0"/>
          </a:p>
        </p:txBody>
      </p:sp>
    </p:spTree>
    <p:extLst>
      <p:ext uri="{BB962C8B-B14F-4D97-AF65-F5344CB8AC3E}">
        <p14:creationId xmlns:p14="http://schemas.microsoft.com/office/powerpoint/2010/main" val="17145853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Examples from projects</a:t>
            </a:r>
            <a:endParaRPr lang="en-GB" dirty="0"/>
          </a:p>
        </p:txBody>
      </p:sp>
      <p:sp>
        <p:nvSpPr>
          <p:cNvPr id="3" name="Inhaltsplatzhalter 2"/>
          <p:cNvSpPr>
            <a:spLocks noGrp="1"/>
          </p:cNvSpPr>
          <p:nvPr>
            <p:ph idx="1"/>
          </p:nvPr>
        </p:nvSpPr>
        <p:spPr>
          <a:xfrm>
            <a:off x="457200" y="2996952"/>
            <a:ext cx="8229600" cy="3201740"/>
          </a:xfrm>
        </p:spPr>
        <p:txBody>
          <a:bodyPr/>
          <a:lstStyle/>
          <a:p>
            <a:pPr marL="285750" lvl="0" indent="-285750" eaLnBrk="1" fontAlgn="auto" hangingPunct="1">
              <a:spcBef>
                <a:spcPts val="0"/>
              </a:spcBef>
              <a:spcAft>
                <a:spcPts val="0"/>
              </a:spcAft>
              <a:buClrTx/>
            </a:pPr>
            <a:r>
              <a:rPr lang="en-GB" sz="1800" kern="1200" dirty="0"/>
              <a:t>Linking the demands of the end users of material </a:t>
            </a:r>
            <a:r>
              <a:rPr lang="en-GB" sz="1800" kern="1200" dirty="0" smtClean="0"/>
              <a:t>e.g. </a:t>
            </a:r>
            <a:r>
              <a:rPr lang="en-GB" sz="1800" kern="1200" dirty="0"/>
              <a:t>Fiat with the technological limitations of producing an effective recycled alloy. In this project </a:t>
            </a:r>
            <a:r>
              <a:rPr lang="en-GB" sz="1800" b="1" kern="1200" dirty="0" smtClean="0"/>
              <a:t>stakeholders at </a:t>
            </a:r>
            <a:r>
              <a:rPr lang="en-GB" sz="1800" b="1" kern="1200" dirty="0"/>
              <a:t>both ends of the </a:t>
            </a:r>
            <a:r>
              <a:rPr lang="en-GB" sz="1800" b="1" kern="1200" dirty="0" smtClean="0"/>
              <a:t>value chain are </a:t>
            </a:r>
            <a:r>
              <a:rPr lang="en-GB" sz="1800" b="1" kern="1200" dirty="0"/>
              <a:t>working together to produce a recycled material fit for </a:t>
            </a:r>
            <a:r>
              <a:rPr lang="en-GB" sz="1800" b="1" kern="1200" dirty="0" smtClean="0"/>
              <a:t>purpose</a:t>
            </a:r>
            <a:endParaRPr lang="en-GB" sz="1800" b="1" kern="1200" dirty="0"/>
          </a:p>
          <a:p>
            <a:pPr marL="285750" lvl="0" indent="-285750" eaLnBrk="1" fontAlgn="auto" hangingPunct="1">
              <a:spcBef>
                <a:spcPts val="0"/>
              </a:spcBef>
              <a:spcAft>
                <a:spcPts val="0"/>
              </a:spcAft>
              <a:buClrTx/>
            </a:pPr>
            <a:endParaRPr lang="en-GB" sz="1800" kern="1200" dirty="0" smtClean="0"/>
          </a:p>
          <a:p>
            <a:pPr marL="285750" lvl="0" indent="-285750" eaLnBrk="1" fontAlgn="auto" hangingPunct="1">
              <a:spcBef>
                <a:spcPts val="0"/>
              </a:spcBef>
              <a:spcAft>
                <a:spcPts val="0"/>
              </a:spcAft>
              <a:buClrTx/>
            </a:pPr>
            <a:r>
              <a:rPr lang="en-GB" sz="1800" kern="1200" dirty="0" smtClean="0"/>
              <a:t>High </a:t>
            </a:r>
            <a:r>
              <a:rPr lang="en-GB" sz="1800" kern="1200" dirty="0"/>
              <a:t>level computer modelling has also been used to optimise the HSP, </a:t>
            </a:r>
            <a:r>
              <a:rPr lang="en-GB" sz="1800" b="1" kern="1200" dirty="0"/>
              <a:t>combing the skills and ‘on the job’ knowledge of experimentalists with the powerful predictions of complex computational models</a:t>
            </a:r>
            <a:r>
              <a:rPr lang="en-GB" sz="1800" kern="1200" dirty="0"/>
              <a:t>. All supporting the project goal of high performing recycled material.</a:t>
            </a:r>
          </a:p>
          <a:p>
            <a:endParaRPr lang="de-DE"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2276872"/>
            <a:ext cx="2760381" cy="560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53771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412777"/>
            <a:ext cx="8229600" cy="864095"/>
          </a:xfrm>
        </p:spPr>
        <p:txBody>
          <a:bodyPr/>
          <a:lstStyle/>
          <a:p>
            <a:r>
              <a:rPr lang="en-GB" dirty="0"/>
              <a:t>Examples from projects</a:t>
            </a:r>
          </a:p>
        </p:txBody>
      </p:sp>
      <p:sp>
        <p:nvSpPr>
          <p:cNvPr id="3" name="Content Placeholder 2"/>
          <p:cNvSpPr>
            <a:spLocks noGrp="1"/>
          </p:cNvSpPr>
          <p:nvPr>
            <p:ph idx="1"/>
          </p:nvPr>
        </p:nvSpPr>
        <p:spPr>
          <a:xfrm>
            <a:off x="179512" y="2276872"/>
            <a:ext cx="8507288" cy="4248472"/>
          </a:xfrm>
        </p:spPr>
        <p:txBody>
          <a:bodyPr/>
          <a:lstStyle/>
          <a:p>
            <a:pPr eaLnBrk="1" fontAlgn="auto" hangingPunct="1">
              <a:spcBef>
                <a:spcPts val="0"/>
              </a:spcBef>
              <a:spcAft>
                <a:spcPts val="0"/>
              </a:spcAft>
              <a:buClrTx/>
            </a:pPr>
            <a:r>
              <a:rPr lang="en-GB" sz="2000" kern="1200" dirty="0" smtClean="0"/>
              <a:t>Waste2Resource: </a:t>
            </a:r>
            <a:r>
              <a:rPr lang="en-GB" sz="2000" b="1" kern="1200" dirty="0" smtClean="0"/>
              <a:t>avoidance, valorisation and re-use of waste streams within and across sectors</a:t>
            </a:r>
            <a:r>
              <a:rPr lang="en-GB" sz="2000" kern="1200" dirty="0" smtClean="0"/>
              <a:t>, including recycling of post-consumer waste streams and new business models with the ambition to closing the loop</a:t>
            </a:r>
          </a:p>
          <a:p>
            <a:pPr marL="0" lvl="0" indent="0" eaLnBrk="1" fontAlgn="auto" hangingPunct="1">
              <a:spcBef>
                <a:spcPts val="0"/>
              </a:spcBef>
              <a:spcAft>
                <a:spcPts val="0"/>
              </a:spcAft>
              <a:buClrTx/>
              <a:buNone/>
            </a:pPr>
            <a:endParaRPr lang="en-GB" sz="2000" kern="1200" dirty="0" smtClean="0"/>
          </a:p>
          <a:p>
            <a:pPr eaLnBrk="1" fontAlgn="auto" hangingPunct="1">
              <a:spcBef>
                <a:spcPts val="0"/>
              </a:spcBef>
              <a:spcAft>
                <a:spcPts val="0"/>
              </a:spcAft>
              <a:buClrTx/>
            </a:pPr>
            <a:endParaRPr lang="en-GB" sz="1400" kern="1200" dirty="0"/>
          </a:p>
          <a:p>
            <a:pPr eaLnBrk="1" fontAlgn="auto" hangingPunct="1">
              <a:spcBef>
                <a:spcPts val="0"/>
              </a:spcBef>
              <a:spcAft>
                <a:spcPts val="0"/>
              </a:spcAft>
              <a:buClrTx/>
            </a:pPr>
            <a:endParaRPr lang="en-GB" sz="1400" kern="1200" dirty="0" smtClean="0"/>
          </a:p>
          <a:p>
            <a:pPr marL="285750" indent="-285750"/>
            <a:endParaRPr lang="en-GB" sz="2000" dirty="0" smtClean="0"/>
          </a:p>
          <a:p>
            <a:pPr marL="285750" indent="-285750"/>
            <a:r>
              <a:rPr lang="en-GB" sz="2000" dirty="0" smtClean="0"/>
              <a:t>Development </a:t>
            </a:r>
            <a:r>
              <a:rPr lang="en-GB" sz="2000" dirty="0"/>
              <a:t>of economically sound separation technologies for the </a:t>
            </a:r>
            <a:r>
              <a:rPr lang="en-GB" sz="2000" b="1" dirty="0"/>
              <a:t>optimal valorisation of waste, </a:t>
            </a:r>
            <a:r>
              <a:rPr lang="en-GB" sz="2000" b="1" dirty="0" smtClean="0"/>
              <a:t>recovery of valuable materials and conversion of residue </a:t>
            </a:r>
            <a:r>
              <a:rPr lang="en-GB" sz="2000" b="1" dirty="0"/>
              <a:t>streams </a:t>
            </a:r>
            <a:r>
              <a:rPr lang="en-GB" sz="2000" b="1" dirty="0" smtClean="0"/>
              <a:t>as </a:t>
            </a:r>
            <a:r>
              <a:rPr lang="en-GB" sz="2000" b="1" dirty="0"/>
              <a:t>feed for the production of high added-value </a:t>
            </a:r>
            <a:r>
              <a:rPr lang="en-GB" sz="2000" b="1" dirty="0" smtClean="0"/>
              <a:t>products for the construction sector</a:t>
            </a:r>
            <a:endParaRPr lang="en-GB" sz="2000" b="1" dirty="0"/>
          </a:p>
          <a:p>
            <a:pPr eaLnBrk="1" fontAlgn="auto" hangingPunct="1">
              <a:spcBef>
                <a:spcPts val="0"/>
              </a:spcBef>
              <a:spcAft>
                <a:spcPts val="0"/>
              </a:spcAft>
              <a:buClrTx/>
            </a:pPr>
            <a:endParaRPr lang="en-GB" sz="1800" kern="1200" dirty="0" smtClean="0"/>
          </a:p>
          <a:p>
            <a:pPr marL="0" lvl="0" indent="0" eaLnBrk="1" fontAlgn="auto" hangingPunct="1">
              <a:spcBef>
                <a:spcPts val="0"/>
              </a:spcBef>
              <a:spcAft>
                <a:spcPts val="0"/>
              </a:spcAft>
              <a:buClrTx/>
              <a:buNone/>
            </a:pPr>
            <a:endParaRPr lang="en-GB" sz="1800" kern="1200" dirty="0"/>
          </a:p>
          <a:p>
            <a:pPr marL="0" lvl="0" indent="0" eaLnBrk="1" fontAlgn="auto" hangingPunct="1">
              <a:spcBef>
                <a:spcPts val="0"/>
              </a:spcBef>
              <a:spcAft>
                <a:spcPts val="0"/>
              </a:spcAft>
              <a:buClrTx/>
              <a:buNone/>
            </a:pPr>
            <a:endParaRPr lang="en-GB" sz="1800" kern="1200" dirty="0" smtClean="0"/>
          </a:p>
          <a:p>
            <a:endParaRPr lang="en-GB"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0283" y="1268760"/>
            <a:ext cx="2553717"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3187" y="3861048"/>
            <a:ext cx="1712913"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3465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Non-technical cross-cutting issues</a:t>
            </a:r>
            <a:endParaRPr lang="en-GB" sz="2800" dirty="0"/>
          </a:p>
        </p:txBody>
      </p:sp>
      <p:sp>
        <p:nvSpPr>
          <p:cNvPr id="3" name="Content Placeholder 2"/>
          <p:cNvSpPr>
            <a:spLocks noGrp="1"/>
          </p:cNvSpPr>
          <p:nvPr>
            <p:ph idx="1"/>
          </p:nvPr>
        </p:nvSpPr>
        <p:spPr>
          <a:xfrm>
            <a:off x="457200" y="2492896"/>
            <a:ext cx="8229600" cy="3888432"/>
          </a:xfrm>
        </p:spPr>
        <p:txBody>
          <a:bodyPr/>
          <a:lstStyle/>
          <a:p>
            <a:r>
              <a:rPr lang="en-GB" sz="1800" dirty="0" smtClean="0"/>
              <a:t>Specific dissemination activities at international </a:t>
            </a:r>
            <a:r>
              <a:rPr lang="en-GB" sz="1800" b="1" dirty="0" smtClean="0"/>
              <a:t>fairs and congresses</a:t>
            </a:r>
          </a:p>
          <a:p>
            <a:r>
              <a:rPr lang="en-GB" sz="1800" dirty="0" smtClean="0"/>
              <a:t>Cross-sector and industry-academia IPR activities for: </a:t>
            </a:r>
          </a:p>
          <a:p>
            <a:pPr marL="2114550" lvl="4" indent="-342900">
              <a:buFont typeface="+mj-lt"/>
              <a:buAutoNum type="arabicPeriod"/>
            </a:pPr>
            <a:r>
              <a:rPr lang="en-GB" sz="1600" dirty="0" smtClean="0">
                <a:solidFill>
                  <a:srgbClr val="0F5494"/>
                </a:solidFill>
              </a:rPr>
              <a:t>integrated systems </a:t>
            </a:r>
            <a:r>
              <a:rPr lang="en-GB" sz="1600" b="1" dirty="0" smtClean="0">
                <a:solidFill>
                  <a:srgbClr val="0F5494"/>
                </a:solidFill>
              </a:rPr>
              <a:t>patents</a:t>
            </a:r>
          </a:p>
          <a:p>
            <a:pPr marL="2114550" lvl="4" indent="-342900">
              <a:buFont typeface="+mj-lt"/>
              <a:buAutoNum type="arabicPeriod"/>
            </a:pPr>
            <a:r>
              <a:rPr lang="en-GB" sz="1600" b="1" dirty="0" smtClean="0">
                <a:solidFill>
                  <a:srgbClr val="0F5494"/>
                </a:solidFill>
              </a:rPr>
              <a:t>scaling-up</a:t>
            </a:r>
            <a:r>
              <a:rPr lang="en-GB" sz="1600" dirty="0" smtClean="0">
                <a:solidFill>
                  <a:srgbClr val="0F5494"/>
                </a:solidFill>
              </a:rPr>
              <a:t> </a:t>
            </a:r>
            <a:r>
              <a:rPr lang="en-GB" sz="1600" dirty="0">
                <a:solidFill>
                  <a:srgbClr val="0F5494"/>
                </a:solidFill>
              </a:rPr>
              <a:t>activities </a:t>
            </a:r>
            <a:endParaRPr lang="en-GB" sz="1600" dirty="0" smtClean="0">
              <a:solidFill>
                <a:srgbClr val="0F5494"/>
              </a:solidFill>
            </a:endParaRPr>
          </a:p>
          <a:p>
            <a:pPr marL="2114550" lvl="4" indent="-342900">
              <a:buFont typeface="+mj-lt"/>
              <a:buAutoNum type="arabicPeriod"/>
            </a:pPr>
            <a:r>
              <a:rPr lang="en-GB" sz="1600" b="1" dirty="0" smtClean="0">
                <a:solidFill>
                  <a:srgbClr val="0F5494"/>
                </a:solidFill>
              </a:rPr>
              <a:t>spin-offs, start-ups</a:t>
            </a:r>
          </a:p>
          <a:p>
            <a:r>
              <a:rPr lang="en-GB" sz="1800" dirty="0" smtClean="0"/>
              <a:t>Exploitation of the </a:t>
            </a:r>
            <a:r>
              <a:rPr lang="en-GB" sz="1800" b="1" dirty="0" smtClean="0"/>
              <a:t>recycling pilot lines and new products from recycled raw materials</a:t>
            </a:r>
            <a:r>
              <a:rPr lang="en-GB" sz="1800" dirty="0" smtClean="0"/>
              <a:t> as well</a:t>
            </a:r>
          </a:p>
          <a:p>
            <a:r>
              <a:rPr lang="en-GB" sz="1800" dirty="0" smtClean="0"/>
              <a:t>Tailor made </a:t>
            </a:r>
            <a:r>
              <a:rPr lang="en-GB" sz="1800" b="1" dirty="0" smtClean="0"/>
              <a:t>communication and training activities at regional level</a:t>
            </a:r>
          </a:p>
          <a:p>
            <a:r>
              <a:rPr lang="en-GB" sz="1800" b="1" dirty="0" smtClean="0"/>
              <a:t>Involvement of all relevant </a:t>
            </a:r>
            <a:r>
              <a:rPr lang="en-GB" sz="1800" b="1" dirty="0" smtClean="0"/>
              <a:t>stakeholders </a:t>
            </a:r>
            <a:r>
              <a:rPr lang="en-GB" sz="1800" b="1" dirty="0" err="1" smtClean="0"/>
              <a:t>incl</a:t>
            </a:r>
            <a:r>
              <a:rPr lang="en-GB" sz="1800" b="1" dirty="0" smtClean="0"/>
              <a:t> SMEs </a:t>
            </a:r>
            <a:r>
              <a:rPr lang="en-GB" sz="1800" dirty="0" smtClean="0"/>
              <a:t>for data mining, technology validation, supporting regulation and public awareness</a:t>
            </a:r>
          </a:p>
          <a:p>
            <a:endParaRPr lang="en-GB" sz="1800" dirty="0"/>
          </a:p>
        </p:txBody>
      </p:sp>
    </p:spTree>
    <p:extLst>
      <p:ext uri="{BB962C8B-B14F-4D97-AF65-F5344CB8AC3E}">
        <p14:creationId xmlns:p14="http://schemas.microsoft.com/office/powerpoint/2010/main" val="3013850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268760"/>
            <a:ext cx="8229600" cy="936625"/>
          </a:xfrm>
        </p:spPr>
        <p:txBody>
          <a:bodyPr/>
          <a:lstStyle/>
          <a:p>
            <a:r>
              <a:rPr lang="en-GB" sz="3200" dirty="0"/>
              <a:t>Examples from projects</a:t>
            </a:r>
            <a:endParaRPr lang="en-GB" dirty="0"/>
          </a:p>
        </p:txBody>
      </p:sp>
      <p:sp>
        <p:nvSpPr>
          <p:cNvPr id="3" name="Inhaltsplatzhalter 2"/>
          <p:cNvSpPr>
            <a:spLocks noGrp="1"/>
          </p:cNvSpPr>
          <p:nvPr>
            <p:ph idx="1"/>
          </p:nvPr>
        </p:nvSpPr>
        <p:spPr/>
        <p:txBody>
          <a:bodyPr/>
          <a:lstStyle/>
          <a:p>
            <a:pPr marL="0" lvl="0" indent="0" eaLnBrk="1" fontAlgn="auto" hangingPunct="1">
              <a:spcBef>
                <a:spcPts val="0"/>
              </a:spcBef>
              <a:spcAft>
                <a:spcPts val="0"/>
              </a:spcAft>
              <a:buClrTx/>
              <a:buNone/>
            </a:pPr>
            <a:endParaRPr lang="en-GB" sz="2000" b="1" kern="1200" dirty="0" smtClean="0">
              <a:solidFill>
                <a:srgbClr val="204388"/>
              </a:solidFill>
            </a:endParaRPr>
          </a:p>
          <a:p>
            <a:pPr marL="0" lvl="0" indent="0" eaLnBrk="1" fontAlgn="auto" hangingPunct="1">
              <a:spcBef>
                <a:spcPts val="0"/>
              </a:spcBef>
              <a:spcAft>
                <a:spcPts val="0"/>
              </a:spcAft>
              <a:buClrTx/>
              <a:buNone/>
            </a:pPr>
            <a:endParaRPr lang="en-GB" sz="1600" kern="1200" dirty="0">
              <a:solidFill>
                <a:srgbClr val="204388"/>
              </a:solidFill>
            </a:endParaRPr>
          </a:p>
          <a:p>
            <a:pPr marL="0" lvl="0" indent="0" eaLnBrk="1" fontAlgn="auto" hangingPunct="1">
              <a:spcBef>
                <a:spcPts val="0"/>
              </a:spcBef>
              <a:spcAft>
                <a:spcPts val="0"/>
              </a:spcAft>
              <a:buClrTx/>
              <a:buNone/>
            </a:pPr>
            <a:r>
              <a:rPr lang="en-GB" sz="1600" b="1" kern="1200" dirty="0" smtClean="0">
                <a:solidFill>
                  <a:srgbClr val="204388"/>
                </a:solidFill>
              </a:rPr>
              <a:t>Analysis </a:t>
            </a:r>
            <a:r>
              <a:rPr lang="en-GB" sz="1600" b="1" kern="1200" dirty="0">
                <a:solidFill>
                  <a:srgbClr val="204388"/>
                </a:solidFill>
              </a:rPr>
              <a:t>(and mass flows) of potential sources for recovery of rare earth materials</a:t>
            </a:r>
            <a:r>
              <a:rPr lang="en-GB" sz="1600" kern="1200" dirty="0">
                <a:solidFill>
                  <a:srgbClr val="204388"/>
                </a:solidFill>
              </a:rPr>
              <a:t>. </a:t>
            </a:r>
            <a:r>
              <a:rPr lang="en-GB" sz="1600" kern="1200" dirty="0" smtClean="0">
                <a:solidFill>
                  <a:srgbClr val="204388"/>
                </a:solidFill>
              </a:rPr>
              <a:t>The </a:t>
            </a:r>
            <a:r>
              <a:rPr lang="en-GB" sz="1600" kern="1200" dirty="0">
                <a:solidFill>
                  <a:srgbClr val="204388"/>
                </a:solidFill>
              </a:rPr>
              <a:t>current analysis shows that the amount that is potentially recoverable is much lower than </a:t>
            </a:r>
            <a:r>
              <a:rPr lang="en-GB" sz="1600" kern="1200" dirty="0" smtClean="0">
                <a:solidFill>
                  <a:srgbClr val="204388"/>
                </a:solidFill>
              </a:rPr>
              <a:t>expected - however</a:t>
            </a:r>
            <a:r>
              <a:rPr lang="en-GB" sz="1600" kern="1200" dirty="0">
                <a:solidFill>
                  <a:srgbClr val="204388"/>
                </a:solidFill>
              </a:rPr>
              <a:t>, not all streams have been </a:t>
            </a:r>
            <a:r>
              <a:rPr lang="en-GB" sz="1600" kern="1200" dirty="0" smtClean="0">
                <a:solidFill>
                  <a:srgbClr val="204388"/>
                </a:solidFill>
              </a:rPr>
              <a:t>included</a:t>
            </a:r>
            <a:endParaRPr lang="en-GB" sz="1600" kern="1200" dirty="0">
              <a:solidFill>
                <a:srgbClr val="204388"/>
              </a:solidFill>
            </a:endParaRPr>
          </a:p>
          <a:p>
            <a:pPr marL="0" lvl="0" indent="0" eaLnBrk="1" fontAlgn="auto" hangingPunct="1">
              <a:spcBef>
                <a:spcPts val="0"/>
              </a:spcBef>
              <a:spcAft>
                <a:spcPts val="0"/>
              </a:spcAft>
              <a:buClrTx/>
              <a:buNone/>
            </a:pPr>
            <a:endParaRPr lang="en-GB" sz="1600" kern="1200" dirty="0">
              <a:solidFill>
                <a:srgbClr val="204388"/>
              </a:solidFill>
            </a:endParaRPr>
          </a:p>
          <a:p>
            <a:pPr marL="0" lvl="0" indent="0" eaLnBrk="1" fontAlgn="auto" hangingPunct="1">
              <a:spcBef>
                <a:spcPts val="0"/>
              </a:spcBef>
              <a:spcAft>
                <a:spcPts val="0"/>
              </a:spcAft>
              <a:buClrTx/>
              <a:buNone/>
            </a:pPr>
            <a:r>
              <a:rPr lang="en-GB" sz="1600" kern="1200" dirty="0">
                <a:solidFill>
                  <a:srgbClr val="204388"/>
                </a:solidFill>
              </a:rPr>
              <a:t>Exploitation meeting being held in May – process to identify exploitable results and assign lead partners is being developed with support from PTA.  </a:t>
            </a:r>
            <a:r>
              <a:rPr lang="en-GB" sz="1600" b="1" kern="1200" dirty="0">
                <a:solidFill>
                  <a:srgbClr val="204388"/>
                </a:solidFill>
              </a:rPr>
              <a:t>Use of simple 15 question </a:t>
            </a:r>
            <a:r>
              <a:rPr lang="en-GB" sz="1600" b="1" kern="1200" dirty="0" smtClean="0">
                <a:solidFill>
                  <a:srgbClr val="204388"/>
                </a:solidFill>
              </a:rPr>
              <a:t>template to </a:t>
            </a:r>
            <a:r>
              <a:rPr lang="en-GB" sz="1600" b="1" kern="1200" dirty="0">
                <a:solidFill>
                  <a:srgbClr val="204388"/>
                </a:solidFill>
              </a:rPr>
              <a:t>generate a </a:t>
            </a:r>
            <a:r>
              <a:rPr lang="en-GB" sz="1600" b="1" kern="1200" dirty="0" smtClean="0">
                <a:solidFill>
                  <a:srgbClr val="204388"/>
                </a:solidFill>
              </a:rPr>
              <a:t>matrix </a:t>
            </a:r>
            <a:r>
              <a:rPr lang="en-GB" sz="1600" b="1" kern="1200" dirty="0">
                <a:solidFill>
                  <a:srgbClr val="204388"/>
                </a:solidFill>
              </a:rPr>
              <a:t>of </a:t>
            </a:r>
            <a:r>
              <a:rPr lang="en-GB" sz="1600" b="1" kern="1200" dirty="0" smtClean="0">
                <a:solidFill>
                  <a:srgbClr val="204388"/>
                </a:solidFill>
              </a:rPr>
              <a:t>stakeholder interaction and exploitable results</a:t>
            </a:r>
            <a:endParaRPr lang="en-GB" sz="1600" b="1" kern="1200" dirty="0">
              <a:solidFill>
                <a:srgbClr val="204388"/>
              </a:solidFill>
            </a:endParaRPr>
          </a:p>
          <a:p>
            <a:endParaRPr lang="de-DE"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2060848"/>
            <a:ext cx="2864242" cy="10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18275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Examples from projects</a:t>
            </a:r>
            <a:endParaRPr lang="en-GB" dirty="0"/>
          </a:p>
        </p:txBody>
      </p:sp>
      <p:sp>
        <p:nvSpPr>
          <p:cNvPr id="3" name="Inhaltsplatzhalter 2"/>
          <p:cNvSpPr>
            <a:spLocks noGrp="1"/>
          </p:cNvSpPr>
          <p:nvPr>
            <p:ph idx="1"/>
          </p:nvPr>
        </p:nvSpPr>
        <p:spPr>
          <a:xfrm>
            <a:off x="430634" y="2305660"/>
            <a:ext cx="8229600" cy="3864521"/>
          </a:xfrm>
        </p:spPr>
        <p:txBody>
          <a:bodyPr/>
          <a:lstStyle/>
          <a:p>
            <a:pPr marL="285750" lvl="0" indent="-285750" eaLnBrk="1" fontAlgn="auto" hangingPunct="1">
              <a:spcBef>
                <a:spcPts val="0"/>
              </a:spcBef>
              <a:spcAft>
                <a:spcPts val="0"/>
              </a:spcAft>
              <a:buClrTx/>
            </a:pPr>
            <a:r>
              <a:rPr lang="en-GB" sz="1600" kern="1200" dirty="0">
                <a:solidFill>
                  <a:srgbClr val="204388"/>
                </a:solidFill>
              </a:rPr>
              <a:t>The HSP process developed in the process has been patented by Brunel University (a project partner). To maximise the impact of advancements made by the project a plan will need to be developed to commercialise this technology. This could including </a:t>
            </a:r>
            <a:r>
              <a:rPr lang="en-GB" sz="1600" b="1" kern="1200" dirty="0">
                <a:solidFill>
                  <a:srgbClr val="204388"/>
                </a:solidFill>
              </a:rPr>
              <a:t>licencing the technology or a Brunel spin off company, this remains to be agreed. </a:t>
            </a:r>
          </a:p>
          <a:p>
            <a:pPr marL="285750" lvl="0" indent="-285750" eaLnBrk="1" fontAlgn="auto" hangingPunct="1">
              <a:spcBef>
                <a:spcPts val="0"/>
              </a:spcBef>
              <a:spcAft>
                <a:spcPts val="0"/>
              </a:spcAft>
              <a:buClrTx/>
            </a:pPr>
            <a:r>
              <a:rPr lang="en-GB" sz="1600" kern="1200" dirty="0">
                <a:solidFill>
                  <a:srgbClr val="204388"/>
                </a:solidFill>
              </a:rPr>
              <a:t>A significant part of the project is a study on the economic and technical aspects of scaling up the HSP process. Which requires the input of companies, which produce scrap material through to the end user to determine the volume of scrap required at each stage together with the costs incurred. This is critical in determining the viability of the technology, particularly </a:t>
            </a:r>
            <a:r>
              <a:rPr lang="en-GB" sz="1600" kern="1200" dirty="0" smtClean="0">
                <a:solidFill>
                  <a:srgbClr val="204388"/>
                </a:solidFill>
              </a:rPr>
              <a:t>because, </a:t>
            </a:r>
            <a:r>
              <a:rPr lang="en-GB" sz="1600" b="1" kern="1200" dirty="0" smtClean="0">
                <a:solidFill>
                  <a:srgbClr val="204388"/>
                </a:solidFill>
              </a:rPr>
              <a:t>if </a:t>
            </a:r>
            <a:r>
              <a:rPr lang="en-GB" sz="1600" b="1" kern="1200" dirty="0">
                <a:solidFill>
                  <a:srgbClr val="204388"/>
                </a:solidFill>
              </a:rPr>
              <a:t>adopted, large quantities of the recycled material will be needed. Calculations will need to be made on the quantity of unprocessed scrap that will be needed to meet this demand. Accurate determination of these figures can only be found by collaboration of industry at both ends of the scrap processing cycle.</a:t>
            </a:r>
          </a:p>
          <a:p>
            <a:endParaRPr lang="de-DE"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484784"/>
            <a:ext cx="2745943" cy="557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77563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from projects</a:t>
            </a:r>
          </a:p>
        </p:txBody>
      </p:sp>
      <p:sp>
        <p:nvSpPr>
          <p:cNvPr id="3" name="Content Placeholder 2"/>
          <p:cNvSpPr>
            <a:spLocks noGrp="1"/>
          </p:cNvSpPr>
          <p:nvPr>
            <p:ph idx="1"/>
          </p:nvPr>
        </p:nvSpPr>
        <p:spPr/>
        <p:txBody>
          <a:bodyPr/>
          <a:lstStyle/>
          <a:p>
            <a:pPr eaLnBrk="1" hangingPunct="1">
              <a:spcBef>
                <a:spcPts val="1200"/>
              </a:spcBef>
              <a:spcAft>
                <a:spcPts val="600"/>
              </a:spcAft>
            </a:pPr>
            <a:r>
              <a:rPr lang="en-GB" sz="1800" kern="1200" dirty="0"/>
              <a:t>IPR/ Licencing- patents: </a:t>
            </a:r>
            <a:r>
              <a:rPr lang="en-GB" sz="1800" b="1" kern="1200" dirty="0"/>
              <a:t>4 patents </a:t>
            </a:r>
            <a:r>
              <a:rPr lang="en-GB" sz="1800" kern="1200" dirty="0"/>
              <a:t>in Italy and Serbia</a:t>
            </a:r>
          </a:p>
          <a:p>
            <a:pPr eaLnBrk="1" hangingPunct="1">
              <a:spcAft>
                <a:spcPts val="600"/>
              </a:spcAft>
            </a:pPr>
            <a:r>
              <a:rPr lang="en-GB" sz="1800" kern="1200" dirty="0"/>
              <a:t>Business deployment: </a:t>
            </a:r>
            <a:r>
              <a:rPr lang="en-GB" sz="1800" b="1" kern="1200" dirty="0" smtClean="0"/>
              <a:t>spin-off </a:t>
            </a:r>
            <a:r>
              <a:rPr lang="en-GB" sz="1800" b="1" kern="1200" dirty="0"/>
              <a:t>company to be founded, new business model development </a:t>
            </a:r>
            <a:r>
              <a:rPr lang="en-GB" sz="1800" kern="1200" dirty="0"/>
              <a:t>(recycling as a service based on mobile </a:t>
            </a:r>
            <a:r>
              <a:rPr lang="en-GB" sz="1800" kern="1200" dirty="0" smtClean="0"/>
              <a:t>plant)</a:t>
            </a:r>
          </a:p>
          <a:p>
            <a:pPr eaLnBrk="1" hangingPunct="1">
              <a:spcAft>
                <a:spcPts val="600"/>
              </a:spcAft>
            </a:pPr>
            <a:r>
              <a:rPr lang="en-GB" sz="1800" kern="1200" dirty="0" smtClean="0"/>
              <a:t>Skill development and technology </a:t>
            </a:r>
            <a:r>
              <a:rPr lang="en-GB" sz="1800" kern="1200" dirty="0"/>
              <a:t>transfer to </a:t>
            </a:r>
            <a:r>
              <a:rPr lang="en-GB" sz="1800" b="1" kern="1200" dirty="0" smtClean="0"/>
              <a:t>SMEs</a:t>
            </a:r>
            <a:r>
              <a:rPr lang="en-GB" sz="1800" kern="1200" dirty="0" smtClean="0"/>
              <a:t>, enabling the effective market intro</a:t>
            </a:r>
            <a:endParaRPr lang="en-GB" sz="1800" b="1" kern="1200" dirty="0"/>
          </a:p>
          <a:p>
            <a:pPr>
              <a:spcAft>
                <a:spcPts val="600"/>
              </a:spcAft>
            </a:pPr>
            <a:r>
              <a:rPr lang="en-US" sz="1800" b="1" kern="1200" dirty="0"/>
              <a:t>Outreach to all stakeholders</a:t>
            </a:r>
            <a:r>
              <a:rPr lang="en-US" sz="1800" kern="1200" dirty="0"/>
              <a:t>: industry (especially SMEs), policy makers, investors and citizens to support the </a:t>
            </a:r>
            <a:r>
              <a:rPr lang="en-US" sz="1800" kern="1200" dirty="0" err="1"/>
              <a:t>realisation</a:t>
            </a:r>
            <a:r>
              <a:rPr lang="en-US" sz="1800" kern="1200" dirty="0"/>
              <a:t> of impact through awareness, stimulating societal responsible </a:t>
            </a:r>
            <a:r>
              <a:rPr lang="en-US" sz="1800" kern="1200" dirty="0" err="1"/>
              <a:t>behaviour</a:t>
            </a:r>
            <a:endParaRPr lang="en-US" sz="1800" kern="1200" dirty="0"/>
          </a:p>
          <a:p>
            <a:pPr marL="0" indent="0">
              <a:buNone/>
            </a:pPr>
            <a:endParaRPr lang="en-GB"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1412776"/>
            <a:ext cx="2553717"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2805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from projects</a:t>
            </a:r>
          </a:p>
        </p:txBody>
      </p:sp>
      <p:sp>
        <p:nvSpPr>
          <p:cNvPr id="3" name="Content Placeholder 2"/>
          <p:cNvSpPr>
            <a:spLocks noGrp="1"/>
          </p:cNvSpPr>
          <p:nvPr>
            <p:ph idx="1"/>
          </p:nvPr>
        </p:nvSpPr>
        <p:spPr/>
        <p:txBody>
          <a:bodyPr/>
          <a:lstStyle/>
          <a:p>
            <a:r>
              <a:rPr lang="en-GB" sz="1600" dirty="0" smtClean="0">
                <a:solidFill>
                  <a:srgbClr val="204388"/>
                </a:solidFill>
              </a:rPr>
              <a:t>Business </a:t>
            </a:r>
            <a:r>
              <a:rPr lang="en-GB" sz="1600" dirty="0">
                <a:solidFill>
                  <a:srgbClr val="204388"/>
                </a:solidFill>
              </a:rPr>
              <a:t>deployment (e.g. spin-off, start-up, new business models, patent, scaling up activities): </a:t>
            </a:r>
            <a:r>
              <a:rPr lang="en-GB" sz="1600" dirty="0" smtClean="0">
                <a:solidFill>
                  <a:srgbClr val="204388"/>
                </a:solidFill>
              </a:rPr>
              <a:t>because </a:t>
            </a:r>
            <a:r>
              <a:rPr lang="en-GB" sz="1600" dirty="0">
                <a:solidFill>
                  <a:srgbClr val="204388"/>
                </a:solidFill>
              </a:rPr>
              <a:t>of the attractive business model, a </a:t>
            </a:r>
            <a:r>
              <a:rPr lang="en-GB" sz="1600" b="1" dirty="0">
                <a:solidFill>
                  <a:srgbClr val="204388"/>
                </a:solidFill>
              </a:rPr>
              <a:t>spin-off company has been set up</a:t>
            </a:r>
          </a:p>
          <a:p>
            <a:r>
              <a:rPr lang="en-GB" sz="1600" dirty="0">
                <a:solidFill>
                  <a:srgbClr val="204388"/>
                </a:solidFill>
              </a:rPr>
              <a:t>Contribution to </a:t>
            </a:r>
            <a:r>
              <a:rPr lang="en-GB" sz="1600" b="1" dirty="0" smtClean="0">
                <a:solidFill>
                  <a:srgbClr val="204388"/>
                </a:solidFill>
              </a:rPr>
              <a:t>standards</a:t>
            </a:r>
            <a:r>
              <a:rPr lang="en-GB" sz="1600" dirty="0" smtClean="0">
                <a:solidFill>
                  <a:srgbClr val="204388"/>
                </a:solidFill>
              </a:rPr>
              <a:t> - cross-sectorial </a:t>
            </a:r>
            <a:r>
              <a:rPr lang="en-GB" sz="1600" dirty="0">
                <a:solidFill>
                  <a:srgbClr val="204388"/>
                </a:solidFill>
              </a:rPr>
              <a:t>technology transfer: </a:t>
            </a:r>
            <a:r>
              <a:rPr lang="en-GB" sz="1600" dirty="0" smtClean="0">
                <a:solidFill>
                  <a:srgbClr val="204388"/>
                </a:solidFill>
              </a:rPr>
              <a:t>separation technologies - quality </a:t>
            </a:r>
            <a:r>
              <a:rPr lang="en-GB" sz="1600" dirty="0">
                <a:solidFill>
                  <a:srgbClr val="204388"/>
                </a:solidFill>
              </a:rPr>
              <a:t>assessment technologies</a:t>
            </a:r>
          </a:p>
          <a:p>
            <a:r>
              <a:rPr lang="en-GB" sz="1600" dirty="0">
                <a:solidFill>
                  <a:srgbClr val="204388"/>
                </a:solidFill>
              </a:rPr>
              <a:t>Skills development: </a:t>
            </a:r>
            <a:r>
              <a:rPr lang="en-GB" sz="1600" b="1" dirty="0">
                <a:solidFill>
                  <a:srgbClr val="204388"/>
                </a:solidFill>
              </a:rPr>
              <a:t>PhDs in concrete recycling and in-line quality assessment</a:t>
            </a:r>
          </a:p>
          <a:p>
            <a:r>
              <a:rPr lang="en-GB" sz="1600" b="1" dirty="0">
                <a:solidFill>
                  <a:srgbClr val="204388"/>
                </a:solidFill>
              </a:rPr>
              <a:t>Gender equality</a:t>
            </a:r>
            <a:r>
              <a:rPr lang="en-GB" sz="1600" dirty="0">
                <a:solidFill>
                  <a:srgbClr val="204388"/>
                </a:solidFill>
              </a:rPr>
              <a:t>: The advance of technology in the recycling industry allows the involvement of more </a:t>
            </a:r>
            <a:r>
              <a:rPr lang="en-GB" sz="1600" dirty="0" smtClean="0">
                <a:solidFill>
                  <a:srgbClr val="204388"/>
                </a:solidFill>
              </a:rPr>
              <a:t>female and male collaborators in this </a:t>
            </a:r>
            <a:r>
              <a:rPr lang="en-GB" sz="1600" dirty="0" smtClean="0">
                <a:solidFill>
                  <a:srgbClr val="204388"/>
                </a:solidFill>
              </a:rPr>
              <a:t>growing sector</a:t>
            </a:r>
            <a:endParaRPr lang="en-GB" sz="1600" dirty="0">
              <a:solidFill>
                <a:srgbClr val="204388"/>
              </a:solidFill>
            </a:endParaRPr>
          </a:p>
          <a:p>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319935"/>
            <a:ext cx="1712913"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8090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340768"/>
            <a:ext cx="8229600" cy="936625"/>
          </a:xfrm>
        </p:spPr>
        <p:txBody>
          <a:bodyPr/>
          <a:lstStyle/>
          <a:p>
            <a:r>
              <a:rPr lang="en-GB" dirty="0" smtClean="0"/>
              <a:t>Potential for further synergies </a:t>
            </a:r>
            <a:r>
              <a:rPr lang="en-GB" dirty="0"/>
              <a:t>and </a:t>
            </a:r>
            <a:r>
              <a:rPr lang="en-GB" dirty="0" smtClean="0"/>
              <a:t>recommendations for follow-up</a:t>
            </a:r>
            <a:endParaRPr lang="en-GB" dirty="0"/>
          </a:p>
        </p:txBody>
      </p:sp>
      <p:sp>
        <p:nvSpPr>
          <p:cNvPr id="3" name="Inhaltsplatzhalter 2"/>
          <p:cNvSpPr>
            <a:spLocks noGrp="1"/>
          </p:cNvSpPr>
          <p:nvPr>
            <p:ph idx="1"/>
          </p:nvPr>
        </p:nvSpPr>
        <p:spPr>
          <a:xfrm>
            <a:off x="457200" y="2420888"/>
            <a:ext cx="8229600" cy="3960440"/>
          </a:xfrm>
        </p:spPr>
        <p:txBody>
          <a:bodyPr/>
          <a:lstStyle/>
          <a:p>
            <a:pPr eaLnBrk="1" fontAlgn="auto" hangingPunct="1">
              <a:spcBef>
                <a:spcPts val="0"/>
              </a:spcBef>
              <a:spcAft>
                <a:spcPts val="0"/>
              </a:spcAft>
              <a:buClrTx/>
            </a:pPr>
            <a:r>
              <a:rPr lang="en-GB" sz="1800" kern="1200" dirty="0">
                <a:solidFill>
                  <a:srgbClr val="204388"/>
                </a:solidFill>
              </a:rPr>
              <a:t>Input of </a:t>
            </a:r>
            <a:r>
              <a:rPr lang="en-GB" sz="1800" b="1" kern="1200" dirty="0">
                <a:solidFill>
                  <a:srgbClr val="204388"/>
                </a:solidFill>
              </a:rPr>
              <a:t>ideas from </a:t>
            </a:r>
            <a:r>
              <a:rPr lang="en-GB" sz="1800" b="1" kern="1200" dirty="0" smtClean="0">
                <a:solidFill>
                  <a:srgbClr val="204388"/>
                </a:solidFill>
              </a:rPr>
              <a:t>SME’s </a:t>
            </a:r>
            <a:r>
              <a:rPr lang="en-GB" sz="1800" kern="1200" dirty="0">
                <a:solidFill>
                  <a:srgbClr val="204388"/>
                </a:solidFill>
              </a:rPr>
              <a:t>would help to guide the goals of the project to suit the needs of more </a:t>
            </a:r>
            <a:r>
              <a:rPr lang="en-GB" sz="1800" kern="1200" dirty="0" smtClean="0">
                <a:solidFill>
                  <a:srgbClr val="204388"/>
                </a:solidFill>
              </a:rPr>
              <a:t>end-users</a:t>
            </a:r>
            <a:endParaRPr lang="en-GB" sz="1800" kern="1200" dirty="0">
              <a:solidFill>
                <a:srgbClr val="204388"/>
              </a:solidFill>
            </a:endParaRPr>
          </a:p>
          <a:p>
            <a:r>
              <a:rPr lang="en-GB" sz="1800" dirty="0">
                <a:solidFill>
                  <a:srgbClr val="204388"/>
                </a:solidFill>
              </a:rPr>
              <a:t>It would help us to understand the best </a:t>
            </a:r>
            <a:r>
              <a:rPr lang="en-GB" sz="1800" b="1" dirty="0">
                <a:solidFill>
                  <a:srgbClr val="204388"/>
                </a:solidFill>
              </a:rPr>
              <a:t>commercialisation </a:t>
            </a:r>
            <a:r>
              <a:rPr lang="en-GB" sz="1800" dirty="0">
                <a:solidFill>
                  <a:srgbClr val="204388"/>
                </a:solidFill>
              </a:rPr>
              <a:t>route </a:t>
            </a:r>
            <a:r>
              <a:rPr lang="en-GB" sz="1800" kern="1200" dirty="0">
                <a:solidFill>
                  <a:srgbClr val="204388"/>
                </a:solidFill>
              </a:rPr>
              <a:t>for the (HSP) technology and generate awareness of the quality of potential material which can be </a:t>
            </a:r>
            <a:r>
              <a:rPr lang="en-GB" sz="1800" kern="1200" dirty="0" smtClean="0">
                <a:solidFill>
                  <a:srgbClr val="204388"/>
                </a:solidFill>
              </a:rPr>
              <a:t>produced</a:t>
            </a:r>
            <a:endParaRPr lang="en-GB" sz="1800" kern="1200" dirty="0">
              <a:solidFill>
                <a:srgbClr val="204388"/>
              </a:solidFill>
            </a:endParaRPr>
          </a:p>
          <a:p>
            <a:pPr lvl="0"/>
            <a:r>
              <a:rPr lang="en-GB" sz="1800" kern="1200" dirty="0">
                <a:solidFill>
                  <a:srgbClr val="204388"/>
                </a:solidFill>
              </a:rPr>
              <a:t>Dissemination and clustering activities are a key part in helping to </a:t>
            </a:r>
            <a:r>
              <a:rPr lang="en-GB" sz="1800" b="1" kern="1200" dirty="0">
                <a:solidFill>
                  <a:srgbClr val="204388"/>
                </a:solidFill>
              </a:rPr>
              <a:t>disseminate the project results towards </a:t>
            </a:r>
            <a:r>
              <a:rPr lang="en-GB" sz="1800" b="1" kern="1200" dirty="0" smtClean="0">
                <a:solidFill>
                  <a:srgbClr val="204388"/>
                </a:solidFill>
              </a:rPr>
              <a:t>industry, policy makers and the public</a:t>
            </a:r>
            <a:r>
              <a:rPr lang="en-GB" sz="1800" kern="1200" dirty="0" smtClean="0">
                <a:solidFill>
                  <a:srgbClr val="204388"/>
                </a:solidFill>
              </a:rPr>
              <a:t>, and </a:t>
            </a:r>
            <a:r>
              <a:rPr lang="en-GB" sz="1800" kern="1200" dirty="0">
                <a:solidFill>
                  <a:srgbClr val="204388"/>
                </a:solidFill>
              </a:rPr>
              <a:t>aid uptake of the developed technologies </a:t>
            </a:r>
            <a:r>
              <a:rPr lang="en-GB" sz="1800" kern="1200" dirty="0" smtClean="0">
                <a:solidFill>
                  <a:srgbClr val="204388"/>
                </a:solidFill>
              </a:rPr>
              <a:t>by the European industry</a:t>
            </a:r>
          </a:p>
          <a:p>
            <a:pPr lvl="0"/>
            <a:r>
              <a:rPr lang="en-GB" sz="1800" kern="1200" dirty="0" smtClean="0">
                <a:solidFill>
                  <a:srgbClr val="204388"/>
                </a:solidFill>
              </a:rPr>
              <a:t>Bringing </a:t>
            </a:r>
            <a:r>
              <a:rPr lang="en-GB" sz="1800" b="1" kern="1200" dirty="0" smtClean="0">
                <a:solidFill>
                  <a:srgbClr val="204388"/>
                </a:solidFill>
              </a:rPr>
              <a:t>waste owners and resource </a:t>
            </a:r>
            <a:r>
              <a:rPr lang="en-GB" sz="1800" b="1" kern="1200" dirty="0" smtClean="0">
                <a:solidFill>
                  <a:srgbClr val="204388"/>
                </a:solidFill>
              </a:rPr>
              <a:t>processing end-users </a:t>
            </a:r>
            <a:r>
              <a:rPr lang="en-GB" sz="1800" b="1" kern="1200" dirty="0" smtClean="0">
                <a:solidFill>
                  <a:srgbClr val="204388"/>
                </a:solidFill>
              </a:rPr>
              <a:t>together</a:t>
            </a:r>
          </a:p>
          <a:p>
            <a:pPr lvl="0"/>
            <a:r>
              <a:rPr lang="en-GB" sz="1800" kern="1200" dirty="0" smtClean="0">
                <a:solidFill>
                  <a:srgbClr val="204388"/>
                </a:solidFill>
              </a:rPr>
              <a:t>Join forces with </a:t>
            </a:r>
            <a:r>
              <a:rPr lang="en-GB" sz="1800" b="1" kern="1200" dirty="0" smtClean="0">
                <a:solidFill>
                  <a:srgbClr val="204388"/>
                </a:solidFill>
              </a:rPr>
              <a:t>H2020 clusters, EIP and EIT Raw Materials</a:t>
            </a:r>
          </a:p>
          <a:p>
            <a:pPr lvl="0"/>
            <a:r>
              <a:rPr lang="en-GB" sz="1800" b="1" kern="1200" dirty="0" smtClean="0">
                <a:solidFill>
                  <a:srgbClr val="204388"/>
                </a:solidFill>
              </a:rPr>
              <a:t>Understanding the real problems and opportunities</a:t>
            </a:r>
            <a:endParaRPr lang="en-GB" sz="1800" b="1" kern="1200" dirty="0">
              <a:solidFill>
                <a:srgbClr val="204388"/>
              </a:solidFill>
            </a:endParaRPr>
          </a:p>
          <a:p>
            <a:endParaRPr lang="de-DE" dirty="0"/>
          </a:p>
        </p:txBody>
      </p:sp>
    </p:spTree>
    <p:extLst>
      <p:ext uri="{BB962C8B-B14F-4D97-AF65-F5344CB8AC3E}">
        <p14:creationId xmlns:p14="http://schemas.microsoft.com/office/powerpoint/2010/main" val="22699820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12821"/>
            <a:ext cx="8424936" cy="1380075"/>
          </a:xfrm>
        </p:spPr>
        <p:txBody>
          <a:bodyPr/>
          <a:lstStyle/>
          <a:p>
            <a:pPr marL="342900" indent="-342900">
              <a:spcBef>
                <a:spcPct val="20000"/>
              </a:spcBef>
              <a:buClr>
                <a:schemeClr val="bg1"/>
              </a:buClr>
              <a:buChar char="•"/>
            </a:pPr>
            <a:r>
              <a:rPr lang="nl-BE" sz="2800" dirty="0" smtClean="0"/>
              <a:t>Waves of waste </a:t>
            </a:r>
            <a:br>
              <a:rPr lang="nl-BE" sz="2800" dirty="0" smtClean="0"/>
            </a:br>
            <a:r>
              <a:rPr lang="nl-BE" sz="2800" dirty="0" smtClean="0"/>
              <a:t>management</a:t>
            </a:r>
            <a:r>
              <a:rPr lang="nl-BE" sz="2800" dirty="0"/>
              <a:t/>
            </a:r>
            <a:br>
              <a:rPr lang="nl-BE" sz="2800" dirty="0"/>
            </a:br>
            <a:endParaRPr lang="en-GB" sz="2800" b="0" i="1" dirty="0">
              <a:latin typeface="+mn-lt"/>
              <a:ea typeface="+mn-ea"/>
              <a:cs typeface="+mn-cs"/>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863" y="1556792"/>
            <a:ext cx="7974980" cy="5192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4181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112821"/>
            <a:ext cx="3168352" cy="5592516"/>
          </a:xfrm>
        </p:spPr>
        <p:txBody>
          <a:bodyPr/>
          <a:lstStyle/>
          <a:p>
            <a:pPr marL="342900" indent="-342900">
              <a:spcBef>
                <a:spcPct val="20000"/>
              </a:spcBef>
              <a:buClr>
                <a:schemeClr val="bg1"/>
              </a:buClr>
              <a:buChar char="•"/>
            </a:pPr>
            <a:r>
              <a:rPr lang="nl-BE" sz="2800" dirty="0" smtClean="0"/>
              <a:t>Zero waste </a:t>
            </a:r>
            <a:br>
              <a:rPr lang="nl-BE" sz="2800" dirty="0" smtClean="0"/>
            </a:br>
            <a:r>
              <a:rPr lang="nl-BE" sz="2800" dirty="0" smtClean="0"/>
              <a:t>concept</a:t>
            </a:r>
            <a:br>
              <a:rPr lang="nl-BE" sz="2800" dirty="0" smtClean="0"/>
            </a:br>
            <a:r>
              <a:rPr lang="nl-BE" sz="2800" dirty="0"/>
              <a:t/>
            </a:r>
            <a:br>
              <a:rPr lang="nl-BE" sz="2800" dirty="0"/>
            </a:br>
            <a:r>
              <a:rPr lang="nl-BE" sz="2800" b="0" i="1" dirty="0">
                <a:latin typeface="+mn-lt"/>
                <a:ea typeface="+mn-ea"/>
                <a:cs typeface="+mn-cs"/>
              </a:rPr>
              <a:t>metal recovery &amp; matrix </a:t>
            </a:r>
            <a:r>
              <a:rPr lang="nl-BE" sz="2800" b="0" i="1" dirty="0" err="1">
                <a:latin typeface="+mn-lt"/>
                <a:ea typeface="+mn-ea"/>
                <a:cs typeface="+mn-cs"/>
              </a:rPr>
              <a:t>valorisation</a:t>
            </a:r>
            <a:r>
              <a:rPr lang="nl-BE" sz="2800" b="0" i="1" dirty="0">
                <a:latin typeface="+mn-lt"/>
                <a:ea typeface="+mn-ea"/>
                <a:cs typeface="+mn-cs"/>
              </a:rPr>
              <a:t> </a:t>
            </a:r>
            <a:br>
              <a:rPr lang="nl-BE" sz="2800" b="0" i="1" dirty="0">
                <a:latin typeface="+mn-lt"/>
                <a:ea typeface="+mn-ea"/>
                <a:cs typeface="+mn-cs"/>
              </a:rPr>
            </a:br>
            <a:r>
              <a:rPr lang="nl-BE" sz="2800" b="0" i="1" dirty="0">
                <a:latin typeface="+mn-lt"/>
                <a:ea typeface="+mn-ea"/>
                <a:cs typeface="+mn-cs"/>
              </a:rPr>
              <a:t/>
            </a:r>
            <a:br>
              <a:rPr lang="nl-BE" sz="2800" b="0" i="1" dirty="0">
                <a:latin typeface="+mn-lt"/>
                <a:ea typeface="+mn-ea"/>
                <a:cs typeface="+mn-cs"/>
              </a:rPr>
            </a:br>
            <a:endParaRPr lang="en-GB" sz="2800" b="0" i="1" dirty="0">
              <a:latin typeface="+mn-lt"/>
              <a:ea typeface="+mn-ea"/>
              <a:cs typeface="+mn-cs"/>
            </a:endParaRPr>
          </a:p>
        </p:txBody>
      </p:sp>
      <p:grpSp>
        <p:nvGrpSpPr>
          <p:cNvPr id="77" name="Group 76"/>
          <p:cNvGrpSpPr/>
          <p:nvPr/>
        </p:nvGrpSpPr>
        <p:grpSpPr>
          <a:xfrm>
            <a:off x="4456283" y="1167276"/>
            <a:ext cx="4593269" cy="5538061"/>
            <a:chOff x="2339752" y="0"/>
            <a:chExt cx="5405805" cy="6874751"/>
          </a:xfrm>
        </p:grpSpPr>
        <p:sp>
          <p:nvSpPr>
            <p:cNvPr id="78" name="Pie 77"/>
            <p:cNvSpPr/>
            <p:nvPr/>
          </p:nvSpPr>
          <p:spPr>
            <a:xfrm rot="11693425">
              <a:off x="5431135" y="4549317"/>
              <a:ext cx="286029" cy="286029"/>
            </a:xfrm>
            <a:prstGeom prst="pie">
              <a:avLst>
                <a:gd name="adj1" fmla="val 11586466"/>
                <a:gd name="adj2" fmla="val 17263338"/>
              </a:avLst>
            </a:prstGeom>
            <a:gradFill rotWithShape="1">
              <a:gsLst>
                <a:gs pos="0">
                  <a:srgbClr val="00AFAA">
                    <a:shade val="51000"/>
                    <a:satMod val="130000"/>
                  </a:srgbClr>
                </a:gs>
                <a:gs pos="80000">
                  <a:srgbClr val="00AFAA">
                    <a:shade val="93000"/>
                    <a:satMod val="130000"/>
                  </a:srgbClr>
                </a:gs>
                <a:gs pos="100000">
                  <a:srgbClr val="00AFAA">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smtClean="0">
                <a:ln>
                  <a:noFill/>
                </a:ln>
                <a:solidFill>
                  <a:srgbClr val="333333"/>
                </a:solidFill>
                <a:effectLst/>
                <a:uLnTx/>
                <a:uFillTx/>
                <a:latin typeface="Calibri"/>
                <a:ea typeface="+mn-ea"/>
                <a:cs typeface="+mn-cs"/>
              </a:endParaRPr>
            </a:p>
          </p:txBody>
        </p:sp>
        <p:sp>
          <p:nvSpPr>
            <p:cNvPr id="79" name="Pie 78"/>
            <p:cNvSpPr/>
            <p:nvPr/>
          </p:nvSpPr>
          <p:spPr>
            <a:xfrm rot="7056394">
              <a:off x="4991160" y="3470781"/>
              <a:ext cx="286029" cy="286029"/>
            </a:xfrm>
            <a:prstGeom prst="pie">
              <a:avLst>
                <a:gd name="adj1" fmla="val 17070852"/>
                <a:gd name="adj2" fmla="val 3133473"/>
              </a:avLst>
            </a:prstGeom>
            <a:gradFill rotWithShape="1">
              <a:gsLst>
                <a:gs pos="0">
                  <a:srgbClr val="E74394">
                    <a:shade val="51000"/>
                    <a:satMod val="130000"/>
                  </a:srgbClr>
                </a:gs>
                <a:gs pos="80000">
                  <a:srgbClr val="E74394">
                    <a:shade val="93000"/>
                    <a:satMod val="130000"/>
                  </a:srgbClr>
                </a:gs>
                <a:gs pos="100000">
                  <a:srgbClr val="E74394">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smtClean="0">
                <a:ln>
                  <a:noFill/>
                </a:ln>
                <a:solidFill>
                  <a:srgbClr val="333333"/>
                </a:solidFill>
                <a:effectLst/>
                <a:uLnTx/>
                <a:uFillTx/>
                <a:latin typeface="Calibri"/>
                <a:ea typeface="+mn-ea"/>
                <a:cs typeface="+mn-cs"/>
              </a:endParaRPr>
            </a:p>
          </p:txBody>
        </p:sp>
        <p:sp>
          <p:nvSpPr>
            <p:cNvPr id="80" name="Pie 79"/>
            <p:cNvSpPr/>
            <p:nvPr/>
          </p:nvSpPr>
          <p:spPr>
            <a:xfrm rot="10619899">
              <a:off x="5406480" y="2576738"/>
              <a:ext cx="286029" cy="286029"/>
            </a:xfrm>
            <a:prstGeom prst="pie">
              <a:avLst>
                <a:gd name="adj1" fmla="val 2894708"/>
                <a:gd name="adj2" fmla="val 11575226"/>
              </a:avLst>
            </a:prstGeom>
            <a:gradFill rotWithShape="1">
              <a:gsLst>
                <a:gs pos="0">
                  <a:srgbClr val="73C4EE">
                    <a:shade val="51000"/>
                    <a:satMod val="130000"/>
                  </a:srgbClr>
                </a:gs>
                <a:gs pos="80000">
                  <a:srgbClr val="73C4EE">
                    <a:shade val="93000"/>
                    <a:satMod val="130000"/>
                  </a:srgbClr>
                </a:gs>
                <a:gs pos="100000">
                  <a:srgbClr val="73C4EE">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smtClean="0">
                <a:ln>
                  <a:noFill/>
                </a:ln>
                <a:solidFill>
                  <a:srgbClr val="333333"/>
                </a:solidFill>
                <a:effectLst/>
                <a:uLnTx/>
                <a:uFillTx/>
                <a:latin typeface="Calibri"/>
                <a:ea typeface="+mn-ea"/>
                <a:cs typeface="+mn-cs"/>
              </a:endParaRPr>
            </a:p>
          </p:txBody>
        </p:sp>
        <p:sp>
          <p:nvSpPr>
            <p:cNvPr id="81" name="Flowchart: Manual Operation 80"/>
            <p:cNvSpPr/>
            <p:nvPr/>
          </p:nvSpPr>
          <p:spPr>
            <a:xfrm>
              <a:off x="2960190" y="1620590"/>
              <a:ext cx="1476165" cy="3960440"/>
            </a:xfrm>
            <a:prstGeom prst="flowChartManualOperation">
              <a:avLst/>
            </a:prstGeom>
            <a:gradFill flip="none" rotWithShape="1">
              <a:gsLst>
                <a:gs pos="0">
                  <a:srgbClr val="FFFFFF">
                    <a:alpha val="20000"/>
                  </a:srgbClr>
                </a:gs>
                <a:gs pos="80000">
                  <a:srgbClr val="034EA2">
                    <a:lumMod val="20000"/>
                    <a:lumOff val="80000"/>
                    <a:alpha val="41000"/>
                  </a:srgbClr>
                </a:gs>
                <a:gs pos="100000">
                  <a:srgbClr val="034EA2">
                    <a:lumMod val="40000"/>
                    <a:lumOff val="60000"/>
                    <a:alpha val="37000"/>
                  </a:srgb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82" name="Flowchart: Manual Operation 81"/>
            <p:cNvSpPr/>
            <p:nvPr/>
          </p:nvSpPr>
          <p:spPr>
            <a:xfrm>
              <a:off x="2482864" y="1044526"/>
              <a:ext cx="2448272" cy="576064"/>
            </a:xfrm>
            <a:prstGeom prst="flowChartManualOperation">
              <a:avLst/>
            </a:prstGeom>
            <a:gradFill flip="none" rotWithShape="1">
              <a:gsLst>
                <a:gs pos="0">
                  <a:srgbClr val="FFFFFF">
                    <a:alpha val="20000"/>
                  </a:srgbClr>
                </a:gs>
                <a:gs pos="80000">
                  <a:srgbClr val="034EA2">
                    <a:lumMod val="20000"/>
                    <a:lumOff val="80000"/>
                  </a:srgbClr>
                </a:gs>
                <a:gs pos="100000">
                  <a:srgbClr val="034EA2">
                    <a:lumMod val="40000"/>
                    <a:lumOff val="60000"/>
                    <a:alpha val="21000"/>
                  </a:srgb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83" name="Flowchart: Manual Operation 82"/>
            <p:cNvSpPr/>
            <p:nvPr/>
          </p:nvSpPr>
          <p:spPr>
            <a:xfrm>
              <a:off x="3230220" y="5586710"/>
              <a:ext cx="936104" cy="360040"/>
            </a:xfrm>
            <a:prstGeom prst="flowChartManualOperation">
              <a:avLst/>
            </a:prstGeom>
            <a:gradFill flip="none" rotWithShape="1">
              <a:gsLst>
                <a:gs pos="0">
                  <a:srgbClr val="FFFFFF">
                    <a:alpha val="20000"/>
                  </a:srgbClr>
                </a:gs>
                <a:gs pos="80000">
                  <a:srgbClr val="034EA2">
                    <a:lumMod val="20000"/>
                    <a:lumOff val="80000"/>
                  </a:srgbClr>
                </a:gs>
                <a:gs pos="100000">
                  <a:srgbClr val="034EA2">
                    <a:lumMod val="40000"/>
                    <a:lumOff val="60000"/>
                    <a:alpha val="21000"/>
                  </a:srgb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84" name="Flowchart: Manual Operation 83"/>
            <p:cNvSpPr/>
            <p:nvPr/>
          </p:nvSpPr>
          <p:spPr>
            <a:xfrm rot="5400000">
              <a:off x="6140255" y="3418565"/>
              <a:ext cx="441048" cy="508505"/>
            </a:xfrm>
            <a:prstGeom prst="flowChartManualOperation">
              <a:avLst/>
            </a:prstGeom>
            <a:gradFill flip="none" rotWithShape="1">
              <a:gsLst>
                <a:gs pos="0">
                  <a:srgbClr val="FFFFFF">
                    <a:alpha val="20000"/>
                  </a:srgbClr>
                </a:gs>
                <a:gs pos="80000">
                  <a:srgbClr val="034EA2">
                    <a:lumMod val="20000"/>
                    <a:lumOff val="80000"/>
                  </a:srgbClr>
                </a:gs>
                <a:gs pos="100000">
                  <a:srgbClr val="034EA2">
                    <a:lumMod val="40000"/>
                    <a:lumOff val="60000"/>
                    <a:alpha val="21000"/>
                  </a:srgb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85" name="Flowchart: Process 84"/>
            <p:cNvSpPr/>
            <p:nvPr/>
          </p:nvSpPr>
          <p:spPr>
            <a:xfrm>
              <a:off x="4889217" y="3526216"/>
              <a:ext cx="576350" cy="293202"/>
            </a:xfrm>
            <a:prstGeom prst="flowChartProcess">
              <a:avLst/>
            </a:prstGeom>
            <a:gradFill flip="none" rotWithShape="1">
              <a:gsLst>
                <a:gs pos="0">
                  <a:srgbClr val="FFFFFF">
                    <a:alpha val="10000"/>
                  </a:srgbClr>
                </a:gs>
                <a:gs pos="75000">
                  <a:srgbClr val="034EA2">
                    <a:lumMod val="20000"/>
                    <a:lumOff val="80000"/>
                  </a:srgbClr>
                </a:gs>
                <a:gs pos="100000">
                  <a:srgbClr val="034EA2">
                    <a:lumMod val="40000"/>
                    <a:lumOff val="60000"/>
                  </a:srgb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86" name="Bent Arrow 85"/>
            <p:cNvSpPr/>
            <p:nvPr/>
          </p:nvSpPr>
          <p:spPr>
            <a:xfrm rot="10800000" flipV="1">
              <a:off x="4823123" y="2340670"/>
              <a:ext cx="1080120" cy="1146957"/>
            </a:xfrm>
            <a:prstGeom prst="bentArrow">
              <a:avLst>
                <a:gd name="adj1" fmla="val 25257"/>
                <a:gd name="adj2" fmla="val 25000"/>
                <a:gd name="adj3" fmla="val 0"/>
                <a:gd name="adj4" fmla="val 44867"/>
              </a:avLst>
            </a:prstGeom>
            <a:gradFill flip="none" rotWithShape="1">
              <a:gsLst>
                <a:gs pos="0">
                  <a:srgbClr val="FFFFFF">
                    <a:alpha val="10000"/>
                  </a:srgbClr>
                </a:gs>
                <a:gs pos="80000">
                  <a:srgbClr val="034EA2">
                    <a:lumMod val="20000"/>
                    <a:lumOff val="80000"/>
                  </a:srgbClr>
                </a:gs>
                <a:gs pos="100000">
                  <a:srgbClr val="73C4EE">
                    <a:lumMod val="40000"/>
                    <a:lumOff val="60000"/>
                  </a:srgbClr>
                </a:gs>
              </a:gsLst>
              <a:lin ang="54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smtClean="0">
                <a:ln>
                  <a:noFill/>
                </a:ln>
                <a:solidFill>
                  <a:srgbClr val="333333"/>
                </a:solidFill>
                <a:effectLst/>
                <a:uLnTx/>
                <a:uFillTx/>
                <a:latin typeface="Calibri"/>
                <a:ea typeface="+mn-ea"/>
                <a:cs typeface="+mn-cs"/>
              </a:endParaRPr>
            </a:p>
          </p:txBody>
        </p:sp>
        <p:sp>
          <p:nvSpPr>
            <p:cNvPr id="87" name="Bent Arrow 86"/>
            <p:cNvSpPr/>
            <p:nvPr/>
          </p:nvSpPr>
          <p:spPr>
            <a:xfrm rot="16200000" flipV="1">
              <a:off x="4997515" y="3853769"/>
              <a:ext cx="936104" cy="1152698"/>
            </a:xfrm>
            <a:prstGeom prst="bentArrow">
              <a:avLst>
                <a:gd name="adj1" fmla="val 30566"/>
                <a:gd name="adj2" fmla="val 25000"/>
                <a:gd name="adj3" fmla="val 0"/>
                <a:gd name="adj4" fmla="val 44867"/>
              </a:avLst>
            </a:prstGeom>
            <a:gradFill flip="none" rotWithShape="1">
              <a:gsLst>
                <a:gs pos="0">
                  <a:srgbClr val="FFFFFF">
                    <a:alpha val="7000"/>
                  </a:srgbClr>
                </a:gs>
                <a:gs pos="80000">
                  <a:srgbClr val="034EA2">
                    <a:lumMod val="20000"/>
                    <a:lumOff val="80000"/>
                    <a:alpha val="46000"/>
                  </a:srgbClr>
                </a:gs>
                <a:gs pos="100000">
                  <a:srgbClr val="73C4EE">
                    <a:lumMod val="40000"/>
                    <a:lumOff val="60000"/>
                  </a:srgbClr>
                </a:gs>
              </a:gsLst>
              <a:lin ang="162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smtClean="0">
                <a:ln>
                  <a:noFill/>
                </a:ln>
                <a:solidFill>
                  <a:srgbClr val="333333"/>
                </a:solidFill>
                <a:effectLst/>
                <a:uLnTx/>
                <a:uFillTx/>
                <a:latin typeface="Calibri"/>
                <a:ea typeface="+mn-ea"/>
                <a:cs typeface="+mn-cs"/>
              </a:endParaRPr>
            </a:p>
          </p:txBody>
        </p:sp>
        <p:sp>
          <p:nvSpPr>
            <p:cNvPr id="88" name="Flowchart: Alternate Process 87"/>
            <p:cNvSpPr/>
            <p:nvPr/>
          </p:nvSpPr>
          <p:spPr>
            <a:xfrm>
              <a:off x="2482864" y="2340670"/>
              <a:ext cx="2448272" cy="504056"/>
            </a:xfrm>
            <a:prstGeom prst="flowChartAlternateProcess">
              <a:avLst/>
            </a:prstGeom>
            <a:gradFill flip="none" rotWithShape="1">
              <a:gsLst>
                <a:gs pos="0">
                  <a:srgbClr val="FFFFFF"/>
                </a:gs>
                <a:gs pos="33000">
                  <a:srgbClr val="034EA2">
                    <a:lumMod val="40000"/>
                    <a:lumOff val="60000"/>
                  </a:srgbClr>
                </a:gs>
                <a:gs pos="100000">
                  <a:srgbClr val="034EA2">
                    <a:lumMod val="60000"/>
                    <a:lumOff val="40000"/>
                  </a:srgb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89" name="Flowchart: Alternate Process 88"/>
            <p:cNvSpPr/>
            <p:nvPr/>
          </p:nvSpPr>
          <p:spPr>
            <a:xfrm>
              <a:off x="2482864" y="3420790"/>
              <a:ext cx="2448272" cy="504056"/>
            </a:xfrm>
            <a:prstGeom prst="flowChartAlternateProcess">
              <a:avLst/>
            </a:prstGeom>
            <a:gradFill flip="none" rotWithShape="1">
              <a:gsLst>
                <a:gs pos="0">
                  <a:srgbClr val="FFFFFF"/>
                </a:gs>
                <a:gs pos="21000">
                  <a:srgbClr val="E74394">
                    <a:lumMod val="40000"/>
                    <a:lumOff val="60000"/>
                  </a:srgbClr>
                </a:gs>
                <a:gs pos="100000">
                  <a:srgbClr val="92D050"/>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90" name="Flowchart: Alternate Process 89"/>
            <p:cNvSpPr/>
            <p:nvPr/>
          </p:nvSpPr>
          <p:spPr>
            <a:xfrm>
              <a:off x="2480485" y="4505575"/>
              <a:ext cx="2448272" cy="504056"/>
            </a:xfrm>
            <a:prstGeom prst="flowChartAlternateProcess">
              <a:avLst/>
            </a:prstGeom>
            <a:gradFill flip="none" rotWithShape="1">
              <a:gsLst>
                <a:gs pos="0">
                  <a:srgbClr val="FFFFFF"/>
                </a:gs>
                <a:gs pos="20000">
                  <a:srgbClr val="00AFAA">
                    <a:lumMod val="20000"/>
                    <a:lumOff val="80000"/>
                  </a:srgbClr>
                </a:gs>
                <a:gs pos="100000">
                  <a:srgbClr val="00AFAA">
                    <a:lumMod val="75000"/>
                  </a:srgb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91" name="Oval 90"/>
            <p:cNvSpPr/>
            <p:nvPr/>
          </p:nvSpPr>
          <p:spPr>
            <a:xfrm>
              <a:off x="5399187" y="3294775"/>
              <a:ext cx="756085" cy="756085"/>
            </a:xfrm>
            <a:prstGeom prst="ellipse">
              <a:avLst/>
            </a:prstGeom>
            <a:gradFill flip="none" rotWithShape="1">
              <a:gsLst>
                <a:gs pos="0">
                  <a:srgbClr val="FFFFFF">
                    <a:alpha val="91000"/>
                  </a:srgbClr>
                </a:gs>
                <a:gs pos="80000">
                  <a:srgbClr val="FDCD15">
                    <a:shade val="93000"/>
                    <a:satMod val="130000"/>
                  </a:srgbClr>
                </a:gs>
                <a:gs pos="100000">
                  <a:srgbClr val="FDCD15">
                    <a:shade val="94000"/>
                    <a:satMod val="135000"/>
                  </a:srgb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92" name="TextBox 91"/>
            <p:cNvSpPr txBox="1"/>
            <p:nvPr/>
          </p:nvSpPr>
          <p:spPr>
            <a:xfrm>
              <a:off x="2508551" y="1971338"/>
              <a:ext cx="2399898"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800" b="0" i="0" u="none" strike="noStrike" kern="0" cap="none" spc="0" normalizeH="0" baseline="0" noProof="0" dirty="0" smtClean="0">
                  <a:ln>
                    <a:noFill/>
                  </a:ln>
                  <a:solidFill>
                    <a:srgbClr val="333333"/>
                  </a:solidFill>
                  <a:effectLst/>
                  <a:uLnTx/>
                  <a:uFillTx/>
                  <a:latin typeface="Calibri"/>
                </a:rPr>
                <a:t>Physical </a:t>
              </a:r>
              <a:r>
                <a:rPr kumimoji="0" lang="fr-CH" sz="1800" b="0" i="0" u="none" strike="noStrike" kern="0" cap="none" spc="0" normalizeH="0" baseline="0" noProof="0" dirty="0" err="1" smtClean="0">
                  <a:ln>
                    <a:noFill/>
                  </a:ln>
                  <a:solidFill>
                    <a:srgbClr val="333333"/>
                  </a:solidFill>
                  <a:effectLst/>
                  <a:uLnTx/>
                  <a:uFillTx/>
                  <a:latin typeface="Calibri"/>
                </a:rPr>
                <a:t>treatment</a:t>
              </a:r>
              <a:endParaRPr kumimoji="0" lang="fr-CH" sz="1800" b="0" i="0" u="none" strike="noStrike" kern="0" cap="none" spc="0" normalizeH="0" baseline="0" noProof="0" dirty="0" smtClean="0">
                <a:ln>
                  <a:noFill/>
                </a:ln>
                <a:solidFill>
                  <a:srgbClr val="333333"/>
                </a:solidFill>
                <a:effectLst/>
                <a:uLnTx/>
                <a:uFillTx/>
                <a:latin typeface="Calibri"/>
              </a:endParaRPr>
            </a:p>
          </p:txBody>
        </p:sp>
        <p:sp>
          <p:nvSpPr>
            <p:cNvPr id="93" name="TextBox 92"/>
            <p:cNvSpPr txBox="1"/>
            <p:nvPr/>
          </p:nvSpPr>
          <p:spPr>
            <a:xfrm>
              <a:off x="2480485" y="3051458"/>
              <a:ext cx="246068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800" b="0" i="0" u="none" strike="noStrike" kern="0" cap="none" spc="0" normalizeH="0" baseline="0" noProof="0" dirty="0" err="1" smtClean="0">
                  <a:ln>
                    <a:noFill/>
                  </a:ln>
                  <a:solidFill>
                    <a:srgbClr val="333333"/>
                  </a:solidFill>
                  <a:effectLst/>
                  <a:uLnTx/>
                  <a:uFillTx/>
                  <a:latin typeface="Calibri"/>
                </a:rPr>
                <a:t>Solvometallurgy</a:t>
              </a:r>
              <a:endParaRPr kumimoji="0" lang="fr-CH" sz="1800" b="0" i="0" u="none" strike="noStrike" kern="0" cap="none" spc="0" normalizeH="0" baseline="0" noProof="0" dirty="0" smtClean="0">
                <a:ln>
                  <a:noFill/>
                </a:ln>
                <a:solidFill>
                  <a:srgbClr val="333333"/>
                </a:solidFill>
                <a:effectLst/>
                <a:uLnTx/>
                <a:uFillTx/>
                <a:latin typeface="Calibri"/>
              </a:endParaRPr>
            </a:p>
          </p:txBody>
        </p:sp>
        <p:sp>
          <p:nvSpPr>
            <p:cNvPr id="94" name="TextBox 93"/>
            <p:cNvSpPr txBox="1"/>
            <p:nvPr/>
          </p:nvSpPr>
          <p:spPr>
            <a:xfrm>
              <a:off x="2480485" y="4140870"/>
              <a:ext cx="2450651"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800" b="0" i="0" u="none" strike="noStrike" kern="0" cap="none" spc="0" normalizeH="0" baseline="0" noProof="0" dirty="0" err="1" smtClean="0">
                  <a:ln>
                    <a:noFill/>
                  </a:ln>
                  <a:solidFill>
                    <a:srgbClr val="333333"/>
                  </a:solidFill>
                  <a:effectLst/>
                  <a:uLnTx/>
                  <a:uFillTx/>
                  <a:latin typeface="Calibri"/>
                </a:rPr>
                <a:t>Pyrometallurgy</a:t>
              </a:r>
              <a:endParaRPr kumimoji="0" lang="fr-CH" sz="1800" b="0" i="0" u="none" strike="noStrike" kern="0" cap="none" spc="0" normalizeH="0" baseline="0" noProof="0" dirty="0" smtClean="0">
                <a:ln>
                  <a:noFill/>
                </a:ln>
                <a:solidFill>
                  <a:srgbClr val="333333"/>
                </a:solidFill>
                <a:effectLst/>
                <a:uLnTx/>
                <a:uFillTx/>
                <a:latin typeface="Calibri"/>
              </a:endParaRPr>
            </a:p>
          </p:txBody>
        </p:sp>
        <p:sp>
          <p:nvSpPr>
            <p:cNvPr id="95" name="Trapezoid 94"/>
            <p:cNvSpPr/>
            <p:nvPr/>
          </p:nvSpPr>
          <p:spPr>
            <a:xfrm>
              <a:off x="6908722" y="3654628"/>
              <a:ext cx="282432" cy="164790"/>
            </a:xfrm>
            <a:prstGeom prst="trapezoid">
              <a:avLst/>
            </a:prstGeom>
            <a:gradFill flip="none" rotWithShape="1">
              <a:gsLst>
                <a:gs pos="0">
                  <a:srgbClr val="FFFFFF"/>
                </a:gs>
                <a:gs pos="28000">
                  <a:srgbClr val="FFC000"/>
                </a:gs>
                <a:gs pos="100000">
                  <a:srgbClr val="00AFAA">
                    <a:lumMod val="50000"/>
                  </a:srgbClr>
                </a:gs>
              </a:gsLst>
              <a:lin ang="54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96" name="Trapezoid 95"/>
            <p:cNvSpPr/>
            <p:nvPr/>
          </p:nvSpPr>
          <p:spPr>
            <a:xfrm>
              <a:off x="7191154" y="3654628"/>
              <a:ext cx="282432" cy="164790"/>
            </a:xfrm>
            <a:prstGeom prst="trapezoid">
              <a:avLst/>
            </a:prstGeom>
            <a:gradFill flip="none" rotWithShape="1">
              <a:gsLst>
                <a:gs pos="0">
                  <a:srgbClr val="FFFFFF"/>
                </a:gs>
                <a:gs pos="28000">
                  <a:srgbClr val="FFC000"/>
                </a:gs>
                <a:gs pos="100000">
                  <a:srgbClr val="00AFAA">
                    <a:lumMod val="50000"/>
                  </a:srgbClr>
                </a:gs>
              </a:gsLst>
              <a:lin ang="54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97" name="Trapezoid 96"/>
            <p:cNvSpPr/>
            <p:nvPr/>
          </p:nvSpPr>
          <p:spPr>
            <a:xfrm>
              <a:off x="7049938" y="3489838"/>
              <a:ext cx="282432" cy="164790"/>
            </a:xfrm>
            <a:prstGeom prst="trapezoid">
              <a:avLst/>
            </a:prstGeom>
            <a:gradFill flip="none" rotWithShape="1">
              <a:gsLst>
                <a:gs pos="0">
                  <a:srgbClr val="FFFFFF"/>
                </a:gs>
                <a:gs pos="28000">
                  <a:srgbClr val="FFC000"/>
                </a:gs>
                <a:gs pos="100000">
                  <a:srgbClr val="00AFAA">
                    <a:lumMod val="50000"/>
                  </a:srgbClr>
                </a:gs>
              </a:gsLst>
              <a:lin ang="54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98" name="TextBox 97"/>
            <p:cNvSpPr txBox="1"/>
            <p:nvPr/>
          </p:nvSpPr>
          <p:spPr>
            <a:xfrm>
              <a:off x="3108021" y="1147892"/>
              <a:ext cx="123219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H" sz="1800" b="0" i="0" u="none" strike="noStrike" kern="0" cap="none" spc="0" normalizeH="0" baseline="0" noProof="0" dirty="0" smtClean="0">
                  <a:ln>
                    <a:noFill/>
                  </a:ln>
                  <a:solidFill>
                    <a:srgbClr val="333333"/>
                  </a:solidFill>
                  <a:effectLst/>
                  <a:uLnTx/>
                  <a:uFillTx/>
                  <a:latin typeface="Calibri"/>
                </a:rPr>
                <a:t>Inventories</a:t>
              </a:r>
            </a:p>
          </p:txBody>
        </p:sp>
        <p:sp>
          <p:nvSpPr>
            <p:cNvPr id="99" name="TextBox 98"/>
            <p:cNvSpPr txBox="1"/>
            <p:nvPr/>
          </p:nvSpPr>
          <p:spPr>
            <a:xfrm>
              <a:off x="2483768" y="0"/>
              <a:ext cx="237757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H" sz="1800" b="0" i="0" u="none" strike="noStrike" kern="0" cap="none" spc="0" normalizeH="0" baseline="0" noProof="0" dirty="0" err="1" smtClean="0">
                  <a:ln>
                    <a:noFill/>
                  </a:ln>
                  <a:solidFill>
                    <a:srgbClr val="333333"/>
                  </a:solidFill>
                  <a:effectLst/>
                  <a:uLnTx/>
                  <a:uFillTx/>
                  <a:latin typeface="Calibri"/>
                </a:rPr>
                <a:t>Complex</a:t>
              </a:r>
              <a:r>
                <a:rPr kumimoji="0" lang="fr-CH" sz="1800" b="0" i="0" u="none" strike="noStrike" kern="0" cap="none" spc="0" normalizeH="0" baseline="0" noProof="0" dirty="0" smtClean="0">
                  <a:ln>
                    <a:noFill/>
                  </a:ln>
                  <a:solidFill>
                    <a:srgbClr val="333333"/>
                  </a:solidFill>
                  <a:effectLst/>
                  <a:uLnTx/>
                  <a:uFillTx/>
                  <a:latin typeface="Calibri"/>
                </a:rPr>
                <a:t> </a:t>
              </a:r>
              <a:r>
                <a:rPr kumimoji="0" lang="fr-CH" sz="1800" b="0" i="0" u="none" strike="noStrike" kern="0" cap="none" spc="0" normalizeH="0" baseline="0" noProof="0" dirty="0" err="1" smtClean="0">
                  <a:ln>
                    <a:noFill/>
                  </a:ln>
                  <a:solidFill>
                    <a:srgbClr val="333333"/>
                  </a:solidFill>
                  <a:effectLst/>
                  <a:uLnTx/>
                  <a:uFillTx/>
                  <a:latin typeface="Calibri"/>
                </a:rPr>
                <a:t>waste</a:t>
              </a:r>
              <a:r>
                <a:rPr kumimoji="0" lang="fr-CH" sz="1800" b="0" i="0" u="none" strike="noStrike" kern="0" cap="none" spc="0" normalizeH="0" baseline="0" noProof="0" dirty="0" smtClean="0">
                  <a:ln>
                    <a:noFill/>
                  </a:ln>
                  <a:solidFill>
                    <a:srgbClr val="333333"/>
                  </a:solidFill>
                  <a:effectLst/>
                  <a:uLnTx/>
                  <a:uFillTx/>
                  <a:latin typeface="Calibri"/>
                </a:rPr>
                <a:t> </a:t>
              </a:r>
              <a:r>
                <a:rPr kumimoji="0" lang="fr-CH" sz="1800" b="0" i="0" u="none" strike="noStrike" kern="0" cap="none" spc="0" normalizeH="0" baseline="0" noProof="0" dirty="0" err="1" smtClean="0">
                  <a:ln>
                    <a:noFill/>
                  </a:ln>
                  <a:solidFill>
                    <a:srgbClr val="333333"/>
                  </a:solidFill>
                  <a:effectLst/>
                  <a:uLnTx/>
                  <a:uFillTx/>
                  <a:latin typeface="Calibri"/>
                </a:rPr>
                <a:t>streams</a:t>
              </a:r>
              <a:endParaRPr kumimoji="0" lang="fr-CH" sz="1800" b="0" i="0" u="none" strike="noStrike" kern="0" cap="none" spc="0" normalizeH="0" baseline="0" noProof="0" dirty="0" smtClean="0">
                <a:ln>
                  <a:noFill/>
                </a:ln>
                <a:solidFill>
                  <a:srgbClr val="333333"/>
                </a:solidFill>
                <a:effectLst/>
                <a:uLnTx/>
                <a:uFillTx/>
                <a:latin typeface="Calibri"/>
              </a:endParaRPr>
            </a:p>
          </p:txBody>
        </p:sp>
        <p:sp>
          <p:nvSpPr>
            <p:cNvPr id="100" name="TextBox 99"/>
            <p:cNvSpPr txBox="1"/>
            <p:nvPr/>
          </p:nvSpPr>
          <p:spPr>
            <a:xfrm>
              <a:off x="2699792" y="6505419"/>
              <a:ext cx="206665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H" sz="1800" b="0" i="0" u="none" strike="noStrike" kern="0" cap="none" spc="0" normalizeH="0" baseline="0" noProof="0" dirty="0" err="1" smtClean="0">
                  <a:ln>
                    <a:noFill/>
                  </a:ln>
                  <a:solidFill>
                    <a:srgbClr val="333333"/>
                  </a:solidFill>
                  <a:effectLst/>
                  <a:uLnTx/>
                  <a:uFillTx/>
                  <a:latin typeface="Calibri"/>
                </a:rPr>
                <a:t>Residue</a:t>
              </a:r>
              <a:r>
                <a:rPr kumimoji="0" lang="fr-CH" sz="1800" b="0" i="0" u="none" strike="noStrike" kern="0" cap="none" spc="0" normalizeH="0" baseline="0" noProof="0" dirty="0" smtClean="0">
                  <a:ln>
                    <a:noFill/>
                  </a:ln>
                  <a:solidFill>
                    <a:srgbClr val="333333"/>
                  </a:solidFill>
                  <a:effectLst/>
                  <a:uLnTx/>
                  <a:uFillTx/>
                  <a:latin typeface="Calibri"/>
                </a:rPr>
                <a:t> valorisation</a:t>
              </a:r>
            </a:p>
          </p:txBody>
        </p:sp>
        <p:sp>
          <p:nvSpPr>
            <p:cNvPr id="101" name="Pie 100"/>
            <p:cNvSpPr/>
            <p:nvPr/>
          </p:nvSpPr>
          <p:spPr>
            <a:xfrm>
              <a:off x="5634536" y="3553574"/>
              <a:ext cx="286029" cy="286029"/>
            </a:xfrm>
            <a:prstGeom prst="pie">
              <a:avLst>
                <a:gd name="adj1" fmla="val 17070852"/>
                <a:gd name="adj2" fmla="val 3133473"/>
              </a:avLst>
            </a:prstGeom>
            <a:gradFill rotWithShape="1">
              <a:gsLst>
                <a:gs pos="0">
                  <a:srgbClr val="E74394">
                    <a:shade val="51000"/>
                    <a:satMod val="130000"/>
                  </a:srgbClr>
                </a:gs>
                <a:gs pos="80000">
                  <a:srgbClr val="E74394">
                    <a:shade val="93000"/>
                    <a:satMod val="130000"/>
                  </a:srgbClr>
                </a:gs>
                <a:gs pos="100000">
                  <a:srgbClr val="E74394">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smtClean="0">
                <a:ln>
                  <a:noFill/>
                </a:ln>
                <a:solidFill>
                  <a:srgbClr val="333333"/>
                </a:solidFill>
                <a:effectLst/>
                <a:uLnTx/>
                <a:uFillTx/>
                <a:latin typeface="Calibri"/>
                <a:ea typeface="+mn-ea"/>
                <a:cs typeface="+mn-cs"/>
              </a:endParaRPr>
            </a:p>
          </p:txBody>
        </p:sp>
        <p:sp>
          <p:nvSpPr>
            <p:cNvPr id="102" name="Pie 101"/>
            <p:cNvSpPr/>
            <p:nvPr/>
          </p:nvSpPr>
          <p:spPr>
            <a:xfrm>
              <a:off x="5634214" y="3553574"/>
              <a:ext cx="286029" cy="286029"/>
            </a:xfrm>
            <a:prstGeom prst="pie">
              <a:avLst>
                <a:gd name="adj1" fmla="val 2894708"/>
                <a:gd name="adj2" fmla="val 11575226"/>
              </a:avLst>
            </a:prstGeom>
            <a:gradFill rotWithShape="1">
              <a:gsLst>
                <a:gs pos="0">
                  <a:srgbClr val="73C4EE">
                    <a:shade val="51000"/>
                    <a:satMod val="130000"/>
                  </a:srgbClr>
                </a:gs>
                <a:gs pos="80000">
                  <a:srgbClr val="73C4EE">
                    <a:shade val="93000"/>
                    <a:satMod val="130000"/>
                  </a:srgbClr>
                </a:gs>
                <a:gs pos="100000">
                  <a:srgbClr val="73C4EE">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smtClean="0">
                <a:ln>
                  <a:noFill/>
                </a:ln>
                <a:solidFill>
                  <a:srgbClr val="333333"/>
                </a:solidFill>
                <a:effectLst/>
                <a:uLnTx/>
                <a:uFillTx/>
                <a:latin typeface="Calibri"/>
                <a:ea typeface="+mn-ea"/>
                <a:cs typeface="+mn-cs"/>
              </a:endParaRPr>
            </a:p>
          </p:txBody>
        </p:sp>
        <p:sp>
          <p:nvSpPr>
            <p:cNvPr id="103" name="Pie 102"/>
            <p:cNvSpPr/>
            <p:nvPr/>
          </p:nvSpPr>
          <p:spPr>
            <a:xfrm>
              <a:off x="5634214" y="3553574"/>
              <a:ext cx="286029" cy="286029"/>
            </a:xfrm>
            <a:prstGeom prst="pie">
              <a:avLst>
                <a:gd name="adj1" fmla="val 11586466"/>
                <a:gd name="adj2" fmla="val 17263338"/>
              </a:avLst>
            </a:prstGeom>
            <a:gradFill rotWithShape="1">
              <a:gsLst>
                <a:gs pos="0">
                  <a:srgbClr val="00AFAA">
                    <a:shade val="51000"/>
                    <a:satMod val="130000"/>
                  </a:srgbClr>
                </a:gs>
                <a:gs pos="80000">
                  <a:srgbClr val="00AFAA">
                    <a:shade val="93000"/>
                    <a:satMod val="130000"/>
                  </a:srgbClr>
                </a:gs>
                <a:gs pos="100000">
                  <a:srgbClr val="00AFAA">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smtClean="0">
                <a:ln>
                  <a:noFill/>
                </a:ln>
                <a:solidFill>
                  <a:srgbClr val="333333"/>
                </a:solidFill>
                <a:effectLst/>
                <a:uLnTx/>
                <a:uFillTx/>
                <a:latin typeface="Calibri"/>
                <a:ea typeface="+mn-ea"/>
                <a:cs typeface="+mn-cs"/>
              </a:endParaRPr>
            </a:p>
          </p:txBody>
        </p:sp>
        <p:sp>
          <p:nvSpPr>
            <p:cNvPr id="104" name="Pie 103"/>
            <p:cNvSpPr/>
            <p:nvPr/>
          </p:nvSpPr>
          <p:spPr>
            <a:xfrm rot="8434114">
              <a:off x="2578131" y="2424029"/>
              <a:ext cx="290831" cy="290831"/>
            </a:xfrm>
            <a:prstGeom prst="pie">
              <a:avLst>
                <a:gd name="adj1" fmla="val 1446385"/>
                <a:gd name="adj2" fmla="val 8189893"/>
              </a:avLst>
            </a:prstGeom>
            <a:gradFill rotWithShape="1">
              <a:gsLst>
                <a:gs pos="0">
                  <a:srgbClr val="73C4EE">
                    <a:shade val="51000"/>
                    <a:satMod val="130000"/>
                  </a:srgbClr>
                </a:gs>
                <a:gs pos="80000">
                  <a:srgbClr val="73C4EE">
                    <a:shade val="93000"/>
                    <a:satMod val="130000"/>
                  </a:srgbClr>
                </a:gs>
                <a:gs pos="100000">
                  <a:srgbClr val="73C4EE">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smtClean="0">
                <a:ln>
                  <a:noFill/>
                </a:ln>
                <a:solidFill>
                  <a:srgbClr val="333333"/>
                </a:solidFill>
                <a:effectLst/>
                <a:uLnTx/>
                <a:uFillTx/>
                <a:latin typeface="Calibri"/>
                <a:ea typeface="+mn-ea"/>
                <a:cs typeface="+mn-cs"/>
              </a:endParaRPr>
            </a:p>
          </p:txBody>
        </p:sp>
        <p:grpSp>
          <p:nvGrpSpPr>
            <p:cNvPr id="105" name="Group 104"/>
            <p:cNvGrpSpPr/>
            <p:nvPr/>
          </p:nvGrpSpPr>
          <p:grpSpPr>
            <a:xfrm>
              <a:off x="2590876" y="2268662"/>
              <a:ext cx="2317573" cy="509650"/>
              <a:chOff x="2915816" y="2348880"/>
              <a:chExt cx="2317573" cy="509650"/>
            </a:xfrm>
          </p:grpSpPr>
          <p:sp>
            <p:nvSpPr>
              <p:cNvPr id="140" name="Pie 139"/>
              <p:cNvSpPr/>
              <p:nvPr/>
            </p:nvSpPr>
            <p:spPr>
              <a:xfrm>
                <a:off x="3635896" y="2562105"/>
                <a:ext cx="290831" cy="290831"/>
              </a:xfrm>
              <a:prstGeom prst="pie">
                <a:avLst>
                  <a:gd name="adj1" fmla="val 12192610"/>
                  <a:gd name="adj2" fmla="val 16200000"/>
                </a:avLst>
              </a:prstGeom>
              <a:gradFill rotWithShape="1">
                <a:gsLst>
                  <a:gs pos="0">
                    <a:srgbClr val="73C4EE">
                      <a:shade val="51000"/>
                      <a:satMod val="130000"/>
                    </a:srgbClr>
                  </a:gs>
                  <a:gs pos="80000">
                    <a:srgbClr val="73C4EE">
                      <a:shade val="93000"/>
                      <a:satMod val="130000"/>
                    </a:srgbClr>
                  </a:gs>
                  <a:gs pos="100000">
                    <a:srgbClr val="73C4EE">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smtClean="0">
                  <a:ln>
                    <a:noFill/>
                  </a:ln>
                  <a:solidFill>
                    <a:srgbClr val="333333"/>
                  </a:solidFill>
                  <a:effectLst/>
                  <a:uLnTx/>
                  <a:uFillTx/>
                  <a:latin typeface="Calibri"/>
                  <a:ea typeface="+mn-ea"/>
                  <a:cs typeface="+mn-cs"/>
                </a:endParaRPr>
              </a:p>
            </p:txBody>
          </p:sp>
          <p:sp>
            <p:nvSpPr>
              <p:cNvPr id="141" name="Pie 140"/>
              <p:cNvSpPr/>
              <p:nvPr/>
            </p:nvSpPr>
            <p:spPr>
              <a:xfrm>
                <a:off x="3304286" y="2526699"/>
                <a:ext cx="290831" cy="290831"/>
              </a:xfrm>
              <a:prstGeom prst="pie">
                <a:avLst>
                  <a:gd name="adj1" fmla="val 1446385"/>
                  <a:gd name="adj2" fmla="val 16200000"/>
                </a:avLst>
              </a:prstGeom>
              <a:gradFill rotWithShape="1">
                <a:gsLst>
                  <a:gs pos="0">
                    <a:srgbClr val="73C4EE">
                      <a:shade val="51000"/>
                      <a:satMod val="130000"/>
                    </a:srgbClr>
                  </a:gs>
                  <a:gs pos="80000">
                    <a:srgbClr val="73C4EE">
                      <a:shade val="93000"/>
                      <a:satMod val="130000"/>
                    </a:srgbClr>
                  </a:gs>
                  <a:gs pos="100000">
                    <a:srgbClr val="73C4EE">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smtClean="0">
                  <a:ln>
                    <a:noFill/>
                  </a:ln>
                  <a:solidFill>
                    <a:srgbClr val="333333"/>
                  </a:solidFill>
                  <a:effectLst/>
                  <a:uLnTx/>
                  <a:uFillTx/>
                  <a:latin typeface="Calibri"/>
                  <a:ea typeface="+mn-ea"/>
                  <a:cs typeface="+mn-cs"/>
                </a:endParaRPr>
              </a:p>
            </p:txBody>
          </p:sp>
          <p:sp>
            <p:nvSpPr>
              <p:cNvPr id="142" name="Pie 141"/>
              <p:cNvSpPr/>
              <p:nvPr/>
            </p:nvSpPr>
            <p:spPr>
              <a:xfrm>
                <a:off x="3817979" y="2548695"/>
                <a:ext cx="290831" cy="290831"/>
              </a:xfrm>
              <a:prstGeom prst="pie">
                <a:avLst>
                  <a:gd name="adj1" fmla="val 1446385"/>
                  <a:gd name="adj2" fmla="val 8189893"/>
                </a:avLst>
              </a:prstGeom>
              <a:gradFill rotWithShape="1">
                <a:gsLst>
                  <a:gs pos="0">
                    <a:srgbClr val="73C4EE">
                      <a:shade val="51000"/>
                      <a:satMod val="130000"/>
                    </a:srgbClr>
                  </a:gs>
                  <a:gs pos="80000">
                    <a:srgbClr val="73C4EE">
                      <a:shade val="93000"/>
                      <a:satMod val="130000"/>
                    </a:srgbClr>
                  </a:gs>
                  <a:gs pos="100000">
                    <a:srgbClr val="73C4EE">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smtClean="0">
                  <a:ln>
                    <a:noFill/>
                  </a:ln>
                  <a:solidFill>
                    <a:srgbClr val="333333"/>
                  </a:solidFill>
                  <a:effectLst/>
                  <a:uLnTx/>
                  <a:uFillTx/>
                  <a:latin typeface="Calibri"/>
                  <a:ea typeface="+mn-ea"/>
                  <a:cs typeface="+mn-cs"/>
                </a:endParaRPr>
              </a:p>
            </p:txBody>
          </p:sp>
          <p:sp>
            <p:nvSpPr>
              <p:cNvPr id="143" name="Pie 142"/>
              <p:cNvSpPr/>
              <p:nvPr/>
            </p:nvSpPr>
            <p:spPr>
              <a:xfrm>
                <a:off x="2915816" y="2528900"/>
                <a:ext cx="324036" cy="324036"/>
              </a:xfrm>
              <a:prstGeom prst="pie">
                <a:avLst>
                  <a:gd name="adj1" fmla="val 1446385"/>
                  <a:gd name="adj2" fmla="val 3133473"/>
                </a:avLst>
              </a:prstGeom>
              <a:gradFill rotWithShape="1">
                <a:gsLst>
                  <a:gs pos="0">
                    <a:srgbClr val="73C4EE">
                      <a:shade val="51000"/>
                      <a:satMod val="130000"/>
                    </a:srgbClr>
                  </a:gs>
                  <a:gs pos="80000">
                    <a:srgbClr val="73C4EE">
                      <a:shade val="93000"/>
                      <a:satMod val="130000"/>
                    </a:srgbClr>
                  </a:gs>
                  <a:gs pos="100000">
                    <a:srgbClr val="73C4EE">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smtClean="0">
                  <a:ln>
                    <a:noFill/>
                  </a:ln>
                  <a:solidFill>
                    <a:srgbClr val="333333"/>
                  </a:solidFill>
                  <a:effectLst/>
                  <a:uLnTx/>
                  <a:uFillTx/>
                  <a:latin typeface="Calibri"/>
                  <a:ea typeface="+mn-ea"/>
                  <a:cs typeface="+mn-cs"/>
                </a:endParaRPr>
              </a:p>
            </p:txBody>
          </p:sp>
          <p:sp>
            <p:nvSpPr>
              <p:cNvPr id="144" name="Pie 143"/>
              <p:cNvSpPr/>
              <p:nvPr/>
            </p:nvSpPr>
            <p:spPr>
              <a:xfrm>
                <a:off x="4321299" y="2565642"/>
                <a:ext cx="290831" cy="290831"/>
              </a:xfrm>
              <a:prstGeom prst="pie">
                <a:avLst>
                  <a:gd name="adj1" fmla="val 17070852"/>
                  <a:gd name="adj2" fmla="val 11424401"/>
                </a:avLst>
              </a:prstGeom>
              <a:gradFill rotWithShape="1">
                <a:gsLst>
                  <a:gs pos="0">
                    <a:srgbClr val="73C4EE">
                      <a:shade val="51000"/>
                      <a:satMod val="130000"/>
                    </a:srgbClr>
                  </a:gs>
                  <a:gs pos="80000">
                    <a:srgbClr val="73C4EE">
                      <a:shade val="93000"/>
                      <a:satMod val="130000"/>
                    </a:srgbClr>
                  </a:gs>
                  <a:gs pos="100000">
                    <a:srgbClr val="73C4EE">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smtClean="0">
                  <a:ln>
                    <a:noFill/>
                  </a:ln>
                  <a:solidFill>
                    <a:srgbClr val="333333"/>
                  </a:solidFill>
                  <a:effectLst/>
                  <a:uLnTx/>
                  <a:uFillTx/>
                  <a:latin typeface="Calibri"/>
                  <a:ea typeface="+mn-ea"/>
                  <a:cs typeface="+mn-cs"/>
                </a:endParaRPr>
              </a:p>
            </p:txBody>
          </p:sp>
          <p:sp>
            <p:nvSpPr>
              <p:cNvPr id="145" name="Pie 144"/>
              <p:cNvSpPr/>
              <p:nvPr/>
            </p:nvSpPr>
            <p:spPr>
              <a:xfrm>
                <a:off x="4801945" y="2543302"/>
                <a:ext cx="290831" cy="290831"/>
              </a:xfrm>
              <a:prstGeom prst="pie">
                <a:avLst>
                  <a:gd name="adj1" fmla="val 5312946"/>
                  <a:gd name="adj2" fmla="val 11575226"/>
                </a:avLst>
              </a:prstGeom>
              <a:gradFill rotWithShape="1">
                <a:gsLst>
                  <a:gs pos="0">
                    <a:srgbClr val="73C4EE">
                      <a:shade val="51000"/>
                      <a:satMod val="130000"/>
                    </a:srgbClr>
                  </a:gs>
                  <a:gs pos="80000">
                    <a:srgbClr val="73C4EE">
                      <a:shade val="93000"/>
                      <a:satMod val="130000"/>
                    </a:srgbClr>
                  </a:gs>
                  <a:gs pos="100000">
                    <a:srgbClr val="73C4EE">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smtClean="0">
                  <a:ln>
                    <a:noFill/>
                  </a:ln>
                  <a:solidFill>
                    <a:srgbClr val="333333"/>
                  </a:solidFill>
                  <a:effectLst/>
                  <a:uLnTx/>
                  <a:uFillTx/>
                  <a:latin typeface="Calibri"/>
                  <a:ea typeface="+mn-ea"/>
                  <a:cs typeface="+mn-cs"/>
                </a:endParaRPr>
              </a:p>
            </p:txBody>
          </p:sp>
          <p:sp>
            <p:nvSpPr>
              <p:cNvPr id="146" name="Pie 145"/>
              <p:cNvSpPr/>
              <p:nvPr/>
            </p:nvSpPr>
            <p:spPr>
              <a:xfrm rot="3851730">
                <a:off x="4018667" y="2553723"/>
                <a:ext cx="290831" cy="290831"/>
              </a:xfrm>
              <a:prstGeom prst="pie">
                <a:avLst>
                  <a:gd name="adj1" fmla="val 12192610"/>
                  <a:gd name="adj2" fmla="val 16200000"/>
                </a:avLst>
              </a:prstGeom>
              <a:gradFill rotWithShape="1">
                <a:gsLst>
                  <a:gs pos="0">
                    <a:srgbClr val="73C4EE">
                      <a:shade val="51000"/>
                      <a:satMod val="130000"/>
                    </a:srgbClr>
                  </a:gs>
                  <a:gs pos="80000">
                    <a:srgbClr val="73C4EE">
                      <a:shade val="93000"/>
                      <a:satMod val="130000"/>
                    </a:srgbClr>
                  </a:gs>
                  <a:gs pos="100000">
                    <a:srgbClr val="73C4EE">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smtClean="0">
                  <a:ln>
                    <a:noFill/>
                  </a:ln>
                  <a:solidFill>
                    <a:srgbClr val="333333"/>
                  </a:solidFill>
                  <a:effectLst/>
                  <a:uLnTx/>
                  <a:uFillTx/>
                  <a:latin typeface="Calibri"/>
                  <a:ea typeface="+mn-ea"/>
                  <a:cs typeface="+mn-cs"/>
                </a:endParaRPr>
              </a:p>
            </p:txBody>
          </p:sp>
          <p:sp>
            <p:nvSpPr>
              <p:cNvPr id="147" name="Pie 146"/>
              <p:cNvSpPr/>
              <p:nvPr/>
            </p:nvSpPr>
            <p:spPr>
              <a:xfrm>
                <a:off x="4947360" y="2389579"/>
                <a:ext cx="286029" cy="286029"/>
              </a:xfrm>
              <a:prstGeom prst="pie">
                <a:avLst>
                  <a:gd name="adj1" fmla="val 2894708"/>
                  <a:gd name="adj2" fmla="val 11575226"/>
                </a:avLst>
              </a:prstGeom>
              <a:gradFill rotWithShape="1">
                <a:gsLst>
                  <a:gs pos="0">
                    <a:srgbClr val="73C4EE">
                      <a:shade val="51000"/>
                      <a:satMod val="130000"/>
                    </a:srgbClr>
                  </a:gs>
                  <a:gs pos="80000">
                    <a:srgbClr val="73C4EE">
                      <a:shade val="93000"/>
                      <a:satMod val="130000"/>
                    </a:srgbClr>
                  </a:gs>
                  <a:gs pos="100000">
                    <a:srgbClr val="73C4EE">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smtClean="0">
                  <a:ln>
                    <a:noFill/>
                  </a:ln>
                  <a:solidFill>
                    <a:srgbClr val="333333"/>
                  </a:solidFill>
                  <a:effectLst/>
                  <a:uLnTx/>
                  <a:uFillTx/>
                  <a:latin typeface="Calibri"/>
                  <a:ea typeface="+mn-ea"/>
                  <a:cs typeface="+mn-cs"/>
                </a:endParaRPr>
              </a:p>
            </p:txBody>
          </p:sp>
          <p:sp>
            <p:nvSpPr>
              <p:cNvPr id="148" name="Pie 147"/>
              <p:cNvSpPr/>
              <p:nvPr/>
            </p:nvSpPr>
            <p:spPr>
              <a:xfrm rot="13768062">
                <a:off x="3893518" y="2534494"/>
                <a:ext cx="324036" cy="324036"/>
              </a:xfrm>
              <a:prstGeom prst="pie">
                <a:avLst>
                  <a:gd name="adj1" fmla="val 1446385"/>
                  <a:gd name="adj2" fmla="val 3133473"/>
                </a:avLst>
              </a:prstGeom>
              <a:gradFill rotWithShape="1">
                <a:gsLst>
                  <a:gs pos="0">
                    <a:srgbClr val="73C4EE">
                      <a:shade val="51000"/>
                      <a:satMod val="130000"/>
                    </a:srgbClr>
                  </a:gs>
                  <a:gs pos="80000">
                    <a:srgbClr val="73C4EE">
                      <a:shade val="93000"/>
                      <a:satMod val="130000"/>
                    </a:srgbClr>
                  </a:gs>
                  <a:gs pos="100000">
                    <a:srgbClr val="73C4EE">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smtClean="0">
                  <a:ln>
                    <a:noFill/>
                  </a:ln>
                  <a:solidFill>
                    <a:srgbClr val="333333"/>
                  </a:solidFill>
                  <a:effectLst/>
                  <a:uLnTx/>
                  <a:uFillTx/>
                  <a:latin typeface="Calibri"/>
                  <a:ea typeface="+mn-ea"/>
                  <a:cs typeface="+mn-cs"/>
                </a:endParaRPr>
              </a:p>
            </p:txBody>
          </p:sp>
          <p:sp>
            <p:nvSpPr>
              <p:cNvPr id="149" name="Pie 148"/>
              <p:cNvSpPr/>
              <p:nvPr/>
            </p:nvSpPr>
            <p:spPr>
              <a:xfrm rot="5400000">
                <a:off x="4644008" y="2348880"/>
                <a:ext cx="324036" cy="324036"/>
              </a:xfrm>
              <a:prstGeom prst="pie">
                <a:avLst>
                  <a:gd name="adj1" fmla="val 1446385"/>
                  <a:gd name="adj2" fmla="val 3133473"/>
                </a:avLst>
              </a:prstGeom>
              <a:gradFill rotWithShape="1">
                <a:gsLst>
                  <a:gs pos="0">
                    <a:srgbClr val="73C4EE">
                      <a:shade val="51000"/>
                      <a:satMod val="130000"/>
                    </a:srgbClr>
                  </a:gs>
                  <a:gs pos="80000">
                    <a:srgbClr val="73C4EE">
                      <a:shade val="93000"/>
                      <a:satMod val="130000"/>
                    </a:srgbClr>
                  </a:gs>
                  <a:gs pos="100000">
                    <a:srgbClr val="73C4EE">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smtClean="0">
                  <a:ln>
                    <a:noFill/>
                  </a:ln>
                  <a:solidFill>
                    <a:srgbClr val="333333"/>
                  </a:solidFill>
                  <a:effectLst/>
                  <a:uLnTx/>
                  <a:uFillTx/>
                  <a:latin typeface="Calibri"/>
                  <a:ea typeface="+mn-ea"/>
                  <a:cs typeface="+mn-cs"/>
                </a:endParaRPr>
              </a:p>
            </p:txBody>
          </p:sp>
        </p:grpSp>
        <p:sp>
          <p:nvSpPr>
            <p:cNvPr id="106" name="TextBox 105"/>
            <p:cNvSpPr txBox="1"/>
            <p:nvPr/>
          </p:nvSpPr>
          <p:spPr>
            <a:xfrm>
              <a:off x="6746886" y="3902986"/>
              <a:ext cx="998671" cy="6463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800" b="0" i="0" u="none" strike="noStrike" kern="0" cap="none" spc="0" normalizeH="0" baseline="0" noProof="0" dirty="0" smtClean="0">
                  <a:ln>
                    <a:noFill/>
                  </a:ln>
                  <a:solidFill>
                    <a:srgbClr val="333333"/>
                  </a:solidFill>
                  <a:effectLst/>
                  <a:uLnTx/>
                  <a:uFillTx/>
                  <a:latin typeface="Calibri"/>
                </a:rPr>
                <a:t>(</a:t>
              </a:r>
              <a:r>
                <a:rPr kumimoji="0" lang="fr-CH" sz="1800" b="0" i="0" u="none" strike="noStrike" kern="0" cap="none" spc="0" normalizeH="0" baseline="0" noProof="0" dirty="0" err="1" smtClean="0">
                  <a:ln>
                    <a:noFill/>
                  </a:ln>
                  <a:solidFill>
                    <a:srgbClr val="333333"/>
                  </a:solidFill>
                  <a:effectLst/>
                  <a:uLnTx/>
                  <a:uFillTx/>
                  <a:latin typeface="Calibri"/>
                </a:rPr>
                <a:t>critical</a:t>
              </a:r>
              <a:r>
                <a:rPr kumimoji="0" lang="fr-CH" sz="1800" b="0" i="0" u="none" strike="noStrike" kern="0" cap="none" spc="0" normalizeH="0" baseline="0" noProof="0" dirty="0" smtClean="0">
                  <a:ln>
                    <a:noFill/>
                  </a:ln>
                  <a:solidFill>
                    <a:srgbClr val="333333"/>
                  </a:solidFill>
                  <a:effectLst/>
                  <a:uLnTx/>
                  <a:uFillTx/>
                  <a:latin typeface="Calibri"/>
                </a:rPr>
                <a:t>) </a:t>
              </a:r>
              <a:br>
                <a:rPr kumimoji="0" lang="fr-CH" sz="1800" b="0" i="0" u="none" strike="noStrike" kern="0" cap="none" spc="0" normalizeH="0" baseline="0" noProof="0" dirty="0" smtClean="0">
                  <a:ln>
                    <a:noFill/>
                  </a:ln>
                  <a:solidFill>
                    <a:srgbClr val="333333"/>
                  </a:solidFill>
                  <a:effectLst/>
                  <a:uLnTx/>
                  <a:uFillTx/>
                  <a:latin typeface="Calibri"/>
                </a:rPr>
              </a:br>
              <a:r>
                <a:rPr kumimoji="0" lang="fr-CH" sz="1800" b="0" i="0" u="none" strike="noStrike" kern="0" cap="none" spc="0" normalizeH="0" baseline="0" noProof="0" dirty="0" err="1" smtClean="0">
                  <a:ln>
                    <a:noFill/>
                  </a:ln>
                  <a:solidFill>
                    <a:srgbClr val="333333"/>
                  </a:solidFill>
                  <a:effectLst/>
                  <a:uLnTx/>
                  <a:uFillTx/>
                  <a:latin typeface="Calibri"/>
                </a:rPr>
                <a:t>metals</a:t>
              </a:r>
              <a:endParaRPr kumimoji="0" lang="fr-CH" sz="1800" b="0" i="0" u="none" strike="noStrike" kern="0" cap="none" spc="0" normalizeH="0" baseline="0" noProof="0" dirty="0" smtClean="0">
                <a:ln>
                  <a:noFill/>
                </a:ln>
                <a:solidFill>
                  <a:srgbClr val="333333"/>
                </a:solidFill>
                <a:effectLst/>
                <a:uLnTx/>
                <a:uFillTx/>
                <a:latin typeface="Calibri"/>
              </a:endParaRPr>
            </a:p>
          </p:txBody>
        </p:sp>
        <p:grpSp>
          <p:nvGrpSpPr>
            <p:cNvPr id="107" name="Group 106"/>
            <p:cNvGrpSpPr/>
            <p:nvPr/>
          </p:nvGrpSpPr>
          <p:grpSpPr>
            <a:xfrm>
              <a:off x="2567814" y="3345985"/>
              <a:ext cx="2325564" cy="509650"/>
              <a:chOff x="5997510" y="1445983"/>
              <a:chExt cx="2325564" cy="509650"/>
            </a:xfrm>
          </p:grpSpPr>
          <p:grpSp>
            <p:nvGrpSpPr>
              <p:cNvPr id="128" name="Group 127"/>
              <p:cNvGrpSpPr/>
              <p:nvPr/>
            </p:nvGrpSpPr>
            <p:grpSpPr>
              <a:xfrm>
                <a:off x="6005501" y="1445983"/>
                <a:ext cx="2317573" cy="509650"/>
                <a:chOff x="2915816" y="2348880"/>
                <a:chExt cx="2317573" cy="509650"/>
              </a:xfrm>
            </p:grpSpPr>
            <p:sp>
              <p:nvSpPr>
                <p:cNvPr id="130" name="Pie 129"/>
                <p:cNvSpPr/>
                <p:nvPr/>
              </p:nvSpPr>
              <p:spPr>
                <a:xfrm>
                  <a:off x="3635896" y="2562105"/>
                  <a:ext cx="290831" cy="290831"/>
                </a:xfrm>
                <a:prstGeom prst="pie">
                  <a:avLst>
                    <a:gd name="adj1" fmla="val 12192610"/>
                    <a:gd name="adj2" fmla="val 16200000"/>
                  </a:avLst>
                </a:prstGeom>
                <a:gradFill rotWithShape="1">
                  <a:gsLst>
                    <a:gs pos="0">
                      <a:srgbClr val="E74394">
                        <a:shade val="51000"/>
                        <a:satMod val="130000"/>
                      </a:srgbClr>
                    </a:gs>
                    <a:gs pos="80000">
                      <a:srgbClr val="E74394">
                        <a:shade val="93000"/>
                        <a:satMod val="130000"/>
                      </a:srgbClr>
                    </a:gs>
                    <a:gs pos="100000">
                      <a:srgbClr val="E74394">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smtClean="0">
                    <a:ln>
                      <a:noFill/>
                    </a:ln>
                    <a:solidFill>
                      <a:srgbClr val="333333"/>
                    </a:solidFill>
                    <a:effectLst/>
                    <a:uLnTx/>
                    <a:uFillTx/>
                    <a:latin typeface="Calibri"/>
                    <a:ea typeface="+mn-ea"/>
                    <a:cs typeface="+mn-cs"/>
                  </a:endParaRPr>
                </a:p>
              </p:txBody>
            </p:sp>
            <p:sp>
              <p:nvSpPr>
                <p:cNvPr id="131" name="Pie 130"/>
                <p:cNvSpPr/>
                <p:nvPr/>
              </p:nvSpPr>
              <p:spPr>
                <a:xfrm>
                  <a:off x="3304286" y="2526699"/>
                  <a:ext cx="290831" cy="290831"/>
                </a:xfrm>
                <a:prstGeom prst="pie">
                  <a:avLst>
                    <a:gd name="adj1" fmla="val 1446385"/>
                    <a:gd name="adj2" fmla="val 16200000"/>
                  </a:avLst>
                </a:prstGeom>
                <a:gradFill rotWithShape="1">
                  <a:gsLst>
                    <a:gs pos="0">
                      <a:srgbClr val="E74394">
                        <a:shade val="51000"/>
                        <a:satMod val="130000"/>
                      </a:srgbClr>
                    </a:gs>
                    <a:gs pos="80000">
                      <a:srgbClr val="E74394">
                        <a:shade val="93000"/>
                        <a:satMod val="130000"/>
                      </a:srgbClr>
                    </a:gs>
                    <a:gs pos="100000">
                      <a:srgbClr val="E74394">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smtClean="0">
                    <a:ln>
                      <a:noFill/>
                    </a:ln>
                    <a:solidFill>
                      <a:srgbClr val="333333"/>
                    </a:solidFill>
                    <a:effectLst/>
                    <a:uLnTx/>
                    <a:uFillTx/>
                    <a:latin typeface="Calibri"/>
                    <a:ea typeface="+mn-ea"/>
                    <a:cs typeface="+mn-cs"/>
                  </a:endParaRPr>
                </a:p>
              </p:txBody>
            </p:sp>
            <p:sp>
              <p:nvSpPr>
                <p:cNvPr id="132" name="Pie 131"/>
                <p:cNvSpPr/>
                <p:nvPr/>
              </p:nvSpPr>
              <p:spPr>
                <a:xfrm>
                  <a:off x="3817979" y="2548695"/>
                  <a:ext cx="290831" cy="290831"/>
                </a:xfrm>
                <a:prstGeom prst="pie">
                  <a:avLst>
                    <a:gd name="adj1" fmla="val 1446385"/>
                    <a:gd name="adj2" fmla="val 8189893"/>
                  </a:avLst>
                </a:prstGeom>
                <a:gradFill rotWithShape="1">
                  <a:gsLst>
                    <a:gs pos="0">
                      <a:srgbClr val="E74394">
                        <a:shade val="51000"/>
                        <a:satMod val="130000"/>
                      </a:srgbClr>
                    </a:gs>
                    <a:gs pos="80000">
                      <a:srgbClr val="E74394">
                        <a:shade val="93000"/>
                        <a:satMod val="130000"/>
                      </a:srgbClr>
                    </a:gs>
                    <a:gs pos="100000">
                      <a:srgbClr val="E74394">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smtClean="0">
                    <a:ln>
                      <a:noFill/>
                    </a:ln>
                    <a:solidFill>
                      <a:srgbClr val="333333"/>
                    </a:solidFill>
                    <a:effectLst/>
                    <a:uLnTx/>
                    <a:uFillTx/>
                    <a:latin typeface="Calibri"/>
                    <a:ea typeface="+mn-ea"/>
                    <a:cs typeface="+mn-cs"/>
                  </a:endParaRPr>
                </a:p>
              </p:txBody>
            </p:sp>
            <p:sp>
              <p:nvSpPr>
                <p:cNvPr id="133" name="Pie 132"/>
                <p:cNvSpPr/>
                <p:nvPr/>
              </p:nvSpPr>
              <p:spPr>
                <a:xfrm>
                  <a:off x="2915816" y="2528900"/>
                  <a:ext cx="324036" cy="324036"/>
                </a:xfrm>
                <a:prstGeom prst="pie">
                  <a:avLst>
                    <a:gd name="adj1" fmla="val 1446385"/>
                    <a:gd name="adj2" fmla="val 3133473"/>
                  </a:avLst>
                </a:prstGeom>
                <a:gradFill rotWithShape="1">
                  <a:gsLst>
                    <a:gs pos="0">
                      <a:srgbClr val="E74394">
                        <a:shade val="51000"/>
                        <a:satMod val="130000"/>
                      </a:srgbClr>
                    </a:gs>
                    <a:gs pos="80000">
                      <a:srgbClr val="E74394">
                        <a:shade val="93000"/>
                        <a:satMod val="130000"/>
                      </a:srgbClr>
                    </a:gs>
                    <a:gs pos="100000">
                      <a:srgbClr val="E74394">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smtClean="0">
                    <a:ln>
                      <a:noFill/>
                    </a:ln>
                    <a:solidFill>
                      <a:srgbClr val="333333"/>
                    </a:solidFill>
                    <a:effectLst/>
                    <a:uLnTx/>
                    <a:uFillTx/>
                    <a:latin typeface="Calibri"/>
                    <a:ea typeface="+mn-ea"/>
                    <a:cs typeface="+mn-cs"/>
                  </a:endParaRPr>
                </a:p>
              </p:txBody>
            </p:sp>
            <p:sp>
              <p:nvSpPr>
                <p:cNvPr id="134" name="Pie 133"/>
                <p:cNvSpPr/>
                <p:nvPr/>
              </p:nvSpPr>
              <p:spPr>
                <a:xfrm>
                  <a:off x="4321299" y="2565642"/>
                  <a:ext cx="290831" cy="290831"/>
                </a:xfrm>
                <a:prstGeom prst="pie">
                  <a:avLst>
                    <a:gd name="adj1" fmla="val 17070852"/>
                    <a:gd name="adj2" fmla="val 11424401"/>
                  </a:avLst>
                </a:prstGeom>
                <a:gradFill rotWithShape="1">
                  <a:gsLst>
                    <a:gs pos="0">
                      <a:srgbClr val="E74394">
                        <a:shade val="51000"/>
                        <a:satMod val="130000"/>
                      </a:srgbClr>
                    </a:gs>
                    <a:gs pos="80000">
                      <a:srgbClr val="E74394">
                        <a:shade val="93000"/>
                        <a:satMod val="130000"/>
                      </a:srgbClr>
                    </a:gs>
                    <a:gs pos="100000">
                      <a:srgbClr val="E74394">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smtClean="0">
                    <a:ln>
                      <a:noFill/>
                    </a:ln>
                    <a:solidFill>
                      <a:srgbClr val="333333"/>
                    </a:solidFill>
                    <a:effectLst/>
                    <a:uLnTx/>
                    <a:uFillTx/>
                    <a:latin typeface="Calibri"/>
                    <a:ea typeface="+mn-ea"/>
                    <a:cs typeface="+mn-cs"/>
                  </a:endParaRPr>
                </a:p>
              </p:txBody>
            </p:sp>
            <p:sp>
              <p:nvSpPr>
                <p:cNvPr id="135" name="Pie 134"/>
                <p:cNvSpPr/>
                <p:nvPr/>
              </p:nvSpPr>
              <p:spPr>
                <a:xfrm>
                  <a:off x="4801945" y="2543302"/>
                  <a:ext cx="290831" cy="290831"/>
                </a:xfrm>
                <a:prstGeom prst="pie">
                  <a:avLst>
                    <a:gd name="adj1" fmla="val 5312946"/>
                    <a:gd name="adj2" fmla="val 11575226"/>
                  </a:avLst>
                </a:prstGeom>
                <a:gradFill rotWithShape="1">
                  <a:gsLst>
                    <a:gs pos="0">
                      <a:srgbClr val="E74394">
                        <a:shade val="51000"/>
                        <a:satMod val="130000"/>
                      </a:srgbClr>
                    </a:gs>
                    <a:gs pos="80000">
                      <a:srgbClr val="E74394">
                        <a:shade val="93000"/>
                        <a:satMod val="130000"/>
                      </a:srgbClr>
                    </a:gs>
                    <a:gs pos="100000">
                      <a:srgbClr val="E74394">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smtClean="0">
                    <a:ln>
                      <a:noFill/>
                    </a:ln>
                    <a:solidFill>
                      <a:srgbClr val="333333"/>
                    </a:solidFill>
                    <a:effectLst/>
                    <a:uLnTx/>
                    <a:uFillTx/>
                    <a:latin typeface="Calibri"/>
                    <a:ea typeface="+mn-ea"/>
                    <a:cs typeface="+mn-cs"/>
                  </a:endParaRPr>
                </a:p>
              </p:txBody>
            </p:sp>
            <p:sp>
              <p:nvSpPr>
                <p:cNvPr id="136" name="Pie 135"/>
                <p:cNvSpPr/>
                <p:nvPr/>
              </p:nvSpPr>
              <p:spPr>
                <a:xfrm rot="3851730">
                  <a:off x="4018667" y="2553723"/>
                  <a:ext cx="290831" cy="290831"/>
                </a:xfrm>
                <a:prstGeom prst="pie">
                  <a:avLst>
                    <a:gd name="adj1" fmla="val 12192610"/>
                    <a:gd name="adj2" fmla="val 16200000"/>
                  </a:avLst>
                </a:prstGeom>
                <a:gradFill rotWithShape="1">
                  <a:gsLst>
                    <a:gs pos="0">
                      <a:srgbClr val="E74394">
                        <a:shade val="51000"/>
                        <a:satMod val="130000"/>
                      </a:srgbClr>
                    </a:gs>
                    <a:gs pos="80000">
                      <a:srgbClr val="E74394">
                        <a:shade val="93000"/>
                        <a:satMod val="130000"/>
                      </a:srgbClr>
                    </a:gs>
                    <a:gs pos="100000">
                      <a:srgbClr val="E74394">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smtClean="0">
                    <a:ln>
                      <a:noFill/>
                    </a:ln>
                    <a:solidFill>
                      <a:srgbClr val="333333"/>
                    </a:solidFill>
                    <a:effectLst/>
                    <a:uLnTx/>
                    <a:uFillTx/>
                    <a:latin typeface="Calibri"/>
                    <a:ea typeface="+mn-ea"/>
                    <a:cs typeface="+mn-cs"/>
                  </a:endParaRPr>
                </a:p>
              </p:txBody>
            </p:sp>
            <p:sp>
              <p:nvSpPr>
                <p:cNvPr id="137" name="Pie 136"/>
                <p:cNvSpPr/>
                <p:nvPr/>
              </p:nvSpPr>
              <p:spPr>
                <a:xfrm>
                  <a:off x="4947360" y="2389579"/>
                  <a:ext cx="286029" cy="286029"/>
                </a:xfrm>
                <a:prstGeom prst="pie">
                  <a:avLst>
                    <a:gd name="adj1" fmla="val 2894708"/>
                    <a:gd name="adj2" fmla="val 11575226"/>
                  </a:avLst>
                </a:prstGeom>
                <a:gradFill rotWithShape="1">
                  <a:gsLst>
                    <a:gs pos="0">
                      <a:srgbClr val="E74394">
                        <a:shade val="51000"/>
                        <a:satMod val="130000"/>
                      </a:srgbClr>
                    </a:gs>
                    <a:gs pos="80000">
                      <a:srgbClr val="E74394">
                        <a:shade val="93000"/>
                        <a:satMod val="130000"/>
                      </a:srgbClr>
                    </a:gs>
                    <a:gs pos="100000">
                      <a:srgbClr val="E74394">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smtClean="0">
                    <a:ln>
                      <a:noFill/>
                    </a:ln>
                    <a:solidFill>
                      <a:srgbClr val="333333"/>
                    </a:solidFill>
                    <a:effectLst/>
                    <a:uLnTx/>
                    <a:uFillTx/>
                    <a:latin typeface="Calibri"/>
                    <a:ea typeface="+mn-ea"/>
                    <a:cs typeface="+mn-cs"/>
                  </a:endParaRPr>
                </a:p>
              </p:txBody>
            </p:sp>
            <p:sp>
              <p:nvSpPr>
                <p:cNvPr id="138" name="Pie 137"/>
                <p:cNvSpPr/>
                <p:nvPr/>
              </p:nvSpPr>
              <p:spPr>
                <a:xfrm rot="13768062">
                  <a:off x="3893518" y="2534494"/>
                  <a:ext cx="324036" cy="324036"/>
                </a:xfrm>
                <a:prstGeom prst="pie">
                  <a:avLst>
                    <a:gd name="adj1" fmla="val 1446385"/>
                    <a:gd name="adj2" fmla="val 3133473"/>
                  </a:avLst>
                </a:prstGeom>
                <a:gradFill rotWithShape="1">
                  <a:gsLst>
                    <a:gs pos="0">
                      <a:srgbClr val="E74394">
                        <a:shade val="51000"/>
                        <a:satMod val="130000"/>
                      </a:srgbClr>
                    </a:gs>
                    <a:gs pos="80000">
                      <a:srgbClr val="E74394">
                        <a:shade val="93000"/>
                        <a:satMod val="130000"/>
                      </a:srgbClr>
                    </a:gs>
                    <a:gs pos="100000">
                      <a:srgbClr val="E74394">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smtClean="0">
                    <a:ln>
                      <a:noFill/>
                    </a:ln>
                    <a:solidFill>
                      <a:srgbClr val="333333"/>
                    </a:solidFill>
                    <a:effectLst/>
                    <a:uLnTx/>
                    <a:uFillTx/>
                    <a:latin typeface="Calibri"/>
                    <a:ea typeface="+mn-ea"/>
                    <a:cs typeface="+mn-cs"/>
                  </a:endParaRPr>
                </a:p>
              </p:txBody>
            </p:sp>
            <p:sp>
              <p:nvSpPr>
                <p:cNvPr id="139" name="Pie 138"/>
                <p:cNvSpPr/>
                <p:nvPr/>
              </p:nvSpPr>
              <p:spPr>
                <a:xfrm rot="5400000">
                  <a:off x="4644008" y="2348880"/>
                  <a:ext cx="324036" cy="324036"/>
                </a:xfrm>
                <a:prstGeom prst="pie">
                  <a:avLst>
                    <a:gd name="adj1" fmla="val 1446385"/>
                    <a:gd name="adj2" fmla="val 3133473"/>
                  </a:avLst>
                </a:prstGeom>
                <a:gradFill rotWithShape="1">
                  <a:gsLst>
                    <a:gs pos="0">
                      <a:srgbClr val="E74394">
                        <a:shade val="51000"/>
                        <a:satMod val="130000"/>
                      </a:srgbClr>
                    </a:gs>
                    <a:gs pos="80000">
                      <a:srgbClr val="E74394">
                        <a:shade val="93000"/>
                        <a:satMod val="130000"/>
                      </a:srgbClr>
                    </a:gs>
                    <a:gs pos="100000">
                      <a:srgbClr val="E74394">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smtClean="0">
                    <a:ln>
                      <a:noFill/>
                    </a:ln>
                    <a:solidFill>
                      <a:srgbClr val="333333"/>
                    </a:solidFill>
                    <a:effectLst/>
                    <a:uLnTx/>
                    <a:uFillTx/>
                    <a:latin typeface="Calibri"/>
                    <a:ea typeface="+mn-ea"/>
                    <a:cs typeface="+mn-cs"/>
                  </a:endParaRPr>
                </a:p>
              </p:txBody>
            </p:sp>
          </p:grpSp>
          <p:sp>
            <p:nvSpPr>
              <p:cNvPr id="129" name="Pie 128"/>
              <p:cNvSpPr/>
              <p:nvPr/>
            </p:nvSpPr>
            <p:spPr>
              <a:xfrm rot="8434114">
                <a:off x="5997510" y="1627295"/>
                <a:ext cx="290831" cy="290831"/>
              </a:xfrm>
              <a:prstGeom prst="pie">
                <a:avLst>
                  <a:gd name="adj1" fmla="val 1446385"/>
                  <a:gd name="adj2" fmla="val 8189893"/>
                </a:avLst>
              </a:prstGeom>
              <a:gradFill rotWithShape="1">
                <a:gsLst>
                  <a:gs pos="0">
                    <a:srgbClr val="E74394">
                      <a:shade val="51000"/>
                      <a:satMod val="130000"/>
                    </a:srgbClr>
                  </a:gs>
                  <a:gs pos="80000">
                    <a:srgbClr val="E74394">
                      <a:shade val="93000"/>
                      <a:satMod val="130000"/>
                    </a:srgbClr>
                  </a:gs>
                  <a:gs pos="100000">
                    <a:srgbClr val="E74394">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smtClean="0">
                  <a:ln>
                    <a:noFill/>
                  </a:ln>
                  <a:solidFill>
                    <a:srgbClr val="333333"/>
                  </a:solidFill>
                  <a:effectLst/>
                  <a:uLnTx/>
                  <a:uFillTx/>
                  <a:latin typeface="Calibri"/>
                  <a:ea typeface="+mn-ea"/>
                  <a:cs typeface="+mn-cs"/>
                </a:endParaRPr>
              </a:p>
            </p:txBody>
          </p:sp>
        </p:grpSp>
        <p:grpSp>
          <p:nvGrpSpPr>
            <p:cNvPr id="108" name="Group 107"/>
            <p:cNvGrpSpPr/>
            <p:nvPr/>
          </p:nvGrpSpPr>
          <p:grpSpPr>
            <a:xfrm>
              <a:off x="2567814" y="4430117"/>
              <a:ext cx="2325564" cy="509650"/>
              <a:chOff x="5997510" y="1445983"/>
              <a:chExt cx="2325564" cy="509650"/>
            </a:xfrm>
          </p:grpSpPr>
          <p:grpSp>
            <p:nvGrpSpPr>
              <p:cNvPr id="116" name="Group 115"/>
              <p:cNvGrpSpPr/>
              <p:nvPr/>
            </p:nvGrpSpPr>
            <p:grpSpPr>
              <a:xfrm>
                <a:off x="6005501" y="1445983"/>
                <a:ext cx="2317573" cy="509650"/>
                <a:chOff x="2915816" y="2348880"/>
                <a:chExt cx="2317573" cy="509650"/>
              </a:xfrm>
            </p:grpSpPr>
            <p:sp>
              <p:nvSpPr>
                <p:cNvPr id="118" name="Pie 117"/>
                <p:cNvSpPr/>
                <p:nvPr/>
              </p:nvSpPr>
              <p:spPr>
                <a:xfrm>
                  <a:off x="3635896" y="2562105"/>
                  <a:ext cx="290831" cy="290831"/>
                </a:xfrm>
                <a:prstGeom prst="pie">
                  <a:avLst>
                    <a:gd name="adj1" fmla="val 12192610"/>
                    <a:gd name="adj2" fmla="val 16200000"/>
                  </a:avLst>
                </a:prstGeom>
                <a:gradFill rotWithShape="1">
                  <a:gsLst>
                    <a:gs pos="0">
                      <a:srgbClr val="00AFAA">
                        <a:shade val="51000"/>
                        <a:satMod val="130000"/>
                      </a:srgbClr>
                    </a:gs>
                    <a:gs pos="80000">
                      <a:srgbClr val="00AFAA">
                        <a:shade val="93000"/>
                        <a:satMod val="130000"/>
                      </a:srgbClr>
                    </a:gs>
                    <a:gs pos="100000">
                      <a:srgbClr val="00AFAA">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smtClean="0">
                    <a:ln>
                      <a:noFill/>
                    </a:ln>
                    <a:solidFill>
                      <a:srgbClr val="333333"/>
                    </a:solidFill>
                    <a:effectLst/>
                    <a:uLnTx/>
                    <a:uFillTx/>
                    <a:latin typeface="Calibri"/>
                    <a:ea typeface="+mn-ea"/>
                    <a:cs typeface="+mn-cs"/>
                  </a:endParaRPr>
                </a:p>
              </p:txBody>
            </p:sp>
            <p:sp>
              <p:nvSpPr>
                <p:cNvPr id="119" name="Pie 118"/>
                <p:cNvSpPr/>
                <p:nvPr/>
              </p:nvSpPr>
              <p:spPr>
                <a:xfrm>
                  <a:off x="3304286" y="2526699"/>
                  <a:ext cx="290831" cy="290831"/>
                </a:xfrm>
                <a:prstGeom prst="pie">
                  <a:avLst>
                    <a:gd name="adj1" fmla="val 1446385"/>
                    <a:gd name="adj2" fmla="val 16200000"/>
                  </a:avLst>
                </a:prstGeom>
                <a:gradFill rotWithShape="1">
                  <a:gsLst>
                    <a:gs pos="0">
                      <a:srgbClr val="00AFAA">
                        <a:shade val="51000"/>
                        <a:satMod val="130000"/>
                      </a:srgbClr>
                    </a:gs>
                    <a:gs pos="80000">
                      <a:srgbClr val="00AFAA">
                        <a:shade val="93000"/>
                        <a:satMod val="130000"/>
                      </a:srgbClr>
                    </a:gs>
                    <a:gs pos="100000">
                      <a:srgbClr val="00AFAA">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smtClean="0">
                    <a:ln>
                      <a:noFill/>
                    </a:ln>
                    <a:solidFill>
                      <a:srgbClr val="333333"/>
                    </a:solidFill>
                    <a:effectLst/>
                    <a:uLnTx/>
                    <a:uFillTx/>
                    <a:latin typeface="Calibri"/>
                    <a:ea typeface="+mn-ea"/>
                    <a:cs typeface="+mn-cs"/>
                  </a:endParaRPr>
                </a:p>
              </p:txBody>
            </p:sp>
            <p:sp>
              <p:nvSpPr>
                <p:cNvPr id="120" name="Pie 119"/>
                <p:cNvSpPr/>
                <p:nvPr/>
              </p:nvSpPr>
              <p:spPr>
                <a:xfrm>
                  <a:off x="3817979" y="2548695"/>
                  <a:ext cx="290831" cy="290831"/>
                </a:xfrm>
                <a:prstGeom prst="pie">
                  <a:avLst>
                    <a:gd name="adj1" fmla="val 1446385"/>
                    <a:gd name="adj2" fmla="val 8189893"/>
                  </a:avLst>
                </a:prstGeom>
                <a:gradFill rotWithShape="1">
                  <a:gsLst>
                    <a:gs pos="0">
                      <a:srgbClr val="00AFAA">
                        <a:shade val="51000"/>
                        <a:satMod val="130000"/>
                      </a:srgbClr>
                    </a:gs>
                    <a:gs pos="80000">
                      <a:srgbClr val="00AFAA">
                        <a:shade val="93000"/>
                        <a:satMod val="130000"/>
                      </a:srgbClr>
                    </a:gs>
                    <a:gs pos="100000">
                      <a:srgbClr val="00AFAA">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smtClean="0">
                    <a:ln>
                      <a:noFill/>
                    </a:ln>
                    <a:solidFill>
                      <a:srgbClr val="333333"/>
                    </a:solidFill>
                    <a:effectLst/>
                    <a:uLnTx/>
                    <a:uFillTx/>
                    <a:latin typeface="Calibri"/>
                    <a:ea typeface="+mn-ea"/>
                    <a:cs typeface="+mn-cs"/>
                  </a:endParaRPr>
                </a:p>
              </p:txBody>
            </p:sp>
            <p:sp>
              <p:nvSpPr>
                <p:cNvPr id="121" name="Pie 120"/>
                <p:cNvSpPr/>
                <p:nvPr/>
              </p:nvSpPr>
              <p:spPr>
                <a:xfrm>
                  <a:off x="2915816" y="2528900"/>
                  <a:ext cx="324036" cy="324036"/>
                </a:xfrm>
                <a:prstGeom prst="pie">
                  <a:avLst>
                    <a:gd name="adj1" fmla="val 1446385"/>
                    <a:gd name="adj2" fmla="val 3133473"/>
                  </a:avLst>
                </a:prstGeom>
                <a:gradFill rotWithShape="1">
                  <a:gsLst>
                    <a:gs pos="0">
                      <a:srgbClr val="00AFAA">
                        <a:shade val="51000"/>
                        <a:satMod val="130000"/>
                      </a:srgbClr>
                    </a:gs>
                    <a:gs pos="80000">
                      <a:srgbClr val="00AFAA">
                        <a:shade val="93000"/>
                        <a:satMod val="130000"/>
                      </a:srgbClr>
                    </a:gs>
                    <a:gs pos="100000">
                      <a:srgbClr val="00AFAA">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smtClean="0">
                    <a:ln>
                      <a:noFill/>
                    </a:ln>
                    <a:solidFill>
                      <a:srgbClr val="333333"/>
                    </a:solidFill>
                    <a:effectLst/>
                    <a:uLnTx/>
                    <a:uFillTx/>
                    <a:latin typeface="Calibri"/>
                    <a:ea typeface="+mn-ea"/>
                    <a:cs typeface="+mn-cs"/>
                  </a:endParaRPr>
                </a:p>
              </p:txBody>
            </p:sp>
            <p:sp>
              <p:nvSpPr>
                <p:cNvPr id="122" name="Pie 121"/>
                <p:cNvSpPr/>
                <p:nvPr/>
              </p:nvSpPr>
              <p:spPr>
                <a:xfrm>
                  <a:off x="4321299" y="2565642"/>
                  <a:ext cx="290831" cy="290831"/>
                </a:xfrm>
                <a:prstGeom prst="pie">
                  <a:avLst>
                    <a:gd name="adj1" fmla="val 17070852"/>
                    <a:gd name="adj2" fmla="val 11424401"/>
                  </a:avLst>
                </a:prstGeom>
                <a:gradFill rotWithShape="1">
                  <a:gsLst>
                    <a:gs pos="0">
                      <a:srgbClr val="00AFAA">
                        <a:shade val="51000"/>
                        <a:satMod val="130000"/>
                      </a:srgbClr>
                    </a:gs>
                    <a:gs pos="80000">
                      <a:srgbClr val="00AFAA">
                        <a:shade val="93000"/>
                        <a:satMod val="130000"/>
                      </a:srgbClr>
                    </a:gs>
                    <a:gs pos="100000">
                      <a:srgbClr val="00AFAA">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smtClean="0">
                    <a:ln>
                      <a:noFill/>
                    </a:ln>
                    <a:solidFill>
                      <a:srgbClr val="333333"/>
                    </a:solidFill>
                    <a:effectLst/>
                    <a:uLnTx/>
                    <a:uFillTx/>
                    <a:latin typeface="Calibri"/>
                    <a:ea typeface="+mn-ea"/>
                    <a:cs typeface="+mn-cs"/>
                  </a:endParaRPr>
                </a:p>
              </p:txBody>
            </p:sp>
            <p:sp>
              <p:nvSpPr>
                <p:cNvPr id="123" name="Pie 122"/>
                <p:cNvSpPr/>
                <p:nvPr/>
              </p:nvSpPr>
              <p:spPr>
                <a:xfrm>
                  <a:off x="4801945" y="2543302"/>
                  <a:ext cx="290831" cy="290831"/>
                </a:xfrm>
                <a:prstGeom prst="pie">
                  <a:avLst>
                    <a:gd name="adj1" fmla="val 5312946"/>
                    <a:gd name="adj2" fmla="val 11575226"/>
                  </a:avLst>
                </a:prstGeom>
                <a:gradFill rotWithShape="1">
                  <a:gsLst>
                    <a:gs pos="0">
                      <a:srgbClr val="00AFAA">
                        <a:shade val="51000"/>
                        <a:satMod val="130000"/>
                      </a:srgbClr>
                    </a:gs>
                    <a:gs pos="80000">
                      <a:srgbClr val="00AFAA">
                        <a:shade val="93000"/>
                        <a:satMod val="130000"/>
                      </a:srgbClr>
                    </a:gs>
                    <a:gs pos="100000">
                      <a:srgbClr val="00AFAA">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smtClean="0">
                    <a:ln>
                      <a:noFill/>
                    </a:ln>
                    <a:solidFill>
                      <a:srgbClr val="333333"/>
                    </a:solidFill>
                    <a:effectLst/>
                    <a:uLnTx/>
                    <a:uFillTx/>
                    <a:latin typeface="Calibri"/>
                    <a:ea typeface="+mn-ea"/>
                    <a:cs typeface="+mn-cs"/>
                  </a:endParaRPr>
                </a:p>
              </p:txBody>
            </p:sp>
            <p:sp>
              <p:nvSpPr>
                <p:cNvPr id="124" name="Pie 123"/>
                <p:cNvSpPr/>
                <p:nvPr/>
              </p:nvSpPr>
              <p:spPr>
                <a:xfrm rot="3851730">
                  <a:off x="4018667" y="2553723"/>
                  <a:ext cx="290831" cy="290831"/>
                </a:xfrm>
                <a:prstGeom prst="pie">
                  <a:avLst>
                    <a:gd name="adj1" fmla="val 12192610"/>
                    <a:gd name="adj2" fmla="val 16200000"/>
                  </a:avLst>
                </a:prstGeom>
                <a:gradFill rotWithShape="1">
                  <a:gsLst>
                    <a:gs pos="0">
                      <a:srgbClr val="00AFAA">
                        <a:shade val="51000"/>
                        <a:satMod val="130000"/>
                      </a:srgbClr>
                    </a:gs>
                    <a:gs pos="80000">
                      <a:srgbClr val="00AFAA">
                        <a:shade val="93000"/>
                        <a:satMod val="130000"/>
                      </a:srgbClr>
                    </a:gs>
                    <a:gs pos="100000">
                      <a:srgbClr val="00AFAA">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smtClean="0">
                    <a:ln>
                      <a:noFill/>
                    </a:ln>
                    <a:solidFill>
                      <a:srgbClr val="333333"/>
                    </a:solidFill>
                    <a:effectLst/>
                    <a:uLnTx/>
                    <a:uFillTx/>
                    <a:latin typeface="Calibri"/>
                    <a:ea typeface="+mn-ea"/>
                    <a:cs typeface="+mn-cs"/>
                  </a:endParaRPr>
                </a:p>
              </p:txBody>
            </p:sp>
            <p:sp>
              <p:nvSpPr>
                <p:cNvPr id="125" name="Pie 124"/>
                <p:cNvSpPr/>
                <p:nvPr/>
              </p:nvSpPr>
              <p:spPr>
                <a:xfrm>
                  <a:off x="4947360" y="2389579"/>
                  <a:ext cx="286029" cy="286029"/>
                </a:xfrm>
                <a:prstGeom prst="pie">
                  <a:avLst>
                    <a:gd name="adj1" fmla="val 2894708"/>
                    <a:gd name="adj2" fmla="val 11575226"/>
                  </a:avLst>
                </a:prstGeom>
                <a:gradFill rotWithShape="1">
                  <a:gsLst>
                    <a:gs pos="0">
                      <a:srgbClr val="00AFAA">
                        <a:shade val="51000"/>
                        <a:satMod val="130000"/>
                      </a:srgbClr>
                    </a:gs>
                    <a:gs pos="80000">
                      <a:srgbClr val="00AFAA">
                        <a:shade val="93000"/>
                        <a:satMod val="130000"/>
                      </a:srgbClr>
                    </a:gs>
                    <a:gs pos="100000">
                      <a:srgbClr val="00AFAA">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smtClean="0">
                    <a:ln>
                      <a:noFill/>
                    </a:ln>
                    <a:solidFill>
                      <a:srgbClr val="333333"/>
                    </a:solidFill>
                    <a:effectLst/>
                    <a:uLnTx/>
                    <a:uFillTx/>
                    <a:latin typeface="Calibri"/>
                    <a:ea typeface="+mn-ea"/>
                    <a:cs typeface="+mn-cs"/>
                  </a:endParaRPr>
                </a:p>
              </p:txBody>
            </p:sp>
            <p:sp>
              <p:nvSpPr>
                <p:cNvPr id="126" name="Pie 125"/>
                <p:cNvSpPr/>
                <p:nvPr/>
              </p:nvSpPr>
              <p:spPr>
                <a:xfrm rot="13768062">
                  <a:off x="3893518" y="2534494"/>
                  <a:ext cx="324036" cy="324036"/>
                </a:xfrm>
                <a:prstGeom prst="pie">
                  <a:avLst>
                    <a:gd name="adj1" fmla="val 1446385"/>
                    <a:gd name="adj2" fmla="val 3133473"/>
                  </a:avLst>
                </a:prstGeom>
                <a:gradFill rotWithShape="1">
                  <a:gsLst>
                    <a:gs pos="0">
                      <a:srgbClr val="00AFAA">
                        <a:shade val="51000"/>
                        <a:satMod val="130000"/>
                      </a:srgbClr>
                    </a:gs>
                    <a:gs pos="80000">
                      <a:srgbClr val="00AFAA">
                        <a:shade val="93000"/>
                        <a:satMod val="130000"/>
                      </a:srgbClr>
                    </a:gs>
                    <a:gs pos="100000">
                      <a:srgbClr val="00AFAA">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smtClean="0">
                    <a:ln>
                      <a:noFill/>
                    </a:ln>
                    <a:solidFill>
                      <a:srgbClr val="333333"/>
                    </a:solidFill>
                    <a:effectLst/>
                    <a:uLnTx/>
                    <a:uFillTx/>
                    <a:latin typeface="Calibri"/>
                    <a:ea typeface="+mn-ea"/>
                    <a:cs typeface="+mn-cs"/>
                  </a:endParaRPr>
                </a:p>
              </p:txBody>
            </p:sp>
            <p:sp>
              <p:nvSpPr>
                <p:cNvPr id="127" name="Pie 126"/>
                <p:cNvSpPr/>
                <p:nvPr/>
              </p:nvSpPr>
              <p:spPr>
                <a:xfrm rot="5400000">
                  <a:off x="4644008" y="2348880"/>
                  <a:ext cx="324036" cy="324036"/>
                </a:xfrm>
                <a:prstGeom prst="pie">
                  <a:avLst>
                    <a:gd name="adj1" fmla="val 1446385"/>
                    <a:gd name="adj2" fmla="val 3133473"/>
                  </a:avLst>
                </a:prstGeom>
                <a:gradFill rotWithShape="1">
                  <a:gsLst>
                    <a:gs pos="0">
                      <a:srgbClr val="00AFAA">
                        <a:shade val="51000"/>
                        <a:satMod val="130000"/>
                      </a:srgbClr>
                    </a:gs>
                    <a:gs pos="80000">
                      <a:srgbClr val="00AFAA">
                        <a:shade val="93000"/>
                        <a:satMod val="130000"/>
                      </a:srgbClr>
                    </a:gs>
                    <a:gs pos="100000">
                      <a:srgbClr val="00AFAA">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smtClean="0">
                    <a:ln>
                      <a:noFill/>
                    </a:ln>
                    <a:solidFill>
                      <a:srgbClr val="333333"/>
                    </a:solidFill>
                    <a:effectLst/>
                    <a:uLnTx/>
                    <a:uFillTx/>
                    <a:latin typeface="Calibri"/>
                    <a:ea typeface="+mn-ea"/>
                    <a:cs typeface="+mn-cs"/>
                  </a:endParaRPr>
                </a:p>
              </p:txBody>
            </p:sp>
          </p:grpSp>
          <p:sp>
            <p:nvSpPr>
              <p:cNvPr id="117" name="Pie 116"/>
              <p:cNvSpPr/>
              <p:nvPr/>
            </p:nvSpPr>
            <p:spPr>
              <a:xfrm rot="8434114">
                <a:off x="5997510" y="1627295"/>
                <a:ext cx="290831" cy="290831"/>
              </a:xfrm>
              <a:prstGeom prst="pie">
                <a:avLst>
                  <a:gd name="adj1" fmla="val 1446385"/>
                  <a:gd name="adj2" fmla="val 8189893"/>
                </a:avLst>
              </a:prstGeom>
              <a:gradFill rotWithShape="1">
                <a:gsLst>
                  <a:gs pos="0">
                    <a:srgbClr val="00AFAA">
                      <a:shade val="51000"/>
                      <a:satMod val="130000"/>
                    </a:srgbClr>
                  </a:gs>
                  <a:gs pos="80000">
                    <a:srgbClr val="00AFAA">
                      <a:shade val="93000"/>
                      <a:satMod val="130000"/>
                    </a:srgbClr>
                  </a:gs>
                  <a:gs pos="100000">
                    <a:srgbClr val="00AFAA">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smtClean="0">
                  <a:ln>
                    <a:noFill/>
                  </a:ln>
                  <a:solidFill>
                    <a:srgbClr val="333333"/>
                  </a:solidFill>
                  <a:effectLst/>
                  <a:uLnTx/>
                  <a:uFillTx/>
                  <a:latin typeface="Calibri"/>
                  <a:ea typeface="+mn-ea"/>
                  <a:cs typeface="+mn-cs"/>
                </a:endParaRPr>
              </a:p>
            </p:txBody>
          </p:sp>
        </p:grpSp>
        <p:sp>
          <p:nvSpPr>
            <p:cNvPr id="109" name="Rounded Rectangle 108"/>
            <p:cNvSpPr/>
            <p:nvPr/>
          </p:nvSpPr>
          <p:spPr>
            <a:xfrm>
              <a:off x="2383486" y="1484621"/>
              <a:ext cx="2664296" cy="4104456"/>
            </a:xfrm>
            <a:prstGeom prst="roundRect">
              <a:avLst/>
            </a:prstGeom>
            <a:gradFill flip="none" rotWithShape="1">
              <a:gsLst>
                <a:gs pos="0">
                  <a:srgbClr val="FFFFFF">
                    <a:alpha val="16000"/>
                  </a:srgbClr>
                </a:gs>
                <a:gs pos="80000">
                  <a:srgbClr val="73C4EE">
                    <a:lumMod val="20000"/>
                    <a:lumOff val="80000"/>
                    <a:alpha val="15000"/>
                  </a:srgbClr>
                </a:gs>
                <a:gs pos="100000">
                  <a:srgbClr val="034EA2">
                    <a:lumMod val="40000"/>
                    <a:lumOff val="60000"/>
                  </a:srgb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smtClean="0">
                <a:ln>
                  <a:noFill/>
                </a:ln>
                <a:solidFill>
                  <a:srgbClr val="FFFFFF"/>
                </a:solidFill>
                <a:effectLst/>
                <a:uLnTx/>
                <a:uFillTx/>
                <a:latin typeface="Calibri"/>
                <a:ea typeface="+mn-ea"/>
                <a:cs typeface="+mn-cs"/>
              </a:endParaRPr>
            </a:p>
          </p:txBody>
        </p:sp>
        <p:pic>
          <p:nvPicPr>
            <p:cNvPr id="110" name="Picture 4" descr="C:\Users\menevej\AppData\Local\Microsoft\Windows\Temporary Internet Files\Content.IE5\SR073BY1\bujnowski_brick_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5530" y="6016335"/>
              <a:ext cx="762778" cy="608191"/>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4" descr="C:\Users\menevej\AppData\Local\Microsoft\Windows\Temporary Internet Files\Content.IE5\SR073BY1\bujnowski_brick_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1464" y="6016334"/>
              <a:ext cx="762778" cy="608191"/>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4" descr="C:\Users\menevej\AppData\Local\Microsoft\Windows\Temporary Internet Files\Content.IE5\SR073BY1\bujnowski_brick_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88637" y="6016333"/>
              <a:ext cx="762778" cy="608191"/>
            </a:xfrm>
            <a:prstGeom prst="rect">
              <a:avLst/>
            </a:prstGeom>
            <a:noFill/>
            <a:extLst>
              <a:ext uri="{909E8E84-426E-40DD-AFC4-6F175D3DCCD1}">
                <a14:hiddenFill xmlns:a14="http://schemas.microsoft.com/office/drawing/2010/main">
                  <a:solidFill>
                    <a:srgbClr val="FFFFFF"/>
                  </a:solidFill>
                </a14:hiddenFill>
              </a:ext>
            </a:extLst>
          </p:spPr>
        </p:pic>
        <p:sp>
          <p:nvSpPr>
            <p:cNvPr id="113" name="Flowchart: Magnetic Disk 112"/>
            <p:cNvSpPr/>
            <p:nvPr/>
          </p:nvSpPr>
          <p:spPr>
            <a:xfrm>
              <a:off x="2339752" y="440668"/>
              <a:ext cx="818831" cy="504056"/>
            </a:xfrm>
            <a:prstGeom prst="flowChartMagneticDisk">
              <a:avLst/>
            </a:prstGeom>
            <a:gradFill flip="none" rotWithShape="1">
              <a:gsLst>
                <a:gs pos="0">
                  <a:srgbClr val="333333">
                    <a:lumMod val="65000"/>
                    <a:lumOff val="35000"/>
                  </a:srgbClr>
                </a:gs>
                <a:gs pos="80000">
                  <a:srgbClr val="333333">
                    <a:lumMod val="50000"/>
                    <a:lumOff val="50000"/>
                  </a:srgbClr>
                </a:gs>
                <a:gs pos="100000">
                  <a:srgbClr val="FFFFFF">
                    <a:lumMod val="65000"/>
                  </a:srgbClr>
                </a:gs>
              </a:gsLst>
              <a:lin ang="13500000" scaled="1"/>
              <a:tileRect/>
            </a:gradFill>
            <a:ln w="9525" cap="flat" cmpd="sng" algn="ctr">
              <a:solidFill>
                <a:srgbClr val="333333">
                  <a:lumMod val="65000"/>
                  <a:lumOff val="3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800" b="0" i="0" u="none" strike="noStrike" kern="0" cap="none" spc="0" normalizeH="0" baseline="0" noProof="0" dirty="0" err="1" smtClean="0">
                  <a:ln>
                    <a:noFill/>
                  </a:ln>
                  <a:solidFill>
                    <a:srgbClr val="FFFFFF"/>
                  </a:solidFill>
                  <a:effectLst/>
                  <a:uLnTx/>
                  <a:uFillTx/>
                  <a:latin typeface="Calibri"/>
                  <a:ea typeface="+mn-ea"/>
                  <a:cs typeface="+mn-cs"/>
                </a:rPr>
                <a:t>ind</a:t>
              </a:r>
              <a:endParaRPr kumimoji="0" lang="fr-CH" sz="18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14" name="Flowchart: Magnetic Disk 113"/>
            <p:cNvSpPr/>
            <p:nvPr/>
          </p:nvSpPr>
          <p:spPr>
            <a:xfrm>
              <a:off x="3318388" y="445792"/>
              <a:ext cx="785026" cy="504056"/>
            </a:xfrm>
            <a:prstGeom prst="flowChartMagneticDisk">
              <a:avLst/>
            </a:prstGeom>
            <a:gradFill flip="none" rotWithShape="1">
              <a:gsLst>
                <a:gs pos="0">
                  <a:srgbClr val="333333">
                    <a:lumMod val="65000"/>
                    <a:lumOff val="35000"/>
                  </a:srgbClr>
                </a:gs>
                <a:gs pos="80000">
                  <a:srgbClr val="333333">
                    <a:lumMod val="50000"/>
                    <a:lumOff val="50000"/>
                  </a:srgbClr>
                </a:gs>
                <a:gs pos="100000">
                  <a:srgbClr val="FFFFFF">
                    <a:lumMod val="65000"/>
                  </a:srgbClr>
                </a:gs>
              </a:gsLst>
              <a:lin ang="13500000" scaled="1"/>
              <a:tileRect/>
            </a:gradFill>
            <a:ln w="9525" cap="flat" cmpd="sng" algn="ctr">
              <a:solidFill>
                <a:srgbClr val="333333">
                  <a:lumMod val="65000"/>
                  <a:lumOff val="3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800" b="0" i="0" u="none" strike="noStrike" kern="0" cap="none" spc="0" normalizeH="0" baseline="0" noProof="0" dirty="0" smtClean="0">
                  <a:ln>
                    <a:noFill/>
                  </a:ln>
                  <a:solidFill>
                    <a:srgbClr val="FFFFFF"/>
                  </a:solidFill>
                  <a:effectLst/>
                  <a:uLnTx/>
                  <a:uFillTx/>
                  <a:latin typeface="Calibri"/>
                  <a:ea typeface="+mn-ea"/>
                  <a:cs typeface="+mn-cs"/>
                </a:rPr>
                <a:t>UM</a:t>
              </a:r>
            </a:p>
          </p:txBody>
        </p:sp>
        <p:sp>
          <p:nvSpPr>
            <p:cNvPr id="115" name="Flowchart: Magnetic Disk 114"/>
            <p:cNvSpPr/>
            <p:nvPr/>
          </p:nvSpPr>
          <p:spPr>
            <a:xfrm>
              <a:off x="4255270" y="440668"/>
              <a:ext cx="815106" cy="504056"/>
            </a:xfrm>
            <a:prstGeom prst="flowChartMagneticDisk">
              <a:avLst/>
            </a:prstGeom>
            <a:gradFill flip="none" rotWithShape="1">
              <a:gsLst>
                <a:gs pos="0">
                  <a:srgbClr val="333333">
                    <a:lumMod val="65000"/>
                    <a:lumOff val="35000"/>
                  </a:srgbClr>
                </a:gs>
                <a:gs pos="80000">
                  <a:srgbClr val="333333">
                    <a:lumMod val="50000"/>
                    <a:lumOff val="50000"/>
                  </a:srgbClr>
                </a:gs>
                <a:gs pos="100000">
                  <a:srgbClr val="FFFFFF">
                    <a:lumMod val="65000"/>
                  </a:srgbClr>
                </a:gs>
              </a:gsLst>
              <a:lin ang="13500000" scaled="1"/>
              <a:tileRect/>
            </a:gradFill>
            <a:ln w="9525" cap="flat" cmpd="sng" algn="ctr">
              <a:solidFill>
                <a:srgbClr val="333333">
                  <a:lumMod val="65000"/>
                  <a:lumOff val="3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800" b="0" i="0" u="none" strike="noStrike" kern="0" cap="none" spc="0" normalizeH="0" baseline="0" noProof="0" dirty="0" err="1" smtClean="0">
                  <a:ln>
                    <a:noFill/>
                  </a:ln>
                  <a:solidFill>
                    <a:srgbClr val="FFFFFF"/>
                  </a:solidFill>
                  <a:effectLst/>
                  <a:uLnTx/>
                  <a:uFillTx/>
                  <a:latin typeface="Calibri"/>
                  <a:ea typeface="+mn-ea"/>
                  <a:cs typeface="+mn-cs"/>
                </a:rPr>
                <a:t>EoL</a:t>
              </a:r>
              <a:endParaRPr kumimoji="0" lang="fr-CH" sz="1800" b="0" i="0" u="none" strike="noStrike" kern="0" cap="none" spc="0" normalizeH="0" baseline="0" noProof="0" dirty="0" smtClean="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13392267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556271"/>
            <a:ext cx="8229600" cy="936625"/>
          </a:xfrm>
        </p:spPr>
        <p:txBody>
          <a:bodyPr/>
          <a:lstStyle/>
          <a:p>
            <a:r>
              <a:rPr lang="en-GB" sz="2800" dirty="0"/>
              <a:t>Aggregated </a:t>
            </a:r>
            <a:r>
              <a:rPr lang="en-US" altLang="en-US" sz="2800" dirty="0"/>
              <a:t>technological </a:t>
            </a:r>
            <a:r>
              <a:rPr lang="en-GB" sz="2800" dirty="0"/>
              <a:t>impact</a:t>
            </a:r>
            <a:endParaRPr lang="en-GB" dirty="0"/>
          </a:p>
        </p:txBody>
      </p:sp>
      <p:sp>
        <p:nvSpPr>
          <p:cNvPr id="3" name="Content Placeholder 2"/>
          <p:cNvSpPr>
            <a:spLocks noGrp="1"/>
          </p:cNvSpPr>
          <p:nvPr>
            <p:ph idx="1"/>
          </p:nvPr>
        </p:nvSpPr>
        <p:spPr>
          <a:xfrm>
            <a:off x="467544" y="2564904"/>
            <a:ext cx="8496944" cy="4176464"/>
          </a:xfrm>
        </p:spPr>
        <p:txBody>
          <a:bodyPr/>
          <a:lstStyle/>
          <a:p>
            <a:pPr marL="0" lvl="0" indent="0">
              <a:buNone/>
            </a:pPr>
            <a:r>
              <a:rPr lang="en-GB" sz="2000" b="1" dirty="0"/>
              <a:t>E-waste </a:t>
            </a:r>
            <a:r>
              <a:rPr lang="en-GB" sz="2000" b="1" dirty="0" smtClean="0"/>
              <a:t>recycling:</a:t>
            </a:r>
            <a:endParaRPr lang="en-GB" sz="2000" b="1" dirty="0"/>
          </a:p>
          <a:p>
            <a:pPr lvl="0"/>
            <a:r>
              <a:rPr lang="en-GB" sz="1500" dirty="0"/>
              <a:t>Assessment of </a:t>
            </a:r>
            <a:r>
              <a:rPr lang="en-GB" sz="1500" b="1" dirty="0" smtClean="0"/>
              <a:t>value chains, product </a:t>
            </a:r>
            <a:r>
              <a:rPr lang="en-GB" sz="1500" b="1" dirty="0"/>
              <a:t>life-cycles and market trends</a:t>
            </a:r>
          </a:p>
          <a:p>
            <a:pPr lvl="0"/>
            <a:r>
              <a:rPr lang="en-US" sz="1500" dirty="0"/>
              <a:t>New (automated) sorting, disassembly and </a:t>
            </a:r>
            <a:r>
              <a:rPr lang="en-US" sz="1500" b="1" dirty="0"/>
              <a:t>separation</a:t>
            </a:r>
            <a:r>
              <a:rPr lang="en-US" sz="1500" dirty="0"/>
              <a:t> concepts</a:t>
            </a:r>
          </a:p>
          <a:p>
            <a:pPr lvl="0"/>
            <a:r>
              <a:rPr lang="en-GB" sz="1500" dirty="0" smtClean="0"/>
              <a:t>Re-assessment and </a:t>
            </a:r>
            <a:r>
              <a:rPr lang="en-GB" sz="1500" dirty="0"/>
              <a:t>optimization of </a:t>
            </a:r>
            <a:r>
              <a:rPr lang="en-GB" sz="1500" b="1" dirty="0" smtClean="0"/>
              <a:t>conventional recycling </a:t>
            </a:r>
            <a:r>
              <a:rPr lang="en-GB" sz="1500" b="1" dirty="0"/>
              <a:t>processes </a:t>
            </a:r>
            <a:r>
              <a:rPr lang="en-GB" sz="1500" dirty="0" smtClean="0"/>
              <a:t>(KAIZEN)</a:t>
            </a:r>
          </a:p>
          <a:p>
            <a:pPr lvl="0"/>
            <a:r>
              <a:rPr lang="en-GB" sz="1500" dirty="0" smtClean="0"/>
              <a:t>Elaboration </a:t>
            </a:r>
            <a:r>
              <a:rPr lang="en-GB" sz="1500" dirty="0"/>
              <a:t>of </a:t>
            </a:r>
            <a:r>
              <a:rPr lang="en-GB" sz="1500" b="1" dirty="0"/>
              <a:t>new </a:t>
            </a:r>
            <a:r>
              <a:rPr lang="en-GB" sz="1500" b="1" dirty="0" smtClean="0"/>
              <a:t>(hydrometallurgical) processes </a:t>
            </a:r>
            <a:r>
              <a:rPr lang="en-GB" sz="1500" dirty="0"/>
              <a:t>for highly efficient </a:t>
            </a:r>
            <a:r>
              <a:rPr lang="en-GB" sz="1500" dirty="0" smtClean="0"/>
              <a:t>extraction </a:t>
            </a:r>
            <a:r>
              <a:rPr lang="en-GB" sz="1500" dirty="0"/>
              <a:t>and refinery of materials</a:t>
            </a:r>
          </a:p>
          <a:p>
            <a:pPr lvl="0"/>
            <a:r>
              <a:rPr lang="en-GB" sz="1500" dirty="0" smtClean="0"/>
              <a:t>Recovery </a:t>
            </a:r>
            <a:r>
              <a:rPr lang="en-GB" sz="1500" b="1" dirty="0"/>
              <a:t>of </a:t>
            </a:r>
            <a:r>
              <a:rPr lang="en-GB" sz="1500" b="1" dirty="0" smtClean="0"/>
              <a:t>REE and other technology </a:t>
            </a:r>
            <a:r>
              <a:rPr lang="en-GB" sz="1500" b="1" dirty="0" smtClean="0"/>
              <a:t>metals, </a:t>
            </a:r>
            <a:r>
              <a:rPr lang="en-US" sz="1500" dirty="0" smtClean="0"/>
              <a:t>for </a:t>
            </a:r>
            <a:r>
              <a:rPr lang="en-US" sz="1500" dirty="0"/>
              <a:t>substituting mining of virgin raw </a:t>
            </a:r>
            <a:r>
              <a:rPr lang="en-US" sz="1500" dirty="0" smtClean="0"/>
              <a:t>materials</a:t>
            </a:r>
            <a:endParaRPr lang="en-GB" sz="1500" b="1" dirty="0" smtClean="0"/>
          </a:p>
          <a:p>
            <a:pPr lvl="0"/>
            <a:r>
              <a:rPr lang="en-US" sz="1500" dirty="0"/>
              <a:t>Innovative solutions for </a:t>
            </a:r>
            <a:r>
              <a:rPr lang="en-US" sz="1500" b="1" dirty="0"/>
              <a:t>integrated treatments of liquid and solid </a:t>
            </a:r>
            <a:r>
              <a:rPr lang="en-US" sz="1500" b="1" dirty="0" smtClean="0"/>
              <a:t>wastes</a:t>
            </a:r>
          </a:p>
          <a:p>
            <a:pPr lvl="0"/>
            <a:r>
              <a:rPr lang="en-GB" sz="1500" b="1" dirty="0" smtClean="0"/>
              <a:t>Validation </a:t>
            </a:r>
            <a:r>
              <a:rPr lang="en-GB" sz="1500" b="1" dirty="0" smtClean="0"/>
              <a:t>of re-mined </a:t>
            </a:r>
            <a:r>
              <a:rPr lang="en-GB" sz="1500" b="1" dirty="0" smtClean="0"/>
              <a:t>elements </a:t>
            </a:r>
            <a:r>
              <a:rPr lang="en-GB" sz="1500" dirty="0" smtClean="0"/>
              <a:t>from tailings</a:t>
            </a:r>
            <a:endParaRPr lang="en-GB" sz="1500" b="1" dirty="0"/>
          </a:p>
          <a:p>
            <a:pPr lvl="0"/>
            <a:r>
              <a:rPr lang="en-GB" sz="1500" dirty="0" smtClean="0"/>
              <a:t>Industrial validation and scaling of stationary and </a:t>
            </a:r>
            <a:r>
              <a:rPr lang="en-GB" sz="1500" b="1" dirty="0" smtClean="0"/>
              <a:t>mobile facilities</a:t>
            </a:r>
            <a:endParaRPr lang="en-GB" sz="1500" b="1" dirty="0"/>
          </a:p>
          <a:p>
            <a:endParaRPr lang="en-GB" dirty="0"/>
          </a:p>
        </p:txBody>
      </p:sp>
    </p:spTree>
    <p:extLst>
      <p:ext uri="{BB962C8B-B14F-4D97-AF65-F5344CB8AC3E}">
        <p14:creationId xmlns:p14="http://schemas.microsoft.com/office/powerpoint/2010/main" val="1416540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Aggregated </a:t>
            </a:r>
            <a:r>
              <a:rPr lang="en-US" altLang="en-US" sz="2800" dirty="0"/>
              <a:t>technological </a:t>
            </a:r>
            <a:r>
              <a:rPr lang="en-GB" sz="2800" dirty="0"/>
              <a:t>impact</a:t>
            </a:r>
            <a:endParaRPr lang="en-GB" dirty="0"/>
          </a:p>
        </p:txBody>
      </p:sp>
      <p:sp>
        <p:nvSpPr>
          <p:cNvPr id="3" name="Content Placeholder 2"/>
          <p:cNvSpPr>
            <a:spLocks noGrp="1"/>
          </p:cNvSpPr>
          <p:nvPr>
            <p:ph idx="1"/>
          </p:nvPr>
        </p:nvSpPr>
        <p:spPr>
          <a:xfrm>
            <a:off x="251520" y="2564904"/>
            <a:ext cx="8892480" cy="3633788"/>
          </a:xfrm>
        </p:spPr>
        <p:txBody>
          <a:bodyPr/>
          <a:lstStyle/>
          <a:p>
            <a:pPr marL="0" lvl="0" indent="0">
              <a:buNone/>
            </a:pPr>
            <a:r>
              <a:rPr lang="en-GB" sz="2000" b="1" dirty="0" smtClean="0"/>
              <a:t>C&amp;D-waste </a:t>
            </a:r>
            <a:r>
              <a:rPr lang="en-GB" sz="2000" b="1" dirty="0"/>
              <a:t>recycling</a:t>
            </a:r>
            <a:r>
              <a:rPr lang="en-GB" sz="2000" b="1" dirty="0" smtClean="0"/>
              <a:t>:</a:t>
            </a:r>
          </a:p>
          <a:p>
            <a:r>
              <a:rPr lang="en-GB" sz="1800" dirty="0" smtClean="0"/>
              <a:t>Development of a 100% end-of-life (</a:t>
            </a:r>
            <a:r>
              <a:rPr lang="en-GB" sz="1800" dirty="0" err="1" smtClean="0"/>
              <a:t>EoL</a:t>
            </a:r>
            <a:r>
              <a:rPr lang="en-GB" sz="1800" dirty="0" smtClean="0"/>
              <a:t>) concrete separation process that produces:</a:t>
            </a:r>
          </a:p>
          <a:p>
            <a:pPr lvl="1"/>
            <a:r>
              <a:rPr lang="en-GB" sz="1400" dirty="0" smtClean="0"/>
              <a:t>aggregates for use in new concrete production</a:t>
            </a:r>
          </a:p>
          <a:p>
            <a:pPr lvl="1"/>
            <a:r>
              <a:rPr lang="en-GB" sz="1400" dirty="0" smtClean="0"/>
              <a:t>calcium rich feedstock for low-carbon cement production</a:t>
            </a:r>
          </a:p>
          <a:p>
            <a:r>
              <a:rPr lang="en-GB" sz="1800" b="0" dirty="0" smtClean="0"/>
              <a:t>Elaboration of new concrete type that uses recycled aggregates which is </a:t>
            </a:r>
            <a:r>
              <a:rPr lang="en-GB" sz="1800" b="1" dirty="0" smtClean="0"/>
              <a:t>30% stronger </a:t>
            </a:r>
          </a:p>
          <a:p>
            <a:r>
              <a:rPr lang="en-GB" sz="1800" dirty="0" smtClean="0"/>
              <a:t>Development of HSI and laser based </a:t>
            </a:r>
            <a:r>
              <a:rPr lang="en-GB" sz="1800" b="1" dirty="0" smtClean="0"/>
              <a:t>sensors for quality assessments</a:t>
            </a:r>
          </a:p>
          <a:p>
            <a:r>
              <a:rPr lang="en-GB" sz="1800" b="1" dirty="0" smtClean="0"/>
              <a:t>Save costs </a:t>
            </a:r>
            <a:r>
              <a:rPr lang="en-GB" sz="1800" dirty="0" smtClean="0"/>
              <a:t>by largely using </a:t>
            </a:r>
            <a:r>
              <a:rPr lang="en-GB" sz="1800" dirty="0"/>
              <a:t>conventional facilities </a:t>
            </a:r>
            <a:r>
              <a:rPr lang="en-GB" sz="1800" dirty="0" smtClean="0"/>
              <a:t>for primary concrete </a:t>
            </a:r>
            <a:endParaRPr lang="en-GB" sz="1800" dirty="0" smtClean="0"/>
          </a:p>
          <a:p>
            <a:r>
              <a:rPr lang="en-GB" sz="1800" dirty="0" smtClean="0"/>
              <a:t>Deployment of the </a:t>
            </a:r>
            <a:r>
              <a:rPr lang="en-GB" sz="1800" b="1" dirty="0" smtClean="0"/>
              <a:t>in-situ, multi-purpose new concrete recycling </a:t>
            </a:r>
            <a:r>
              <a:rPr lang="en-GB" sz="1800" dirty="0" smtClean="0"/>
              <a:t>process </a:t>
            </a:r>
          </a:p>
          <a:p>
            <a:endParaRPr lang="en-GB" sz="1800" b="1" dirty="0" smtClean="0"/>
          </a:p>
          <a:p>
            <a:endParaRPr lang="en-GB" sz="1800" b="1" dirty="0" smtClean="0"/>
          </a:p>
          <a:p>
            <a:endParaRPr lang="en-GB" sz="1800" b="1" dirty="0" smtClean="0"/>
          </a:p>
          <a:p>
            <a:endParaRPr lang="en-GB" sz="1800" b="1" dirty="0" smtClean="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304" y="2204864"/>
            <a:ext cx="1714500" cy="685800"/>
          </a:xfrm>
          <a:prstGeom prst="rect">
            <a:avLst/>
          </a:prstGeom>
        </p:spPr>
      </p:pic>
    </p:spTree>
    <p:extLst>
      <p:ext uri="{BB962C8B-B14F-4D97-AF65-F5344CB8AC3E}">
        <p14:creationId xmlns:p14="http://schemas.microsoft.com/office/powerpoint/2010/main" val="2406105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Aggregated </a:t>
            </a:r>
            <a:r>
              <a:rPr lang="en-US" altLang="en-US" sz="2800" dirty="0"/>
              <a:t>technological </a:t>
            </a:r>
            <a:r>
              <a:rPr lang="en-GB" sz="2800" dirty="0"/>
              <a:t>impact</a:t>
            </a:r>
            <a:endParaRPr lang="en-GB" dirty="0"/>
          </a:p>
        </p:txBody>
      </p:sp>
      <p:sp>
        <p:nvSpPr>
          <p:cNvPr id="3" name="Content Placeholder 2"/>
          <p:cNvSpPr>
            <a:spLocks noGrp="1"/>
          </p:cNvSpPr>
          <p:nvPr>
            <p:ph idx="1"/>
          </p:nvPr>
        </p:nvSpPr>
        <p:spPr>
          <a:xfrm>
            <a:off x="457199" y="2564904"/>
            <a:ext cx="8492827" cy="3633788"/>
          </a:xfrm>
        </p:spPr>
        <p:txBody>
          <a:bodyPr/>
          <a:lstStyle/>
          <a:p>
            <a:pPr marL="0" indent="0">
              <a:buNone/>
            </a:pPr>
            <a:r>
              <a:rPr lang="en-GB" sz="2000" b="1" dirty="0" smtClean="0"/>
              <a:t>Refractory </a:t>
            </a:r>
            <a:r>
              <a:rPr lang="en-GB" sz="2000" b="1" dirty="0" smtClean="0"/>
              <a:t>waste recycling</a:t>
            </a:r>
            <a:r>
              <a:rPr lang="en-GB" sz="2000" dirty="0" smtClean="0"/>
              <a:t>:</a:t>
            </a:r>
          </a:p>
          <a:p>
            <a:pPr marL="0" indent="0">
              <a:buNone/>
            </a:pPr>
            <a:endParaRPr lang="en-GB" sz="2000" dirty="0"/>
          </a:p>
          <a:p>
            <a:pPr lvl="1"/>
            <a:r>
              <a:rPr lang="en-US" altLang="en-US" sz="1800" dirty="0"/>
              <a:t>Innovative identification techniques </a:t>
            </a:r>
            <a:r>
              <a:rPr lang="en-US" altLang="en-US" sz="1800" b="0" dirty="0"/>
              <a:t>for industrial residues with dust and slag contaminated layers</a:t>
            </a:r>
          </a:p>
          <a:p>
            <a:pPr lvl="1"/>
            <a:r>
              <a:rPr lang="en-US" altLang="en-US" sz="1800" dirty="0" smtClean="0"/>
              <a:t>New mechanical </a:t>
            </a:r>
            <a:r>
              <a:rPr lang="en-US" altLang="en-US" sz="1800" dirty="0"/>
              <a:t>separation systems </a:t>
            </a:r>
            <a:r>
              <a:rPr lang="en-US" altLang="en-US" sz="1800" b="0" dirty="0"/>
              <a:t>able to separate up to 8 classes of large, heavy bricks (up to 30 cm diameter, 20 kg weight)</a:t>
            </a:r>
          </a:p>
          <a:p>
            <a:pPr lvl="1"/>
            <a:r>
              <a:rPr lang="en-US" altLang="en-US" sz="1800" dirty="0" smtClean="0"/>
              <a:t>Industrially viable </a:t>
            </a:r>
            <a:r>
              <a:rPr lang="en-US" altLang="en-US" sz="1800" b="0" dirty="0" smtClean="0"/>
              <a:t>technology: high </a:t>
            </a:r>
            <a:r>
              <a:rPr lang="en-US" altLang="en-US" sz="1800" b="0" dirty="0"/>
              <a:t>throughput, dust </a:t>
            </a:r>
            <a:r>
              <a:rPr lang="en-US" altLang="en-US" sz="1800" b="0" dirty="0" smtClean="0"/>
              <a:t>issues, ..</a:t>
            </a:r>
          </a:p>
          <a:p>
            <a:pPr lvl="1"/>
            <a:r>
              <a:rPr lang="en-US" altLang="en-US" sz="1800" b="0" dirty="0" smtClean="0"/>
              <a:t>Aiming </a:t>
            </a:r>
            <a:r>
              <a:rPr lang="en-US" altLang="en-US" sz="1800" b="0" dirty="0" smtClean="0"/>
              <a:t>at 20</a:t>
            </a:r>
            <a:r>
              <a:rPr lang="en-US" altLang="en-US" sz="1800" dirty="0" smtClean="0"/>
              <a:t>% (instead of current 5%) replacement of virgin critical raw materials incl. graphite, </a:t>
            </a:r>
            <a:r>
              <a:rPr lang="en-US" altLang="en-US" sz="1800" dirty="0" err="1" smtClean="0"/>
              <a:t>magnesite</a:t>
            </a:r>
            <a:r>
              <a:rPr lang="en-US" altLang="en-US" sz="1800" dirty="0" smtClean="0"/>
              <a:t>, bauxite </a:t>
            </a:r>
            <a:endParaRPr lang="en-US" altLang="en-US" sz="1800" dirty="0"/>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320" y="1822158"/>
            <a:ext cx="1497707" cy="1126228"/>
          </a:xfrm>
          <a:prstGeom prst="rect">
            <a:avLst/>
          </a:prstGeom>
        </p:spPr>
      </p:pic>
    </p:spTree>
    <p:extLst>
      <p:ext uri="{BB962C8B-B14F-4D97-AF65-F5344CB8AC3E}">
        <p14:creationId xmlns:p14="http://schemas.microsoft.com/office/powerpoint/2010/main" val="972215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Aggregated </a:t>
            </a:r>
            <a:r>
              <a:rPr lang="en-US" altLang="en-US" sz="2800" dirty="0"/>
              <a:t>technological </a:t>
            </a:r>
            <a:r>
              <a:rPr lang="en-GB" sz="2800" dirty="0"/>
              <a:t>impact</a:t>
            </a:r>
            <a:endParaRPr lang="en-GB" dirty="0"/>
          </a:p>
        </p:txBody>
      </p:sp>
      <p:sp>
        <p:nvSpPr>
          <p:cNvPr id="3" name="Content Placeholder 2"/>
          <p:cNvSpPr>
            <a:spLocks noGrp="1"/>
          </p:cNvSpPr>
          <p:nvPr>
            <p:ph idx="1"/>
          </p:nvPr>
        </p:nvSpPr>
        <p:spPr>
          <a:xfrm>
            <a:off x="645641" y="2348880"/>
            <a:ext cx="8229600" cy="4248471"/>
          </a:xfrm>
        </p:spPr>
        <p:txBody>
          <a:bodyPr/>
          <a:lstStyle/>
          <a:p>
            <a:pPr marL="0" indent="0">
              <a:buNone/>
            </a:pPr>
            <a:r>
              <a:rPr lang="en-GB" sz="1800" b="1" dirty="0" smtClean="0"/>
              <a:t>Metal Recycling</a:t>
            </a:r>
            <a:r>
              <a:rPr lang="en-GB" sz="1800" dirty="0" smtClean="0"/>
              <a:t>:</a:t>
            </a:r>
            <a:endParaRPr lang="en-GB" dirty="0" smtClean="0"/>
          </a:p>
          <a:p>
            <a:r>
              <a:rPr lang="en-GB" sz="1800" dirty="0" smtClean="0"/>
              <a:t>Production of </a:t>
            </a:r>
            <a:r>
              <a:rPr lang="en-GB" sz="1800" b="1" dirty="0" smtClean="0"/>
              <a:t>high quality raw material from Al </a:t>
            </a:r>
            <a:r>
              <a:rPr lang="en-GB" sz="1800" b="1" dirty="0" smtClean="0"/>
              <a:t>scrap</a:t>
            </a:r>
            <a:endParaRPr lang="en-GB" sz="1800" b="1" dirty="0" smtClean="0"/>
          </a:p>
          <a:p>
            <a:r>
              <a:rPr lang="en-GB" sz="1800" dirty="0" smtClean="0"/>
              <a:t>Development and optimization of </a:t>
            </a:r>
            <a:r>
              <a:rPr lang="en-GB" sz="1800" b="1" dirty="0" smtClean="0"/>
              <a:t>new casting process </a:t>
            </a:r>
            <a:r>
              <a:rPr lang="en-GB" sz="1800" dirty="0" smtClean="0"/>
              <a:t>that produces high quality non-ferrous metal</a:t>
            </a:r>
          </a:p>
          <a:p>
            <a:r>
              <a:rPr lang="en-GB" sz="1800" dirty="0" smtClean="0"/>
              <a:t>Quantification of </a:t>
            </a:r>
            <a:r>
              <a:rPr lang="en-GB" sz="1800" b="1" dirty="0" smtClean="0"/>
              <a:t>energy savings </a:t>
            </a:r>
            <a:r>
              <a:rPr lang="en-GB" sz="1800" dirty="0" smtClean="0"/>
              <a:t>achieved during the development process</a:t>
            </a:r>
          </a:p>
          <a:p>
            <a:r>
              <a:rPr lang="en-GB" sz="1800" b="1" dirty="0" smtClean="0"/>
              <a:t>Produce and test components </a:t>
            </a:r>
            <a:r>
              <a:rPr lang="en-GB" sz="1800" dirty="0" smtClean="0"/>
              <a:t>from the recycled material that are currently manufactured from virgin feedstock</a:t>
            </a:r>
          </a:p>
          <a:p>
            <a:r>
              <a:rPr lang="en-GB" sz="1800" b="1" dirty="0" smtClean="0"/>
              <a:t>Economic and </a:t>
            </a:r>
            <a:r>
              <a:rPr lang="en-GB" sz="1800" b="1" dirty="0" smtClean="0"/>
              <a:t>logistics </a:t>
            </a:r>
            <a:r>
              <a:rPr lang="en-GB" sz="1800" dirty="0" smtClean="0"/>
              <a:t>aspects </a:t>
            </a:r>
            <a:r>
              <a:rPr lang="en-GB" sz="1800" dirty="0" smtClean="0"/>
              <a:t>for upscaling the High Shear Process for Al recycling, in view of the large quantities needed </a:t>
            </a:r>
          </a:p>
          <a:p>
            <a:r>
              <a:rPr lang="en-GB" sz="1800" dirty="0" smtClean="0"/>
              <a:t>More efficient </a:t>
            </a:r>
            <a:r>
              <a:rPr lang="en-GB" sz="1800" b="1" dirty="0" smtClean="0"/>
              <a:t>heavy metal pollutant elimination in waste water </a:t>
            </a:r>
            <a:r>
              <a:rPr lang="en-GB" sz="1800" dirty="0" smtClean="0"/>
              <a:t>treatment – 3200 tonnes discharged in EU-27</a:t>
            </a:r>
          </a:p>
          <a:p>
            <a:endParaRPr lang="en-GB" sz="1800" dirty="0" smtClean="0"/>
          </a:p>
          <a:p>
            <a:endParaRPr lang="en-GB"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7512" y="5797390"/>
            <a:ext cx="2268984" cy="799962"/>
          </a:xfrm>
          <a:prstGeom prst="rect">
            <a:avLst/>
          </a:prstGeom>
        </p:spPr>
      </p:pic>
      <p:pic>
        <p:nvPicPr>
          <p:cNvPr id="5" name="Picture 2" descr="N:\Projects\23nnn\23890\Images\RecycAl logo.emf.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8002"/>
          <a:stretch/>
        </p:blipFill>
        <p:spPr bwMode="auto">
          <a:xfrm>
            <a:off x="6852625" y="1052736"/>
            <a:ext cx="2183871"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449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412777"/>
            <a:ext cx="8229600" cy="864096"/>
          </a:xfrm>
        </p:spPr>
        <p:txBody>
          <a:bodyPr/>
          <a:lstStyle/>
          <a:p>
            <a:r>
              <a:rPr lang="en-GB" dirty="0" smtClean="0"/>
              <a:t>Examples from projects</a:t>
            </a:r>
            <a:endParaRPr lang="en-GB" dirty="0"/>
          </a:p>
        </p:txBody>
      </p:sp>
      <p:sp>
        <p:nvSpPr>
          <p:cNvPr id="3" name="Content Placeholder 2"/>
          <p:cNvSpPr>
            <a:spLocks noGrp="1"/>
          </p:cNvSpPr>
          <p:nvPr>
            <p:ph idx="1"/>
          </p:nvPr>
        </p:nvSpPr>
        <p:spPr>
          <a:xfrm>
            <a:off x="467544" y="2276872"/>
            <a:ext cx="8229600" cy="3633788"/>
          </a:xfrm>
        </p:spPr>
        <p:txBody>
          <a:bodyPr/>
          <a:lstStyle/>
          <a:p>
            <a:pPr marL="0" indent="0">
              <a:buNone/>
            </a:pPr>
            <a:r>
              <a:rPr lang="en-GB" b="1" dirty="0"/>
              <a:t>E-waste </a:t>
            </a:r>
            <a:r>
              <a:rPr lang="en-GB" b="1" dirty="0" smtClean="0"/>
              <a:t>recycling:</a:t>
            </a:r>
          </a:p>
          <a:p>
            <a:r>
              <a:rPr lang="en-US" altLang="en-US" sz="1400" b="1" dirty="0"/>
              <a:t>New detection equipment </a:t>
            </a:r>
            <a:r>
              <a:rPr lang="en-US" altLang="en-US" sz="1400" dirty="0"/>
              <a:t>produced for detection of magnetic content in waste electrical equipment. Combination of magnetic and optical systems used</a:t>
            </a:r>
          </a:p>
          <a:p>
            <a:r>
              <a:rPr lang="en-GB" sz="1400" b="1" dirty="0" smtClean="0"/>
              <a:t>Recycling </a:t>
            </a:r>
            <a:r>
              <a:rPr lang="en-GB" sz="1400" b="1" dirty="0"/>
              <a:t>of low grade material</a:t>
            </a:r>
            <a:r>
              <a:rPr lang="en-GB" sz="1400" dirty="0"/>
              <a:t>: </a:t>
            </a:r>
            <a:r>
              <a:rPr lang="en-GB" sz="1400" dirty="0" smtClean="0"/>
              <a:t>enhanced ionic liquid solvent </a:t>
            </a:r>
            <a:r>
              <a:rPr lang="en-GB" sz="1400" dirty="0"/>
              <a:t>extraction techniques and molten salt processing to </a:t>
            </a:r>
            <a:r>
              <a:rPr lang="en-GB" sz="1400" dirty="0" smtClean="0"/>
              <a:t>recover rare </a:t>
            </a:r>
            <a:r>
              <a:rPr lang="en-GB" sz="1400" dirty="0"/>
              <a:t>earth materials </a:t>
            </a:r>
            <a:r>
              <a:rPr lang="en-GB" sz="1400" dirty="0" smtClean="0"/>
              <a:t>to </a:t>
            </a:r>
            <a:r>
              <a:rPr lang="en-GB" sz="1400" dirty="0"/>
              <a:t>original virgin material </a:t>
            </a:r>
            <a:r>
              <a:rPr lang="en-GB" sz="1400" dirty="0" smtClean="0"/>
              <a:t>specification</a:t>
            </a:r>
          </a:p>
          <a:p>
            <a:endParaRPr lang="en-GB" sz="1400" dirty="0" smtClean="0"/>
          </a:p>
          <a:p>
            <a:endParaRPr lang="en-GB" sz="1400" dirty="0"/>
          </a:p>
          <a:p>
            <a:endParaRPr lang="en-GB"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484784"/>
            <a:ext cx="2480676"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4061048"/>
            <a:ext cx="2017713" cy="259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descr="Description: \\acreofile01\acreo\sensorsystem\project\Projekt_2414010\Mätdata XYscanner\Hall sensor\HDD-2 (utan lock, d=10mm)\By_3Dsurf.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1920" y="4061048"/>
            <a:ext cx="3254375" cy="242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419092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ue Text Content Slides">
  <a:themeElements>
    <a:clrScheme name="EIT Colour Palette">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1213</TotalTime>
  <Words>1975</Words>
  <Application>Microsoft Office PowerPoint</Application>
  <PresentationFormat>On-screen Show (4:3)</PresentationFormat>
  <Paragraphs>184</Paragraphs>
  <Slides>28</Slides>
  <Notes>0</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Default Design</vt:lpstr>
      <vt:lpstr>Blue Text Content Slides</vt:lpstr>
      <vt:lpstr>Session 3:  Sustainability and Circular Economy  </vt:lpstr>
      <vt:lpstr>Domain 2: Recovery from Waste  </vt:lpstr>
      <vt:lpstr>Waves of waste  management </vt:lpstr>
      <vt:lpstr>Zero waste  concept  metal recovery &amp; matrix valorisation   </vt:lpstr>
      <vt:lpstr>Aggregated technological impact</vt:lpstr>
      <vt:lpstr>Aggregated technological impact</vt:lpstr>
      <vt:lpstr>Aggregated technological impact</vt:lpstr>
      <vt:lpstr>Aggregated technological impact</vt:lpstr>
      <vt:lpstr>Examples from projects</vt:lpstr>
      <vt:lpstr>Examples from projects</vt:lpstr>
      <vt:lpstr>Examples from projects</vt:lpstr>
      <vt:lpstr>Examples from projects</vt:lpstr>
      <vt:lpstr>Examples from projects  Metal Recovery </vt:lpstr>
      <vt:lpstr>Aggregated economic/social impact</vt:lpstr>
      <vt:lpstr>Examples from projects</vt:lpstr>
      <vt:lpstr>Examples from projects</vt:lpstr>
      <vt:lpstr>Examples from projects</vt:lpstr>
      <vt:lpstr>Aggregated environmental impact</vt:lpstr>
      <vt:lpstr>Examples from projects</vt:lpstr>
      <vt:lpstr>Technical cross-cutting issues</vt:lpstr>
      <vt:lpstr>Examples from projects</vt:lpstr>
      <vt:lpstr>Examples from projects</vt:lpstr>
      <vt:lpstr>Non-technical cross-cutting issues</vt:lpstr>
      <vt:lpstr>Examples from projects</vt:lpstr>
      <vt:lpstr>Examples from projects</vt:lpstr>
      <vt:lpstr>Examples from projects</vt:lpstr>
      <vt:lpstr>Examples from projects</vt:lpstr>
      <vt:lpstr>Potential for further synergies and recommendations for follow-up</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Meneve Jan</cp:lastModifiedBy>
  <cp:revision>263</cp:revision>
  <cp:lastPrinted>2015-04-16T15:19:44Z</cp:lastPrinted>
  <dcterms:created xsi:type="dcterms:W3CDTF">2011-10-28T10:25:18Z</dcterms:created>
  <dcterms:modified xsi:type="dcterms:W3CDTF">2015-04-21T07:52:33Z</dcterms:modified>
</cp:coreProperties>
</file>