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1" r:id="rId5"/>
    <p:sldId id="263" r:id="rId6"/>
    <p:sldId id="265" r:id="rId7"/>
    <p:sldId id="278" r:id="rId8"/>
    <p:sldId id="296" r:id="rId9"/>
    <p:sldId id="297" r:id="rId10"/>
    <p:sldId id="271" r:id="rId11"/>
    <p:sldId id="273" r:id="rId12"/>
    <p:sldId id="266" r:id="rId13"/>
    <p:sldId id="268" r:id="rId14"/>
    <p:sldId id="298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0AB"/>
    <a:srgbClr val="FFD624"/>
    <a:srgbClr val="0F549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1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5541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362181"/>
            <a:ext cx="1663598" cy="978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2" r:id="rId2"/>
    <p:sldLayoutId id="2147483751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ire2030.eu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re2030.eu/measur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pire2030.eu/samt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ire2030.eu/style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352928" cy="1728192"/>
          </a:xfrm>
        </p:spPr>
        <p:txBody>
          <a:bodyPr/>
          <a:lstStyle/>
          <a:p>
            <a:pPr algn="ctr"/>
            <a:r>
              <a:rPr lang="en-GB" sz="4000" dirty="0" smtClean="0"/>
              <a:t>Session 3: </a:t>
            </a:r>
            <a:br>
              <a:rPr lang="en-GB" sz="4000" dirty="0" smtClean="0"/>
            </a:br>
            <a:r>
              <a:rPr lang="en-GB" sz="4000" dirty="0" smtClean="0"/>
              <a:t>Sustainability and Circular Economy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4293096"/>
            <a:ext cx="7488832" cy="2016224"/>
          </a:xfrm>
        </p:spPr>
        <p:txBody>
          <a:bodyPr/>
          <a:lstStyle/>
          <a:p>
            <a:r>
              <a:rPr lang="fr-BE" sz="2400" i="1" dirty="0" smtClean="0">
                <a:solidFill>
                  <a:srgbClr val="FFD624"/>
                </a:solidFill>
              </a:rPr>
              <a:t>Amy Peace</a:t>
            </a:r>
          </a:p>
          <a:p>
            <a:endParaRPr lang="fr-BE" sz="2400" dirty="0"/>
          </a:p>
          <a:p>
            <a:r>
              <a:rPr lang="fr-BE" sz="2400" dirty="0" smtClean="0"/>
              <a:t>SPIRE PPP Impact workshop</a:t>
            </a:r>
          </a:p>
          <a:p>
            <a:r>
              <a:rPr lang="fr-BE" sz="2400" dirty="0" smtClean="0"/>
              <a:t>Brussels, 21-22 April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936625"/>
          </a:xfrm>
        </p:spPr>
        <p:txBody>
          <a:bodyPr/>
          <a:lstStyle/>
          <a:p>
            <a:r>
              <a:rPr lang="en-GB" dirty="0" smtClean="0"/>
              <a:t>Synergies and Clustering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Communication documents, questionnaires and workshops are being coordinated across the three projects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Common webpage through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hlinkClick r:id="rId2"/>
              </a:rPr>
              <a:t>www.spire2030.eu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Dissemination of results to be clustered and combined through generation of harmonised Roadmap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Expect higher acceptance, outreach and impact through cooperation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Would like further involvement from other SPIRE projects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752"/>
            <a:ext cx="8229600" cy="936625"/>
          </a:xfrm>
        </p:spPr>
        <p:txBody>
          <a:bodyPr/>
          <a:lstStyle/>
          <a:p>
            <a:r>
              <a:rPr lang="en-GB" dirty="0" smtClean="0"/>
              <a:t>Way forward </a:t>
            </a:r>
            <a:r>
              <a:rPr lang="en-GB" sz="1800" b="0" dirty="0" smtClean="0"/>
              <a:t>(simplified)</a:t>
            </a:r>
            <a:endParaRPr lang="en-GB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572904"/>
              </p:ext>
            </p:extLst>
          </p:nvPr>
        </p:nvGraphicFramePr>
        <p:xfrm>
          <a:off x="438787" y="2132856"/>
          <a:ext cx="7900425" cy="4179311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Jan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Feb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Mar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Apr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May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Jun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Jul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Aug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Sep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Oct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Nov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Dec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Jan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Feb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Mar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Apr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May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Jun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Jul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Aug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Sep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Oct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Nov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Dec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0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MEASURE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970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SAMT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2970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STYLE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907704" y="5805264"/>
            <a:ext cx="3456384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Industrial Testing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97360" y="5186916"/>
            <a:ext cx="6526968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Inventory &amp; Classification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08104" y="5474948"/>
            <a:ext cx="1008112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Validation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97360" y="3779936"/>
            <a:ext cx="1717362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Review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55677" y="4199946"/>
            <a:ext cx="3456384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               Evaluation Best Practice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04047" y="4301678"/>
            <a:ext cx="3264797" cy="46547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  Gap </a:t>
            </a:r>
            <a:r>
              <a:rPr lang="en-GB" sz="1200" b="0" dirty="0" smtClean="0">
                <a:latin typeface="Calibri" panose="020F0502020204030204" pitchFamily="34" charset="0"/>
              </a:rPr>
              <a:t>Analysis &amp;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Implementation Strategy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74085" y="2924944"/>
            <a:ext cx="2037056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Sector-specific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75856" y="3314708"/>
            <a:ext cx="2067294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  Roadmap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-432557" y="4185084"/>
            <a:ext cx="3570677" cy="3303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Questionnaire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7472" y="2553139"/>
            <a:ext cx="1717362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        Analysis 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1742546" y="2874078"/>
            <a:ext cx="948664" cy="33031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Workshop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3844979" y="2874078"/>
            <a:ext cx="948664" cy="33031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Workshop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2072862" y="4199946"/>
            <a:ext cx="948664" cy="33031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Workshop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5832140" y="4185084"/>
            <a:ext cx="3570677" cy="3303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Roadmap Workshop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4508574" y="4176419"/>
            <a:ext cx="948664" cy="33031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Workshop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382506" y="5496090"/>
            <a:ext cx="948664" cy="33031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Workshop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3671900" y="4185084"/>
            <a:ext cx="3570677" cy="3303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Workshops &amp; MEASURE output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00192" y="5803458"/>
            <a:ext cx="1968652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Gap Analysis</a:t>
            </a:r>
            <a:endParaRPr lang="en-GB" sz="1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5040560"/>
          </a:xfrm>
        </p:spPr>
        <p:txBody>
          <a:bodyPr/>
          <a:lstStyle/>
          <a:p>
            <a:pPr indent="0" algn="ctr">
              <a:buNone/>
            </a:pPr>
            <a:endParaRPr lang="en-GB" b="1" dirty="0" smtClean="0"/>
          </a:p>
          <a:p>
            <a:pPr indent="0" algn="ctr">
              <a:buNone/>
            </a:pPr>
            <a:r>
              <a:rPr lang="en-GB" b="1" dirty="0"/>
              <a:t>Domain 3: </a:t>
            </a:r>
            <a:r>
              <a:rPr lang="en-GB" b="1" i="1" dirty="0"/>
              <a:t>Lifecycle Management</a:t>
            </a:r>
          </a:p>
          <a:p>
            <a:pPr indent="0" algn="ctr">
              <a:buNone/>
            </a:pPr>
            <a:endParaRPr lang="en-GB" b="1" dirty="0" smtClean="0"/>
          </a:p>
          <a:p>
            <a:pPr indent="0" algn="ctr">
              <a:buNone/>
            </a:pPr>
            <a:endParaRPr lang="en-GB" b="1" dirty="0" smtClean="0"/>
          </a:p>
          <a:p>
            <a:pPr indent="0" algn="ctr">
              <a:buNone/>
            </a:pPr>
            <a:r>
              <a:rPr lang="en-GB" b="1" dirty="0" smtClean="0"/>
              <a:t>Projects</a:t>
            </a:r>
            <a:r>
              <a:rPr lang="en-GB" sz="1800" dirty="0" smtClean="0"/>
              <a:t>:</a:t>
            </a:r>
          </a:p>
          <a:p>
            <a:pPr indent="0" algn="ctr">
              <a:buNone/>
            </a:pPr>
            <a:endParaRPr lang="en-GB" sz="1800" dirty="0" smtClean="0"/>
          </a:p>
          <a:p>
            <a:pPr indent="0" algn="ctr">
              <a:buNone/>
            </a:pPr>
            <a:endParaRPr lang="en-GB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6" y="3922730"/>
            <a:ext cx="1998460" cy="1512168"/>
          </a:xfrm>
          <a:prstGeom prst="rect">
            <a:avLst/>
          </a:prstGeom>
        </p:spPr>
      </p:pic>
      <p:pic>
        <p:nvPicPr>
          <p:cNvPr id="5" name="Picture 2" descr="C:\Users\tptiin\AppData\Local\Microsoft\Windows\Temporary Internet Files\Content.Outlook\FHE48T84\SAMT_200dpi_for_office_pr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25" y="3950547"/>
            <a:ext cx="2299716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72445"/>
            <a:ext cx="3347864" cy="11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 smtClean="0"/>
              <a:t>Key Goals and 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/>
            <a:endParaRPr lang="en-US" altLang="en-US" dirty="0"/>
          </a:p>
          <a:p>
            <a:pPr indent="0">
              <a:buNone/>
            </a:pPr>
            <a:endParaRPr lang="en-US" altLang="en-US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061369"/>
            <a:ext cx="77768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Recommendations for the current use of sustainability indicators, tools and methodologies for the SPIRE sectors. </a:t>
            </a:r>
            <a:endParaRPr lang="en-GB" sz="2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future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SPIRE and other H2020 funded </a:t>
            </a: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practical use in European process industries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of gaps in the available tools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Recommendations for future research needs and standardisation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harmonised roadmap summarising the recommendations across the three projects (available at the end of December 2016)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22" b="1"/>
          <a:stretch/>
        </p:blipFill>
        <p:spPr bwMode="auto">
          <a:xfrm>
            <a:off x="138834" y="1097614"/>
            <a:ext cx="2038749" cy="1625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5999" y="1659926"/>
            <a:ext cx="6428509" cy="323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focus: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in-depth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cross-sectorial life cycle based evaluation approaches supporting sustainable supply chain management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partners: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Friedrich-Schiller University Jena (</a:t>
            </a:r>
            <a:r>
              <a:rPr lang="en-GB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coordinator: Dana Kralisch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Evonik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Industries, Procter &amp; Gamble Services Company N.V., ThyssenKrupp Steel Europe, the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Technische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Universität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Berlin as well as the Universities of Cambridge, Manchester and Ghent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Website: </a:t>
            </a:r>
            <a:r>
              <a:rPr lang="en-GB" sz="2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www.spire2030.eu/measure/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65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5999" y="1659926"/>
            <a:ext cx="6428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SAMT focus: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industrial best-practice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and opportunities for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cross-sector assessment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of energy and resource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efficiency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SAMT partners: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VTT Technical Research Centre of Finland (</a:t>
            </a:r>
            <a:r>
              <a:rPr lang="en-GB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coordinator: Tiina Pajula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),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Fundacion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Tecnalia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Research &amp; Innovation, Wuppertal Institute for Climate, Environment &amp; Energy, CEMEX Research Group AG, Suez Environment,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Neste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Oil Corporation,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Norsk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Hydro ASA, Bayer Technology Services GmbH, BASF SE and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Asociación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Española de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Normalización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y </a:t>
            </a:r>
            <a:r>
              <a:rPr lang="en-GB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Certficación</a:t>
            </a:r>
            <a:endParaRPr lang="en-GB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Project Website: </a:t>
            </a:r>
            <a:r>
              <a:rPr lang="en-GB" sz="2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hlinkClick r:id="rId2"/>
              </a:rPr>
              <a:t>www.spire2030.eu/samt/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49"/>
          <a:stretch/>
        </p:blipFill>
        <p:spPr bwMode="auto">
          <a:xfrm>
            <a:off x="258445" y="1337454"/>
            <a:ext cx="1861300" cy="1384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90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91963" y="1659926"/>
            <a:ext cx="64285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STYLE focus: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pragmatic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sustainability tools that can be used by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non-specialists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STYLE partners: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Britest </a:t>
            </a:r>
            <a:r>
              <a:rPr lang="en-GB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(coordinator: Amy Peace),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Arcelor Mittal, Britest, Carmeuse, Holcim, IVL, RDC Environment, Solvay, Tata Steel, Utrecht University and </a:t>
            </a: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Veolia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Project Website: </a:t>
            </a:r>
            <a:r>
              <a:rPr lang="en-GB" sz="2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hlinkClick r:id="rId2"/>
              </a:rPr>
              <a:t>www.spire2030.eu/style</a:t>
            </a:r>
            <a:r>
              <a:rPr lang="en-GB" sz="2000" b="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hlinkClick r:id="rId2"/>
              </a:rPr>
              <a:t>/</a:t>
            </a:r>
            <a:r>
              <a:rPr lang="en-GB" sz="2000" b="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80"/>
          <a:stretch/>
        </p:blipFill>
        <p:spPr>
          <a:xfrm>
            <a:off x="251520" y="1666439"/>
            <a:ext cx="2034479" cy="5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76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SPIRE roadmap has goals for resource and energy efficiency improvements. </a:t>
            </a:r>
          </a:p>
          <a:p>
            <a:pPr marL="685800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‘technical’ calls aid development of technologies to make these improvements in the process sectors.</a:t>
            </a:r>
          </a:p>
          <a:p>
            <a:pPr marL="685800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SPIRE4 projects aim to ensure that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sustainability impact of these </a:t>
            </a:r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technologies can be evaluated in a consistent manner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across sector boundaries and through value chains.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856984" cy="864096"/>
          </a:xfrm>
        </p:spPr>
        <p:txBody>
          <a:bodyPr/>
          <a:lstStyle/>
          <a:p>
            <a:r>
              <a:rPr lang="en-GB" dirty="0" smtClean="0"/>
              <a:t>Technological impacts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sz="2400" dirty="0" smtClean="0"/>
              <a:t>Environmental, Economic and Social Impacts</a:t>
            </a:r>
            <a:endParaRPr lang="en-GB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072259"/>
            <a:ext cx="8229600" cy="3633788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tools and methods being considered in these projects are addressing sustainability evaluations across the three pillars:</a:t>
            </a:r>
          </a:p>
          <a:p>
            <a:pPr marL="457200" lvl="1" indent="0"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	Environmental, Economic and Social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recommendations from the projects aim to ensure that broad sustainability factors are not overlooked when evaluating new technologies.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ross-cutting </a:t>
            </a:r>
            <a:r>
              <a:rPr lang="en-GB" dirty="0"/>
              <a:t>issues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68425" y="2061369"/>
            <a:ext cx="8229600" cy="3633788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Standardisation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involvement of standardisation bodies to aid uptake of recommendations and practical implementation</a:t>
            </a:r>
          </a:p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Dissemination activities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coordinated across the three projects to ensure clarity of message to stakeholders and broad sector awareness and input</a:t>
            </a:r>
          </a:p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Cross-sectorial best practice sharing and technology transfer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all SPIRE sectors included in projects with experiences and tools shared</a:t>
            </a:r>
          </a:p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Opportunities for business development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through utilisation of the Roadmap recommendations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D6E5830F2AE408390FB9D45ECC348" ma:contentTypeVersion="2" ma:contentTypeDescription="Create a new document." ma:contentTypeScope="" ma:versionID="9ae90323d7471ba514fa2c247f959e48">
  <xsd:schema xmlns:xsd="http://www.w3.org/2001/XMLSchema" xmlns:xs="http://www.w3.org/2001/XMLSchema" xmlns:p="http://schemas.microsoft.com/office/2006/metadata/properties" xmlns:ns2="b95c5b76-3817-46bf-a9ee-c84342603493" targetNamespace="http://schemas.microsoft.com/office/2006/metadata/properties" ma:root="true" ma:fieldsID="3c15070caf1c513b90f0b2670b524984" ns2:_="">
    <xsd:import namespace="b95c5b76-3817-46bf-a9ee-c843426034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c5b76-3817-46bf-a9ee-c843426034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F7A4FA-1584-4471-B6EA-AABBF5C9C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c5b76-3817-46bf-a9ee-c84342603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36336B-8026-4886-8D59-0798391A5B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57286-AFD9-44AA-BEB7-96AECAECFB0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95c5b76-3817-46bf-a9ee-c8434260349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551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Default Design</vt:lpstr>
      <vt:lpstr>Session 3:  Sustainability and Circular Economy  </vt:lpstr>
      <vt:lpstr>PowerPoint Presentation</vt:lpstr>
      <vt:lpstr>Key Goals and Deliverables</vt:lpstr>
      <vt:lpstr>PowerPoint Presentation</vt:lpstr>
      <vt:lpstr>PowerPoint Presentation</vt:lpstr>
      <vt:lpstr>PowerPoint Presentation</vt:lpstr>
      <vt:lpstr>Technological impacts</vt:lpstr>
      <vt:lpstr>Environmental, Economic and Social Impacts</vt:lpstr>
      <vt:lpstr>Cross-cutting issues</vt:lpstr>
      <vt:lpstr>Synergies and Clustering</vt:lpstr>
      <vt:lpstr>Way forward (simplified)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Amy</cp:lastModifiedBy>
  <cp:revision>178</cp:revision>
  <dcterms:created xsi:type="dcterms:W3CDTF">2011-10-28T10:25:18Z</dcterms:created>
  <dcterms:modified xsi:type="dcterms:W3CDTF">2015-04-16T08:31:36Z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0x01010091DD6E5830F2AE408390FB9D45ECC348</vt:lpwstr>
  </property>
</Properties>
</file>