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87" r:id="rId2"/>
    <p:sldId id="410" r:id="rId3"/>
    <p:sldId id="292" r:id="rId4"/>
    <p:sldId id="314" r:id="rId5"/>
    <p:sldId id="415" r:id="rId6"/>
    <p:sldId id="407" r:id="rId7"/>
    <p:sldId id="408" r:id="rId8"/>
    <p:sldId id="409" r:id="rId9"/>
    <p:sldId id="299" r:id="rId10"/>
    <p:sldId id="387" r:id="rId11"/>
    <p:sldId id="382" r:id="rId12"/>
    <p:sldId id="381" r:id="rId13"/>
    <p:sldId id="383" r:id="rId14"/>
    <p:sldId id="352" r:id="rId15"/>
    <p:sldId id="404" r:id="rId16"/>
    <p:sldId id="411" r:id="rId17"/>
    <p:sldId id="412" r:id="rId18"/>
    <p:sldId id="413" r:id="rId19"/>
    <p:sldId id="414" r:id="rId20"/>
    <p:sldId id="312" r:id="rId21"/>
    <p:sldId id="417" r:id="rId22"/>
    <p:sldId id="313" r:id="rId23"/>
  </p:sldIdLst>
  <p:sldSz cx="9144000" cy="6858000" type="screen4x3"/>
  <p:notesSz cx="9855200" cy="67183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594"/>
    <a:srgbClr val="204388"/>
    <a:srgbClr val="3166CF"/>
    <a:srgbClr val="3E6FD2"/>
    <a:srgbClr val="2D5EC1"/>
    <a:srgbClr val="BDDEFF"/>
    <a:srgbClr val="00C3EA"/>
    <a:srgbClr val="950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896" autoAdjust="0"/>
    <p:restoredTop sz="90206" autoAdjust="0"/>
  </p:normalViewPr>
  <p:slideViewPr>
    <p:cSldViewPr>
      <p:cViewPr varScale="1">
        <p:scale>
          <a:sx n="84" d="100"/>
          <a:sy n="84" d="100"/>
        </p:scale>
        <p:origin x="-19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77" d="100"/>
          <a:sy n="77" d="100"/>
        </p:scale>
        <p:origin x="-3528" y="-90"/>
      </p:cViewPr>
      <p:guideLst>
        <p:guide orient="horz" pos="2115"/>
        <p:guide pos="31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[Book3]STAT Final Panel!PivotTable1</c:name>
    <c:fmtId val="-1"/>
  </c:pivotSource>
  <c:chart>
    <c:title>
      <c:tx>
        <c:rich>
          <a:bodyPr/>
          <a:lstStyle/>
          <a:p>
            <a:pPr>
              <a:defRPr/>
            </a:pPr>
            <a:r>
              <a:rPr lang="en-US" dirty="0" smtClean="0"/>
              <a:t>Nb of participants</a:t>
            </a:r>
            <a:endParaRPr lang="en-US" dirty="0"/>
          </a:p>
        </c:rich>
      </c:tx>
      <c:overlay val="0"/>
    </c:title>
    <c:autoTitleDeleted val="0"/>
    <c:pivotFmts>
      <c:pivotFmt>
        <c:idx val="0"/>
        <c:marker>
          <c:symbol val="none"/>
        </c:marker>
        <c:dLbl>
          <c:idx val="0"/>
          <c:numFmt formatCode="0.0%" sourceLinked="0"/>
          <c:spPr/>
          <c:txPr>
            <a:bodyPr/>
            <a:lstStyle/>
            <a:p>
              <a:pPr>
                <a:defRPr sz="1600"/>
              </a:pPr>
              <a:endParaRPr lang="en-US"/>
            </a:p>
          </c:txPr>
          <c:showLegendKey val="1"/>
          <c:showVal val="0"/>
          <c:showCatName val="0"/>
          <c:showSerName val="0"/>
          <c:showPercent val="1"/>
          <c:showBubbleSize val="0"/>
        </c:dLbl>
      </c:pivotFmt>
      <c:pivotFmt>
        <c:idx val="1"/>
        <c:spPr>
          <a:solidFill>
            <a:srgbClr val="00B0F0"/>
          </a:solidFill>
        </c:spPr>
      </c:pivotFmt>
      <c:pivotFmt>
        <c:idx val="2"/>
        <c:spPr>
          <a:solidFill>
            <a:schemeClr val="bg1">
              <a:lumMod val="65000"/>
            </a:schemeClr>
          </a:solidFill>
        </c:spPr>
        <c:dLbl>
          <c:idx val="0"/>
          <c:numFmt formatCode="0.0%" sourceLinked="0"/>
          <c:spPr/>
          <c:txPr>
            <a:bodyPr/>
            <a:lstStyle/>
            <a:p>
              <a:pPr>
                <a:defRPr sz="1600"/>
              </a:pPr>
              <a:endParaRPr lang="en-US"/>
            </a:p>
          </c:txPr>
          <c:showLegendKey val="1"/>
          <c:showVal val="0"/>
          <c:showCatName val="0"/>
          <c:showSerName val="0"/>
          <c:showPercent val="1"/>
          <c:showBubbleSize val="0"/>
        </c:dLbl>
      </c:pivotFmt>
      <c:pivotFmt>
        <c:idx val="3"/>
        <c:spPr>
          <a:solidFill>
            <a:srgbClr val="33CC33"/>
          </a:solidFill>
        </c:spPr>
      </c:pivotFmt>
      <c:pivotFmt>
        <c:idx val="4"/>
        <c:spPr>
          <a:solidFill>
            <a:srgbClr val="CC66FF"/>
          </a:solidFill>
        </c:spPr>
        <c:dLbl>
          <c:idx val="0"/>
          <c:numFmt formatCode="0.0%" sourceLinked="0"/>
          <c:spPr/>
          <c:txPr>
            <a:bodyPr/>
            <a:lstStyle/>
            <a:p>
              <a:pPr>
                <a:defRPr sz="1600"/>
              </a:pPr>
              <a:endParaRPr lang="en-US"/>
            </a:p>
          </c:txPr>
          <c:showLegendKey val="1"/>
          <c:showVal val="0"/>
          <c:showCatName val="0"/>
          <c:showSerName val="0"/>
          <c:showPercent val="1"/>
          <c:showBubbleSize val="0"/>
        </c:dLbl>
      </c:pivotFmt>
      <c:pivotFmt>
        <c:idx val="5"/>
        <c:spPr>
          <a:solidFill>
            <a:srgbClr val="FFC000"/>
          </a:solidFill>
        </c:spPr>
      </c:pivotFmt>
    </c:pivotFmts>
    <c:plotArea>
      <c:layout>
        <c:manualLayout>
          <c:layoutTarget val="inner"/>
          <c:xMode val="edge"/>
          <c:yMode val="edge"/>
          <c:x val="0.16283899097271759"/>
          <c:y val="0.1603298133695433"/>
          <c:w val="0.6593590261102269"/>
          <c:h val="0.73778029562405423"/>
        </c:manualLayout>
      </c:layout>
      <c:doughnutChart>
        <c:varyColors val="1"/>
        <c:ser>
          <c:idx val="0"/>
          <c:order val="0"/>
          <c:tx>
            <c:strRef>
              <c:f>'STAT Final Panel'!$M$7</c:f>
              <c:strCache>
                <c:ptCount val="1"/>
                <c:pt idx="0">
                  <c:v>Total</c:v>
                </c:pt>
              </c:strCache>
            </c:strRef>
          </c:tx>
          <c:dPt>
            <c:idx val="0"/>
            <c:bubble3D val="0"/>
            <c:spPr>
              <a:solidFill>
                <a:srgbClr val="00B0F0"/>
              </a:solidFill>
            </c:spPr>
          </c:dPt>
          <c:dPt>
            <c:idx val="1"/>
            <c:bubble3D val="0"/>
            <c:spPr>
              <a:solidFill>
                <a:schemeClr val="bg1">
                  <a:lumMod val="65000"/>
                </a:schemeClr>
              </a:solidFill>
            </c:spPr>
          </c:dPt>
          <c:dPt>
            <c:idx val="2"/>
            <c:bubble3D val="0"/>
            <c:spPr>
              <a:solidFill>
                <a:srgbClr val="33CC33"/>
              </a:solidFill>
            </c:spPr>
          </c:dPt>
          <c:dPt>
            <c:idx val="3"/>
            <c:bubble3D val="0"/>
            <c:spPr>
              <a:solidFill>
                <a:srgbClr val="CC66FF"/>
              </a:solidFill>
            </c:spPr>
          </c:dPt>
          <c:dPt>
            <c:idx val="4"/>
            <c:bubble3D val="0"/>
            <c:spPr>
              <a:solidFill>
                <a:srgbClr val="FFC000"/>
              </a:solidFill>
            </c:spPr>
          </c:dPt>
          <c:dLbls>
            <c:dLbl>
              <c:idx val="1"/>
              <c:layout>
                <c:manualLayout>
                  <c:x val="-0.1866379751054805"/>
                  <c:y val="3.639365546825149E-2"/>
                </c:manualLayout>
              </c:layout>
              <c:showLegendKey val="1"/>
              <c:showVal val="0"/>
              <c:showCatName val="0"/>
              <c:showSerName val="0"/>
              <c:showPercent val="1"/>
              <c:showBubbleSize val="0"/>
            </c:dLbl>
            <c:dLbl>
              <c:idx val="3"/>
              <c:layout>
                <c:manualLayout>
                  <c:x val="-0.16797801915935931"/>
                  <c:y val="-2.519582806587891E-2"/>
                </c:manualLayout>
              </c:layout>
              <c:showLegendKey val="1"/>
              <c:showVal val="0"/>
              <c:showCatName val="0"/>
              <c:showSerName val="0"/>
              <c:showPercent val="1"/>
              <c:showBubbleSize val="0"/>
            </c:dLbl>
            <c:numFmt formatCode="0.0%" sourceLinked="0"/>
            <c:txPr>
              <a:bodyPr/>
              <a:lstStyle/>
              <a:p>
                <a:pPr>
                  <a:defRPr sz="1600"/>
                </a:pPr>
                <a:endParaRPr lang="en-US"/>
              </a:p>
            </c:txPr>
            <c:showLegendKey val="1"/>
            <c:showVal val="0"/>
            <c:showCatName val="0"/>
            <c:showSerName val="0"/>
            <c:showPercent val="1"/>
            <c:showBubbleSize val="0"/>
            <c:showLeaderLines val="0"/>
          </c:dLbls>
          <c:cat>
            <c:strRef>
              <c:f>'STAT Final Panel'!$L$8:$L$13</c:f>
              <c:strCache>
                <c:ptCount val="5"/>
                <c:pt idx="0">
                  <c:v>HES</c:v>
                </c:pt>
                <c:pt idx="1">
                  <c:v>OTH</c:v>
                </c:pt>
                <c:pt idx="2">
                  <c:v>PRC</c:v>
                </c:pt>
                <c:pt idx="3">
                  <c:v>PUB</c:v>
                </c:pt>
                <c:pt idx="4">
                  <c:v>REC</c:v>
                </c:pt>
              </c:strCache>
            </c:strRef>
          </c:cat>
          <c:val>
            <c:numRef>
              <c:f>'STAT Final Panel'!$M$8:$M$13</c:f>
              <c:numCache>
                <c:formatCode>General</c:formatCode>
                <c:ptCount val="5"/>
                <c:pt idx="0">
                  <c:v>30</c:v>
                </c:pt>
                <c:pt idx="1">
                  <c:v>5</c:v>
                </c:pt>
                <c:pt idx="2">
                  <c:v>95</c:v>
                </c:pt>
                <c:pt idx="3">
                  <c:v>1</c:v>
                </c:pt>
                <c:pt idx="4">
                  <c:v>33</c:v>
                </c:pt>
              </c:numCache>
            </c:numRef>
          </c:val>
        </c:ser>
        <c:dLbls>
          <c:showLegendKey val="0"/>
          <c:showVal val="0"/>
          <c:showCatName val="0"/>
          <c:showSerName val="0"/>
          <c:showPercent val="0"/>
          <c:showBubbleSize val="0"/>
          <c:showLeaderLines val="0"/>
        </c:dLbls>
        <c:firstSliceAng val="0"/>
        <c:holeSize val="50"/>
      </c:doughnutChart>
      <c:spPr>
        <a:noFill/>
        <a:ln w="25398">
          <a:noFill/>
        </a:ln>
      </c:spPr>
    </c:plotArea>
    <c:legend>
      <c:legendPos val="r"/>
      <c:overlay val="0"/>
      <c:txPr>
        <a:bodyPr/>
        <a:lstStyle/>
        <a:p>
          <a:pPr>
            <a:defRPr sz="1600"/>
          </a:pPr>
          <a:endParaRPr lang="en-US"/>
        </a:p>
      </c:txPr>
    </c:legend>
    <c:plotVisOnly val="1"/>
    <c:dispBlanksAs val="gap"/>
    <c:showDLblsOverMax val="0"/>
  </c:chart>
  <c:spPr>
    <a:solidFill>
      <a:schemeClr val="bg1"/>
    </a:solidFill>
  </c:sp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[Book4]STAT Final Panel!PivotTable2</c:name>
    <c:fmtId val="-1"/>
  </c:pivotSource>
  <c:chart>
    <c:title>
      <c:tx>
        <c:rich>
          <a:bodyPr/>
          <a:lstStyle/>
          <a:p>
            <a:pPr>
              <a:defRPr/>
            </a:pPr>
            <a:r>
              <a:rPr lang="en-US" dirty="0" smtClean="0"/>
              <a:t>EC Funding</a:t>
            </a:r>
            <a:endParaRPr lang="en-US" dirty="0"/>
          </a:p>
        </c:rich>
      </c:tx>
      <c:overlay val="0"/>
    </c:title>
    <c:autoTitleDeleted val="0"/>
    <c:pivotFmts>
      <c:pivotFmt>
        <c:idx val="0"/>
        <c:marker>
          <c:symbol val="none"/>
        </c:marker>
        <c:dLbl>
          <c:idx val="0"/>
          <c:numFmt formatCode="0.0%" sourceLinked="0"/>
          <c:spPr/>
          <c:txPr>
            <a:bodyPr/>
            <a:lstStyle/>
            <a:p>
              <a:pPr>
                <a:defRPr sz="1600"/>
              </a:pPr>
              <a:endParaRPr lang="en-US"/>
            </a:p>
          </c:txPr>
          <c:showLegendKey val="1"/>
          <c:showVal val="0"/>
          <c:showCatName val="0"/>
          <c:showSerName val="0"/>
          <c:showPercent val="1"/>
          <c:showBubbleSize val="0"/>
        </c:dLbl>
      </c:pivotFmt>
      <c:pivotFmt>
        <c:idx val="1"/>
        <c:spPr>
          <a:solidFill>
            <a:srgbClr val="00B0F0"/>
          </a:solidFill>
        </c:spPr>
        <c:dLbl>
          <c:idx val="0"/>
          <c:numFmt formatCode="0.0%" sourceLinked="0"/>
          <c:spPr/>
          <c:txPr>
            <a:bodyPr/>
            <a:lstStyle/>
            <a:p>
              <a:pPr>
                <a:defRPr sz="1600"/>
              </a:pPr>
              <a:endParaRPr lang="en-US"/>
            </a:p>
          </c:txPr>
          <c:showLegendKey val="1"/>
          <c:showVal val="0"/>
          <c:showCatName val="0"/>
          <c:showSerName val="0"/>
          <c:showPercent val="1"/>
          <c:showBubbleSize val="0"/>
        </c:dLbl>
      </c:pivotFmt>
      <c:pivotFmt>
        <c:idx val="2"/>
        <c:spPr>
          <a:solidFill>
            <a:schemeClr val="bg1">
              <a:lumMod val="65000"/>
            </a:schemeClr>
          </a:solidFill>
        </c:spPr>
        <c:dLbl>
          <c:idx val="0"/>
          <c:numFmt formatCode="0.0%" sourceLinked="0"/>
          <c:spPr/>
          <c:txPr>
            <a:bodyPr/>
            <a:lstStyle/>
            <a:p>
              <a:pPr>
                <a:defRPr sz="1600"/>
              </a:pPr>
              <a:endParaRPr lang="en-US"/>
            </a:p>
          </c:txPr>
          <c:showLegendKey val="1"/>
          <c:showVal val="0"/>
          <c:showCatName val="0"/>
          <c:showSerName val="0"/>
          <c:showPercent val="1"/>
          <c:showBubbleSize val="0"/>
        </c:dLbl>
      </c:pivotFmt>
      <c:pivotFmt>
        <c:idx val="3"/>
        <c:spPr>
          <a:solidFill>
            <a:srgbClr val="33CC33"/>
          </a:solidFill>
        </c:spPr>
      </c:pivotFmt>
      <c:pivotFmt>
        <c:idx val="4"/>
        <c:spPr>
          <a:solidFill>
            <a:srgbClr val="CC66FF"/>
          </a:solidFill>
        </c:spPr>
        <c:dLbl>
          <c:idx val="0"/>
          <c:numFmt formatCode="0.0%" sourceLinked="0"/>
          <c:spPr/>
          <c:txPr>
            <a:bodyPr/>
            <a:lstStyle/>
            <a:p>
              <a:pPr>
                <a:defRPr sz="1600"/>
              </a:pPr>
              <a:endParaRPr lang="en-US"/>
            </a:p>
          </c:txPr>
          <c:showLegendKey val="1"/>
          <c:showVal val="0"/>
          <c:showCatName val="0"/>
          <c:showSerName val="0"/>
          <c:showPercent val="1"/>
          <c:showBubbleSize val="0"/>
        </c:dLbl>
      </c:pivotFmt>
      <c:pivotFmt>
        <c:idx val="5"/>
        <c:spPr>
          <a:solidFill>
            <a:srgbClr val="FFC000"/>
          </a:solidFill>
        </c:spPr>
      </c:pivotFmt>
    </c:pivotFmts>
    <c:plotArea>
      <c:layout>
        <c:manualLayout>
          <c:layoutTarget val="inner"/>
          <c:xMode val="edge"/>
          <c:yMode val="edge"/>
          <c:x val="0.22218962676160375"/>
          <c:y val="0.17437168471460612"/>
          <c:w val="0.68409182056957618"/>
          <c:h val="0.73420107898601006"/>
        </c:manualLayout>
      </c:layout>
      <c:doughnutChart>
        <c:varyColors val="1"/>
        <c:ser>
          <c:idx val="0"/>
          <c:order val="0"/>
          <c:tx>
            <c:strRef>
              <c:f>'STAT Final Panel'!$M$20</c:f>
              <c:strCache>
                <c:ptCount val="1"/>
                <c:pt idx="0">
                  <c:v>Total</c:v>
                </c:pt>
              </c:strCache>
            </c:strRef>
          </c:tx>
          <c:dPt>
            <c:idx val="0"/>
            <c:bubble3D val="0"/>
            <c:spPr>
              <a:solidFill>
                <a:srgbClr val="00B0F0"/>
              </a:solidFill>
            </c:spPr>
          </c:dPt>
          <c:dPt>
            <c:idx val="1"/>
            <c:bubble3D val="0"/>
            <c:spPr>
              <a:solidFill>
                <a:schemeClr val="bg1">
                  <a:lumMod val="65000"/>
                </a:schemeClr>
              </a:solidFill>
            </c:spPr>
          </c:dPt>
          <c:dPt>
            <c:idx val="2"/>
            <c:bubble3D val="0"/>
            <c:spPr>
              <a:solidFill>
                <a:srgbClr val="33CC33"/>
              </a:solidFill>
            </c:spPr>
          </c:dPt>
          <c:dPt>
            <c:idx val="3"/>
            <c:bubble3D val="0"/>
            <c:spPr>
              <a:solidFill>
                <a:srgbClr val="CC66FF"/>
              </a:solidFill>
            </c:spPr>
          </c:dPt>
          <c:dPt>
            <c:idx val="4"/>
            <c:bubble3D val="0"/>
            <c:spPr>
              <a:solidFill>
                <a:srgbClr val="FFC000"/>
              </a:solidFill>
            </c:spPr>
          </c:dPt>
          <c:dLbls>
            <c:dLbl>
              <c:idx val="1"/>
              <c:layout>
                <c:manualLayout>
                  <c:x val="-0.18467716900837655"/>
                  <c:y val="4.5960497495243363E-2"/>
                </c:manualLayout>
              </c:layout>
              <c:showLegendKey val="1"/>
              <c:showVal val="0"/>
              <c:showCatName val="0"/>
              <c:showSerName val="0"/>
              <c:showPercent val="1"/>
              <c:showBubbleSize val="0"/>
            </c:dLbl>
            <c:dLbl>
              <c:idx val="3"/>
              <c:layout>
                <c:manualLayout>
                  <c:x val="-7.7617940597723478E-2"/>
                  <c:y val="8.6175932803581306E-3"/>
                </c:manualLayout>
              </c:layout>
              <c:showLegendKey val="1"/>
              <c:showVal val="0"/>
              <c:showCatName val="0"/>
              <c:showSerName val="0"/>
              <c:showPercent val="1"/>
              <c:showBubbleSize val="0"/>
            </c:dLbl>
            <c:numFmt formatCode="0.0%" sourceLinked="0"/>
            <c:txPr>
              <a:bodyPr/>
              <a:lstStyle/>
              <a:p>
                <a:pPr>
                  <a:defRPr sz="1600"/>
                </a:pPr>
                <a:endParaRPr lang="en-US"/>
              </a:p>
            </c:txPr>
            <c:showLegendKey val="1"/>
            <c:showVal val="0"/>
            <c:showCatName val="0"/>
            <c:showSerName val="0"/>
            <c:showPercent val="1"/>
            <c:showBubbleSize val="0"/>
            <c:showLeaderLines val="0"/>
          </c:dLbls>
          <c:cat>
            <c:strRef>
              <c:f>'STAT Final Panel'!$L$21:$L$26</c:f>
              <c:strCache>
                <c:ptCount val="5"/>
                <c:pt idx="0">
                  <c:v>HES</c:v>
                </c:pt>
                <c:pt idx="1">
                  <c:v>OTH</c:v>
                </c:pt>
                <c:pt idx="2">
                  <c:v>PRC</c:v>
                </c:pt>
                <c:pt idx="3">
                  <c:v>PUB</c:v>
                </c:pt>
                <c:pt idx="4">
                  <c:v>REC</c:v>
                </c:pt>
              </c:strCache>
            </c:strRef>
          </c:cat>
          <c:val>
            <c:numRef>
              <c:f>'STAT Final Panel'!$M$21:$M$26</c:f>
              <c:numCache>
                <c:formatCode>_("€"* #,##0.00_);_("€"* \(#,##0.00\);_("€"* "-"??_);_(@_)</c:formatCode>
                <c:ptCount val="5"/>
                <c:pt idx="0">
                  <c:v>14969854</c:v>
                </c:pt>
                <c:pt idx="1">
                  <c:v>1339201</c:v>
                </c:pt>
                <c:pt idx="2">
                  <c:v>36680712</c:v>
                </c:pt>
                <c:pt idx="3">
                  <c:v>116750</c:v>
                </c:pt>
                <c:pt idx="4">
                  <c:v>19521161</c:v>
                </c:pt>
              </c:numCache>
            </c:numRef>
          </c:val>
        </c:ser>
        <c:dLbls>
          <c:showLegendKey val="0"/>
          <c:showVal val="0"/>
          <c:showCatName val="0"/>
          <c:showSerName val="0"/>
          <c:showPercent val="0"/>
          <c:showBubbleSize val="0"/>
          <c:showLeaderLines val="0"/>
        </c:dLbls>
        <c:firstSliceAng val="0"/>
        <c:holeSize val="50"/>
      </c:doughnutChart>
      <c:spPr>
        <a:noFill/>
        <a:ln w="25407">
          <a:noFill/>
        </a:ln>
      </c:spPr>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[Book5]STAT Final Panel!PivotTable3</c:name>
    <c:fmtId val="-1"/>
  </c:pivotSource>
  <c:chart>
    <c:title>
      <c:tx>
        <c:rich>
          <a:bodyPr/>
          <a:lstStyle/>
          <a:p>
            <a:pPr>
              <a:defRPr/>
            </a:pPr>
            <a:r>
              <a:rPr lang="en-US" dirty="0" smtClean="0"/>
              <a:t>Nb of participants</a:t>
            </a:r>
            <a:endParaRPr lang="en-US" dirty="0"/>
          </a:p>
        </c:rich>
      </c:tx>
      <c:overlay val="0"/>
    </c:title>
    <c:autoTitleDeleted val="0"/>
    <c:pivotFmts>
      <c:pivotFmt>
        <c:idx val="0"/>
        <c:marker>
          <c:symbol val="none"/>
        </c:marker>
        <c:dLbl>
          <c:idx val="0"/>
          <c:numFmt formatCode="0.0%" sourceLinked="0"/>
          <c:spPr/>
          <c:txPr>
            <a:bodyPr/>
            <a:lstStyle/>
            <a:p>
              <a:pPr>
                <a:defRPr sz="1601"/>
              </a:pPr>
              <a:endParaRPr lang="en-US"/>
            </a:p>
          </c:txPr>
          <c:showLegendKey val="0"/>
          <c:showVal val="0"/>
          <c:showCatName val="0"/>
          <c:showSerName val="0"/>
          <c:showPercent val="1"/>
          <c:showBubbleSize val="0"/>
        </c:dLbl>
      </c:pivotFmt>
      <c:pivotFmt>
        <c:idx val="1"/>
        <c:spPr>
          <a:solidFill>
            <a:schemeClr val="accent1">
              <a:lumMod val="75000"/>
            </a:schemeClr>
          </a:solidFill>
        </c:spPr>
      </c:pivotFmt>
      <c:pivotFmt>
        <c:idx val="2"/>
        <c:spPr>
          <a:solidFill>
            <a:srgbClr val="FFC000"/>
          </a:solidFill>
        </c:spPr>
      </c:pivotFmt>
    </c:pivotFmts>
    <c:plotArea>
      <c:layout/>
      <c:doughnutChart>
        <c:varyColors val="1"/>
        <c:ser>
          <c:idx val="0"/>
          <c:order val="0"/>
          <c:tx>
            <c:strRef>
              <c:f>'STAT Final Panel'!$M$45</c:f>
              <c:strCache>
                <c:ptCount val="1"/>
                <c:pt idx="0">
                  <c:v>Total</c:v>
                </c:pt>
              </c:strCache>
            </c:strRef>
          </c:tx>
          <c:dPt>
            <c:idx val="0"/>
            <c:bubble3D val="0"/>
            <c:spPr>
              <a:solidFill>
                <a:schemeClr val="accent1">
                  <a:lumMod val="75000"/>
                </a:schemeClr>
              </a:solidFill>
            </c:spPr>
          </c:dPt>
          <c:dPt>
            <c:idx val="1"/>
            <c:bubble3D val="0"/>
            <c:spPr>
              <a:solidFill>
                <a:srgbClr val="FFC000"/>
              </a:solidFill>
            </c:spPr>
          </c:dPt>
          <c:dLbls>
            <c:numFmt formatCode="0.0%" sourceLinked="0"/>
            <c:txPr>
              <a:bodyPr/>
              <a:lstStyle/>
              <a:p>
                <a:pPr>
                  <a:defRPr sz="1599"/>
                </a:pPr>
                <a:endParaRPr lang="en-US"/>
              </a:p>
            </c:txPr>
            <c:showLegendKey val="0"/>
            <c:showVal val="0"/>
            <c:showCatName val="0"/>
            <c:showSerName val="0"/>
            <c:showPercent val="1"/>
            <c:showBubbleSize val="0"/>
            <c:showLeaderLines val="0"/>
          </c:dLbls>
          <c:cat>
            <c:strRef>
              <c:f>'STAT Final Panel'!$L$46:$L$48</c:f>
              <c:strCache>
                <c:ptCount val="2"/>
                <c:pt idx="0">
                  <c:v>N</c:v>
                </c:pt>
                <c:pt idx="1">
                  <c:v>Y</c:v>
                </c:pt>
              </c:strCache>
            </c:strRef>
          </c:cat>
          <c:val>
            <c:numRef>
              <c:f>'STAT Final Panel'!$M$46:$M$48</c:f>
              <c:numCache>
                <c:formatCode>_("€"* #,##0.00_);_("€"* \(#,##0.00\);_("€"* "-"??_);_(@_)</c:formatCode>
                <c:ptCount val="2"/>
                <c:pt idx="0">
                  <c:v>115</c:v>
                </c:pt>
                <c:pt idx="1">
                  <c:v>49</c:v>
                </c:pt>
              </c:numCache>
            </c:numRef>
          </c:val>
        </c:ser>
        <c:dLbls>
          <c:showLegendKey val="0"/>
          <c:showVal val="0"/>
          <c:showCatName val="0"/>
          <c:showSerName val="0"/>
          <c:showPercent val="0"/>
          <c:showBubbleSize val="0"/>
          <c:showLeaderLines val="0"/>
        </c:dLbls>
        <c:firstSliceAng val="0"/>
        <c:holeSize val="50"/>
      </c:doughnutChart>
      <c:spPr>
        <a:noFill/>
        <a:ln w="25374">
          <a:noFill/>
        </a:ln>
      </c:spPr>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[Book6]STAT Final Panel!PivotTable4</c:name>
    <c:fmtId val="-1"/>
  </c:pivotSource>
  <c:chart>
    <c:title>
      <c:tx>
        <c:rich>
          <a:bodyPr/>
          <a:lstStyle/>
          <a:p>
            <a:pPr>
              <a:defRPr/>
            </a:pPr>
            <a:r>
              <a:rPr lang="en-US" dirty="0" smtClean="0"/>
              <a:t>EC Funding</a:t>
            </a:r>
            <a:endParaRPr lang="en-US" dirty="0"/>
          </a:p>
        </c:rich>
      </c:tx>
      <c:overlay val="0"/>
    </c:title>
    <c:autoTitleDeleted val="0"/>
    <c:pivotFmts>
      <c:pivotFmt>
        <c:idx val="0"/>
        <c:marker>
          <c:symbol val="none"/>
        </c:marker>
        <c:dLbl>
          <c:idx val="0"/>
          <c:numFmt formatCode="0.0%" sourceLinked="0"/>
          <c:spPr/>
          <c:txPr>
            <a:bodyPr/>
            <a:lstStyle/>
            <a:p>
              <a:pPr>
                <a:defRPr sz="1601"/>
              </a:pPr>
              <a:endParaRPr lang="en-US"/>
            </a:p>
          </c:txPr>
          <c:showLegendKey val="0"/>
          <c:showVal val="0"/>
          <c:showCatName val="0"/>
          <c:showSerName val="0"/>
          <c:showPercent val="1"/>
          <c:showBubbleSize val="0"/>
        </c:dLbl>
      </c:pivotFmt>
      <c:pivotFmt>
        <c:idx val="1"/>
        <c:spPr>
          <a:solidFill>
            <a:schemeClr val="accent1">
              <a:lumMod val="75000"/>
            </a:schemeClr>
          </a:solidFill>
        </c:spPr>
      </c:pivotFmt>
      <c:pivotFmt>
        <c:idx val="2"/>
        <c:spPr>
          <a:solidFill>
            <a:srgbClr val="FFC000"/>
          </a:solidFill>
        </c:spPr>
      </c:pivotFmt>
    </c:pivotFmts>
    <c:plotArea>
      <c:layout/>
      <c:doughnutChart>
        <c:varyColors val="1"/>
        <c:ser>
          <c:idx val="0"/>
          <c:order val="0"/>
          <c:tx>
            <c:strRef>
              <c:f>'STAT Final Panel'!$M$54</c:f>
              <c:strCache>
                <c:ptCount val="1"/>
                <c:pt idx="0">
                  <c:v>Total</c:v>
                </c:pt>
              </c:strCache>
            </c:strRef>
          </c:tx>
          <c:dPt>
            <c:idx val="0"/>
            <c:bubble3D val="0"/>
            <c:spPr>
              <a:solidFill>
                <a:schemeClr val="accent1">
                  <a:lumMod val="75000"/>
                </a:schemeClr>
              </a:solidFill>
            </c:spPr>
          </c:dPt>
          <c:dPt>
            <c:idx val="1"/>
            <c:bubble3D val="0"/>
            <c:spPr>
              <a:solidFill>
                <a:srgbClr val="FFC000"/>
              </a:solidFill>
            </c:spPr>
          </c:dPt>
          <c:dLbls>
            <c:numFmt formatCode="0.0%" sourceLinked="0"/>
            <c:txPr>
              <a:bodyPr/>
              <a:lstStyle/>
              <a:p>
                <a:pPr>
                  <a:defRPr sz="1600"/>
                </a:pPr>
                <a:endParaRPr lang="en-US"/>
              </a:p>
            </c:txPr>
            <c:showLegendKey val="0"/>
            <c:showVal val="0"/>
            <c:showCatName val="0"/>
            <c:showSerName val="0"/>
            <c:showPercent val="1"/>
            <c:showBubbleSize val="0"/>
            <c:showLeaderLines val="0"/>
          </c:dLbls>
          <c:cat>
            <c:strRef>
              <c:f>'STAT Final Panel'!$L$55:$L$57</c:f>
              <c:strCache>
                <c:ptCount val="2"/>
                <c:pt idx="0">
                  <c:v>N</c:v>
                </c:pt>
                <c:pt idx="1">
                  <c:v>Y</c:v>
                </c:pt>
              </c:strCache>
            </c:strRef>
          </c:cat>
          <c:val>
            <c:numRef>
              <c:f>'STAT Final Panel'!$M$55:$M$57</c:f>
              <c:numCache>
                <c:formatCode>_("€"* #,##0.00_);_("€"* \(#,##0.00\);_("€"* "-"??_);_(@_)</c:formatCode>
                <c:ptCount val="2"/>
                <c:pt idx="0">
                  <c:v>53529402</c:v>
                </c:pt>
                <c:pt idx="1">
                  <c:v>19098276</c:v>
                </c:pt>
              </c:numCache>
            </c:numRef>
          </c:val>
        </c:ser>
        <c:dLbls>
          <c:showLegendKey val="0"/>
          <c:showVal val="0"/>
          <c:showCatName val="0"/>
          <c:showSerName val="0"/>
          <c:showPercent val="0"/>
          <c:showBubbleSize val="0"/>
          <c:showLeaderLines val="0"/>
        </c:dLbls>
        <c:firstSliceAng val="0"/>
        <c:holeSize val="50"/>
      </c:doughnutChart>
      <c:spPr>
        <a:noFill/>
        <a:ln w="25376">
          <a:noFill/>
        </a:ln>
      </c:spPr>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4271164" cy="3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85" tIns="45142" rIns="90285" bIns="45142" numCol="1" anchor="t" anchorCtr="0" compatLnSpc="1">
            <a:prstTxWarp prst="textNoShape">
              <a:avLst/>
            </a:prstTxWarp>
          </a:bodyPr>
          <a:lstStyle>
            <a:lvl1pPr>
              <a:defRPr sz="1100" b="0">
                <a:solidFill>
                  <a:schemeClr val="tx1"/>
                </a:solidFill>
                <a:latin typeface="Arial" charset="0"/>
              </a:defRPr>
            </a:lvl1pPr>
          </a:lstStyle>
          <a:p>
            <a:pPr>
              <a:defRPr/>
            </a:pPr>
            <a:endParaRPr lang="en-US" altLang="en-US"/>
          </a:p>
        </p:txBody>
      </p:sp>
      <p:sp>
        <p:nvSpPr>
          <p:cNvPr id="37891" name="Rectangle 3"/>
          <p:cNvSpPr>
            <a:spLocks noGrp="1" noChangeArrowheads="1"/>
          </p:cNvSpPr>
          <p:nvPr>
            <p:ph type="dt" sz="quarter" idx="1"/>
          </p:nvPr>
        </p:nvSpPr>
        <p:spPr bwMode="auto">
          <a:xfrm>
            <a:off x="5580884" y="0"/>
            <a:ext cx="4272740" cy="3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85" tIns="45142" rIns="90285" bIns="45142" numCol="1" anchor="t" anchorCtr="0" compatLnSpc="1">
            <a:prstTxWarp prst="textNoShape">
              <a:avLst/>
            </a:prstTxWarp>
          </a:bodyPr>
          <a:lstStyle>
            <a:lvl1pPr algn="r">
              <a:defRPr sz="1100" b="0">
                <a:solidFill>
                  <a:schemeClr val="tx1"/>
                </a:solidFill>
                <a:latin typeface="Arial" charset="0"/>
              </a:defRPr>
            </a:lvl1pPr>
          </a:lstStyle>
          <a:p>
            <a:pPr>
              <a:defRPr/>
            </a:pPr>
            <a:endParaRPr lang="en-US" altLang="en-US"/>
          </a:p>
        </p:txBody>
      </p:sp>
      <p:sp>
        <p:nvSpPr>
          <p:cNvPr id="37892" name="Rectangle 4"/>
          <p:cNvSpPr>
            <a:spLocks noGrp="1" noChangeArrowheads="1"/>
          </p:cNvSpPr>
          <p:nvPr>
            <p:ph type="ftr" sz="quarter" idx="2"/>
          </p:nvPr>
        </p:nvSpPr>
        <p:spPr bwMode="auto">
          <a:xfrm>
            <a:off x="1" y="6380831"/>
            <a:ext cx="4271164" cy="3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85" tIns="45142" rIns="90285" bIns="45142" numCol="1" anchor="b" anchorCtr="0" compatLnSpc="1">
            <a:prstTxWarp prst="textNoShape">
              <a:avLst/>
            </a:prstTxWarp>
          </a:bodyPr>
          <a:lstStyle>
            <a:lvl1pPr>
              <a:defRPr sz="1100" b="0">
                <a:solidFill>
                  <a:schemeClr val="tx1"/>
                </a:solidFill>
                <a:latin typeface="Arial" charset="0"/>
              </a:defRPr>
            </a:lvl1pPr>
          </a:lstStyle>
          <a:p>
            <a:pPr>
              <a:defRPr/>
            </a:pPr>
            <a:endParaRPr lang="en-US" altLang="en-US"/>
          </a:p>
        </p:txBody>
      </p:sp>
      <p:sp>
        <p:nvSpPr>
          <p:cNvPr id="37893" name="Rectangle 5"/>
          <p:cNvSpPr>
            <a:spLocks noGrp="1" noChangeArrowheads="1"/>
          </p:cNvSpPr>
          <p:nvPr>
            <p:ph type="sldNum" sz="quarter" idx="3"/>
          </p:nvPr>
        </p:nvSpPr>
        <p:spPr bwMode="auto">
          <a:xfrm>
            <a:off x="5580884" y="6380831"/>
            <a:ext cx="4272740" cy="3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85" tIns="45142" rIns="90285" bIns="45142" numCol="1" anchor="b" anchorCtr="0" compatLnSpc="1">
            <a:prstTxWarp prst="textNoShape">
              <a:avLst/>
            </a:prstTxWarp>
          </a:bodyPr>
          <a:lstStyle>
            <a:lvl1pPr algn="r">
              <a:defRPr sz="1100" b="0">
                <a:solidFill>
                  <a:schemeClr val="tx1"/>
                </a:solidFill>
                <a:latin typeface="Arial" charset="0"/>
              </a:defRPr>
            </a:lvl1pPr>
          </a:lstStyle>
          <a:p>
            <a:pPr>
              <a:defRPr/>
            </a:pPr>
            <a:fld id="{CA0AFF5F-D441-4098-96CC-E7862FB26FBF}" type="slidenum">
              <a:rPr lang="en-GB" altLang="en-US"/>
              <a:pPr>
                <a:defRPr/>
              </a:pPr>
              <a:t>‹#›</a:t>
            </a:fld>
            <a:endParaRPr lang="en-GB" altLang="en-US"/>
          </a:p>
        </p:txBody>
      </p:sp>
    </p:spTree>
    <p:extLst>
      <p:ext uri="{BB962C8B-B14F-4D97-AF65-F5344CB8AC3E}">
        <p14:creationId xmlns:p14="http://schemas.microsoft.com/office/powerpoint/2010/main" val="93044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4271164" cy="3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85" tIns="45142" rIns="90285" bIns="45142" numCol="1" anchor="t" anchorCtr="0" compatLnSpc="1">
            <a:prstTxWarp prst="textNoShape">
              <a:avLst/>
            </a:prstTxWarp>
          </a:bodyPr>
          <a:lstStyle>
            <a:lvl1pPr>
              <a:defRPr sz="1100" b="0">
                <a:solidFill>
                  <a:schemeClr val="tx1"/>
                </a:solidFill>
                <a:latin typeface="Arial" charset="0"/>
              </a:defRPr>
            </a:lvl1pPr>
          </a:lstStyle>
          <a:p>
            <a:pPr>
              <a:defRPr/>
            </a:pPr>
            <a:endParaRPr lang="en-US" altLang="en-US"/>
          </a:p>
        </p:txBody>
      </p:sp>
      <p:sp>
        <p:nvSpPr>
          <p:cNvPr id="36867" name="Rectangle 3"/>
          <p:cNvSpPr>
            <a:spLocks noGrp="1" noChangeArrowheads="1"/>
          </p:cNvSpPr>
          <p:nvPr>
            <p:ph type="dt" idx="1"/>
          </p:nvPr>
        </p:nvSpPr>
        <p:spPr bwMode="auto">
          <a:xfrm>
            <a:off x="5580884" y="0"/>
            <a:ext cx="4272740" cy="3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85" tIns="45142" rIns="90285" bIns="45142" numCol="1" anchor="t" anchorCtr="0" compatLnSpc="1">
            <a:prstTxWarp prst="textNoShape">
              <a:avLst/>
            </a:prstTxWarp>
          </a:bodyPr>
          <a:lstStyle>
            <a:lvl1pPr algn="r">
              <a:defRPr sz="1100" b="0">
                <a:solidFill>
                  <a:schemeClr val="tx1"/>
                </a:solidFill>
                <a:latin typeface="Arial" charset="0"/>
              </a:defRPr>
            </a:lvl1pPr>
          </a:lstStyle>
          <a:p>
            <a:pPr>
              <a:defRPr/>
            </a:pPr>
            <a:endParaRPr lang="en-US" altLang="en-US"/>
          </a:p>
        </p:txBody>
      </p:sp>
      <p:sp>
        <p:nvSpPr>
          <p:cNvPr id="26628" name="Rectangle 4"/>
          <p:cNvSpPr>
            <a:spLocks noGrp="1" noRot="1" noChangeAspect="1" noChangeArrowheads="1" noTextEdit="1"/>
          </p:cNvSpPr>
          <p:nvPr>
            <p:ph type="sldImg" idx="2"/>
          </p:nvPr>
        </p:nvSpPr>
        <p:spPr bwMode="auto">
          <a:xfrm>
            <a:off x="3249613" y="503238"/>
            <a:ext cx="3360737" cy="2519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85048" y="3191192"/>
            <a:ext cx="7885105" cy="302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85" tIns="45142" rIns="90285" bIns="4514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1" y="6380831"/>
            <a:ext cx="4271164" cy="3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85" tIns="45142" rIns="90285" bIns="45142" numCol="1" anchor="b" anchorCtr="0" compatLnSpc="1">
            <a:prstTxWarp prst="textNoShape">
              <a:avLst/>
            </a:prstTxWarp>
          </a:bodyPr>
          <a:lstStyle>
            <a:lvl1pPr>
              <a:defRPr sz="1100" b="0">
                <a:solidFill>
                  <a:schemeClr val="tx1"/>
                </a:solidFill>
                <a:latin typeface="Arial" charset="0"/>
              </a:defRPr>
            </a:lvl1pPr>
          </a:lstStyle>
          <a:p>
            <a:pPr>
              <a:defRPr/>
            </a:pPr>
            <a:endParaRPr lang="en-US" altLang="en-US"/>
          </a:p>
        </p:txBody>
      </p:sp>
      <p:sp>
        <p:nvSpPr>
          <p:cNvPr id="36871" name="Rectangle 7"/>
          <p:cNvSpPr>
            <a:spLocks noGrp="1" noChangeArrowheads="1"/>
          </p:cNvSpPr>
          <p:nvPr>
            <p:ph type="sldNum" sz="quarter" idx="5"/>
          </p:nvPr>
        </p:nvSpPr>
        <p:spPr bwMode="auto">
          <a:xfrm>
            <a:off x="5580884" y="6380831"/>
            <a:ext cx="4272740" cy="3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85" tIns="45142" rIns="90285" bIns="45142" numCol="1" anchor="b" anchorCtr="0" compatLnSpc="1">
            <a:prstTxWarp prst="textNoShape">
              <a:avLst/>
            </a:prstTxWarp>
          </a:bodyPr>
          <a:lstStyle>
            <a:lvl1pPr algn="r">
              <a:defRPr sz="1100" b="0">
                <a:solidFill>
                  <a:schemeClr val="tx1"/>
                </a:solidFill>
                <a:latin typeface="Arial" charset="0"/>
              </a:defRPr>
            </a:lvl1pPr>
          </a:lstStyle>
          <a:p>
            <a:pPr>
              <a:defRPr/>
            </a:pPr>
            <a:fld id="{083F2208-25D5-4322-B13D-8CA8F3C18143}" type="slidenum">
              <a:rPr lang="en-GB" altLang="en-US"/>
              <a:pPr>
                <a:defRPr/>
              </a:pPr>
              <a:t>‹#›</a:t>
            </a:fld>
            <a:endParaRPr lang="en-GB" altLang="en-US"/>
          </a:p>
        </p:txBody>
      </p:sp>
    </p:spTree>
    <p:extLst>
      <p:ext uri="{BB962C8B-B14F-4D97-AF65-F5344CB8AC3E}">
        <p14:creationId xmlns:p14="http://schemas.microsoft.com/office/powerpoint/2010/main" val="2092099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defRPr>
            </a:lvl1pPr>
            <a:lvl2pPr marL="733562" indent="-282139">
              <a:defRPr sz="1100">
                <a:solidFill>
                  <a:schemeClr val="tx1"/>
                </a:solidFill>
                <a:latin typeface="Arial" charset="0"/>
              </a:defRPr>
            </a:lvl2pPr>
            <a:lvl3pPr marL="1128557" indent="-225711">
              <a:defRPr sz="1100">
                <a:solidFill>
                  <a:schemeClr val="tx1"/>
                </a:solidFill>
                <a:latin typeface="Arial" charset="0"/>
              </a:defRPr>
            </a:lvl3pPr>
            <a:lvl4pPr marL="1579981" indent="-225711">
              <a:defRPr sz="1100">
                <a:solidFill>
                  <a:schemeClr val="tx1"/>
                </a:solidFill>
                <a:latin typeface="Arial" charset="0"/>
              </a:defRPr>
            </a:lvl4pPr>
            <a:lvl5pPr marL="2031404" indent="-225711">
              <a:defRPr sz="1100">
                <a:solidFill>
                  <a:schemeClr val="tx1"/>
                </a:solidFill>
                <a:latin typeface="Arial" charset="0"/>
              </a:defRPr>
            </a:lvl5pPr>
            <a:lvl6pPr marL="2482826" indent="-225711" eaLnBrk="0" fontAlgn="base" hangingPunct="0">
              <a:spcBef>
                <a:spcPct val="30000"/>
              </a:spcBef>
              <a:spcAft>
                <a:spcPct val="0"/>
              </a:spcAft>
              <a:defRPr sz="1100">
                <a:solidFill>
                  <a:schemeClr val="tx1"/>
                </a:solidFill>
                <a:latin typeface="Arial" charset="0"/>
              </a:defRPr>
            </a:lvl6pPr>
            <a:lvl7pPr marL="2934250" indent="-225711" eaLnBrk="0" fontAlgn="base" hangingPunct="0">
              <a:spcBef>
                <a:spcPct val="30000"/>
              </a:spcBef>
              <a:spcAft>
                <a:spcPct val="0"/>
              </a:spcAft>
              <a:defRPr sz="1100">
                <a:solidFill>
                  <a:schemeClr val="tx1"/>
                </a:solidFill>
                <a:latin typeface="Arial" charset="0"/>
              </a:defRPr>
            </a:lvl7pPr>
            <a:lvl8pPr marL="3385672" indent="-225711" eaLnBrk="0" fontAlgn="base" hangingPunct="0">
              <a:spcBef>
                <a:spcPct val="30000"/>
              </a:spcBef>
              <a:spcAft>
                <a:spcPct val="0"/>
              </a:spcAft>
              <a:defRPr sz="1100">
                <a:solidFill>
                  <a:schemeClr val="tx1"/>
                </a:solidFill>
                <a:latin typeface="Arial" charset="0"/>
              </a:defRPr>
            </a:lvl8pPr>
            <a:lvl9pPr marL="3837096" indent="-225711" eaLnBrk="0" fontAlgn="base" hangingPunct="0">
              <a:spcBef>
                <a:spcPct val="30000"/>
              </a:spcBef>
              <a:spcAft>
                <a:spcPct val="0"/>
              </a:spcAft>
              <a:defRPr sz="1100">
                <a:solidFill>
                  <a:schemeClr val="tx1"/>
                </a:solidFill>
                <a:latin typeface="Arial" charset="0"/>
              </a:defRPr>
            </a:lvl9pPr>
          </a:lstStyle>
          <a:p>
            <a:fld id="{CF97515B-B1FC-4A7B-B479-013B1D3F65D6}" type="slidenum">
              <a:rPr lang="en-GB" altLang="en-US" smtClean="0"/>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defRPr>
            </a:lvl1pPr>
            <a:lvl2pPr marL="733562" indent="-282139">
              <a:defRPr sz="1100">
                <a:solidFill>
                  <a:schemeClr val="tx1"/>
                </a:solidFill>
                <a:latin typeface="Arial" charset="0"/>
              </a:defRPr>
            </a:lvl2pPr>
            <a:lvl3pPr marL="1128557" indent="-225711">
              <a:defRPr sz="1100">
                <a:solidFill>
                  <a:schemeClr val="tx1"/>
                </a:solidFill>
                <a:latin typeface="Arial" charset="0"/>
              </a:defRPr>
            </a:lvl3pPr>
            <a:lvl4pPr marL="1579981" indent="-225711">
              <a:defRPr sz="1100">
                <a:solidFill>
                  <a:schemeClr val="tx1"/>
                </a:solidFill>
                <a:latin typeface="Arial" charset="0"/>
              </a:defRPr>
            </a:lvl4pPr>
            <a:lvl5pPr marL="2031404" indent="-225711">
              <a:defRPr sz="1100">
                <a:solidFill>
                  <a:schemeClr val="tx1"/>
                </a:solidFill>
                <a:latin typeface="Arial" charset="0"/>
              </a:defRPr>
            </a:lvl5pPr>
            <a:lvl6pPr marL="2482826" indent="-225711" eaLnBrk="0" fontAlgn="base" hangingPunct="0">
              <a:spcBef>
                <a:spcPct val="30000"/>
              </a:spcBef>
              <a:spcAft>
                <a:spcPct val="0"/>
              </a:spcAft>
              <a:defRPr sz="1100">
                <a:solidFill>
                  <a:schemeClr val="tx1"/>
                </a:solidFill>
                <a:latin typeface="Arial" charset="0"/>
              </a:defRPr>
            </a:lvl6pPr>
            <a:lvl7pPr marL="2934250" indent="-225711" eaLnBrk="0" fontAlgn="base" hangingPunct="0">
              <a:spcBef>
                <a:spcPct val="30000"/>
              </a:spcBef>
              <a:spcAft>
                <a:spcPct val="0"/>
              </a:spcAft>
              <a:defRPr sz="1100">
                <a:solidFill>
                  <a:schemeClr val="tx1"/>
                </a:solidFill>
                <a:latin typeface="Arial" charset="0"/>
              </a:defRPr>
            </a:lvl7pPr>
            <a:lvl8pPr marL="3385672" indent="-225711" eaLnBrk="0" fontAlgn="base" hangingPunct="0">
              <a:spcBef>
                <a:spcPct val="30000"/>
              </a:spcBef>
              <a:spcAft>
                <a:spcPct val="0"/>
              </a:spcAft>
              <a:defRPr sz="1100">
                <a:solidFill>
                  <a:schemeClr val="tx1"/>
                </a:solidFill>
                <a:latin typeface="Arial" charset="0"/>
              </a:defRPr>
            </a:lvl8pPr>
            <a:lvl9pPr marL="3837096" indent="-225711" eaLnBrk="0" fontAlgn="base" hangingPunct="0">
              <a:spcBef>
                <a:spcPct val="30000"/>
              </a:spcBef>
              <a:spcAft>
                <a:spcPct val="0"/>
              </a:spcAft>
              <a:defRPr sz="1100">
                <a:solidFill>
                  <a:schemeClr val="tx1"/>
                </a:solidFill>
                <a:latin typeface="Arial" charset="0"/>
              </a:defRPr>
            </a:lvl9pPr>
          </a:lstStyle>
          <a:p>
            <a:fld id="{11A16F0B-48D4-4521-83D4-9725F8D9C97E}" type="slidenum">
              <a:rPr lang="en-GB" altLang="en-US" smtClean="0"/>
              <a:pPr/>
              <a:t>20</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smtClean="0"/>
          </a:p>
        </p:txBody>
      </p:sp>
      <p:sp>
        <p:nvSpPr>
          <p:cNvPr id="28676" name="Slide Number Placeholder 3"/>
          <p:cNvSpPr>
            <a:spLocks noGrp="1"/>
          </p:cNvSpPr>
          <p:nvPr>
            <p:ph type="sldNum" sz="quarter" idx="5"/>
          </p:nvPr>
        </p:nvSpPr>
        <p:spPr>
          <a:noFill/>
        </p:spPr>
        <p:txBody>
          <a:bodyPr/>
          <a:lstStyle>
            <a:lvl1pPr>
              <a:defRPr sz="1100">
                <a:solidFill>
                  <a:schemeClr val="tx1"/>
                </a:solidFill>
                <a:latin typeface="Arial" charset="0"/>
              </a:defRPr>
            </a:lvl1pPr>
            <a:lvl2pPr marL="733562" indent="-282139">
              <a:defRPr sz="1100">
                <a:solidFill>
                  <a:schemeClr val="tx1"/>
                </a:solidFill>
                <a:latin typeface="Arial" charset="0"/>
              </a:defRPr>
            </a:lvl2pPr>
            <a:lvl3pPr marL="1128557" indent="-225711">
              <a:defRPr sz="1100">
                <a:solidFill>
                  <a:schemeClr val="tx1"/>
                </a:solidFill>
                <a:latin typeface="Arial" charset="0"/>
              </a:defRPr>
            </a:lvl3pPr>
            <a:lvl4pPr marL="1579981" indent="-225711">
              <a:defRPr sz="1100">
                <a:solidFill>
                  <a:schemeClr val="tx1"/>
                </a:solidFill>
                <a:latin typeface="Arial" charset="0"/>
              </a:defRPr>
            </a:lvl4pPr>
            <a:lvl5pPr marL="2031404" indent="-225711">
              <a:defRPr sz="1100">
                <a:solidFill>
                  <a:schemeClr val="tx1"/>
                </a:solidFill>
                <a:latin typeface="Arial" charset="0"/>
              </a:defRPr>
            </a:lvl5pPr>
            <a:lvl6pPr marL="2482826" indent="-225711" eaLnBrk="0" fontAlgn="base" hangingPunct="0">
              <a:spcBef>
                <a:spcPct val="30000"/>
              </a:spcBef>
              <a:spcAft>
                <a:spcPct val="0"/>
              </a:spcAft>
              <a:defRPr sz="1100">
                <a:solidFill>
                  <a:schemeClr val="tx1"/>
                </a:solidFill>
                <a:latin typeface="Arial" charset="0"/>
              </a:defRPr>
            </a:lvl6pPr>
            <a:lvl7pPr marL="2934250" indent="-225711" eaLnBrk="0" fontAlgn="base" hangingPunct="0">
              <a:spcBef>
                <a:spcPct val="30000"/>
              </a:spcBef>
              <a:spcAft>
                <a:spcPct val="0"/>
              </a:spcAft>
              <a:defRPr sz="1100">
                <a:solidFill>
                  <a:schemeClr val="tx1"/>
                </a:solidFill>
                <a:latin typeface="Arial" charset="0"/>
              </a:defRPr>
            </a:lvl7pPr>
            <a:lvl8pPr marL="3385672" indent="-225711" eaLnBrk="0" fontAlgn="base" hangingPunct="0">
              <a:spcBef>
                <a:spcPct val="30000"/>
              </a:spcBef>
              <a:spcAft>
                <a:spcPct val="0"/>
              </a:spcAft>
              <a:defRPr sz="1100">
                <a:solidFill>
                  <a:schemeClr val="tx1"/>
                </a:solidFill>
                <a:latin typeface="Arial" charset="0"/>
              </a:defRPr>
            </a:lvl8pPr>
            <a:lvl9pPr marL="3837096" indent="-225711" eaLnBrk="0" fontAlgn="base" hangingPunct="0">
              <a:spcBef>
                <a:spcPct val="30000"/>
              </a:spcBef>
              <a:spcAft>
                <a:spcPct val="0"/>
              </a:spcAft>
              <a:defRPr sz="1100">
                <a:solidFill>
                  <a:schemeClr val="tx1"/>
                </a:solidFill>
                <a:latin typeface="Arial" charset="0"/>
              </a:defRPr>
            </a:lvl9pPr>
          </a:lstStyle>
          <a:p>
            <a:fld id="{5CB046AD-A84A-4B3E-9E9E-7BEA241E5EB6}" type="slidenum">
              <a:rPr lang="en-GB" altLang="en-US" smtClean="0"/>
              <a:pPr/>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defRPr>
            </a:lvl1pPr>
            <a:lvl2pPr marL="733562" indent="-282139">
              <a:defRPr sz="1100">
                <a:solidFill>
                  <a:schemeClr val="tx1"/>
                </a:solidFill>
                <a:latin typeface="Arial" charset="0"/>
              </a:defRPr>
            </a:lvl2pPr>
            <a:lvl3pPr marL="1128557" indent="-225711">
              <a:defRPr sz="1100">
                <a:solidFill>
                  <a:schemeClr val="tx1"/>
                </a:solidFill>
                <a:latin typeface="Arial" charset="0"/>
              </a:defRPr>
            </a:lvl3pPr>
            <a:lvl4pPr marL="1579981" indent="-225711">
              <a:defRPr sz="1100">
                <a:solidFill>
                  <a:schemeClr val="tx1"/>
                </a:solidFill>
                <a:latin typeface="Arial" charset="0"/>
              </a:defRPr>
            </a:lvl4pPr>
            <a:lvl5pPr marL="2031404" indent="-225711">
              <a:defRPr sz="1100">
                <a:solidFill>
                  <a:schemeClr val="tx1"/>
                </a:solidFill>
                <a:latin typeface="Arial" charset="0"/>
              </a:defRPr>
            </a:lvl5pPr>
            <a:lvl6pPr marL="2482826" indent="-225711" eaLnBrk="0" fontAlgn="base" hangingPunct="0">
              <a:spcBef>
                <a:spcPct val="30000"/>
              </a:spcBef>
              <a:spcAft>
                <a:spcPct val="0"/>
              </a:spcAft>
              <a:defRPr sz="1100">
                <a:solidFill>
                  <a:schemeClr val="tx1"/>
                </a:solidFill>
                <a:latin typeface="Arial" charset="0"/>
              </a:defRPr>
            </a:lvl6pPr>
            <a:lvl7pPr marL="2934250" indent="-225711" eaLnBrk="0" fontAlgn="base" hangingPunct="0">
              <a:spcBef>
                <a:spcPct val="30000"/>
              </a:spcBef>
              <a:spcAft>
                <a:spcPct val="0"/>
              </a:spcAft>
              <a:defRPr sz="1100">
                <a:solidFill>
                  <a:schemeClr val="tx1"/>
                </a:solidFill>
                <a:latin typeface="Arial" charset="0"/>
              </a:defRPr>
            </a:lvl7pPr>
            <a:lvl8pPr marL="3385672" indent="-225711" eaLnBrk="0" fontAlgn="base" hangingPunct="0">
              <a:spcBef>
                <a:spcPct val="30000"/>
              </a:spcBef>
              <a:spcAft>
                <a:spcPct val="0"/>
              </a:spcAft>
              <a:defRPr sz="1100">
                <a:solidFill>
                  <a:schemeClr val="tx1"/>
                </a:solidFill>
                <a:latin typeface="Arial" charset="0"/>
              </a:defRPr>
            </a:lvl8pPr>
            <a:lvl9pPr marL="3837096" indent="-225711" eaLnBrk="0" fontAlgn="base" hangingPunct="0">
              <a:spcBef>
                <a:spcPct val="30000"/>
              </a:spcBef>
              <a:spcAft>
                <a:spcPct val="0"/>
              </a:spcAft>
              <a:defRPr sz="1100">
                <a:solidFill>
                  <a:schemeClr val="tx1"/>
                </a:solidFill>
                <a:latin typeface="Arial" charset="0"/>
              </a:defRPr>
            </a:lvl9pPr>
          </a:lstStyle>
          <a:p>
            <a:fld id="{2EA05763-95A1-432C-B45D-AAC0BC0F811F}" type="slidenum">
              <a:rPr lang="en-GB" altLang="en-US" smtClean="0"/>
              <a:pPr/>
              <a:t>4</a:t>
            </a:fld>
            <a:endParaRPr lang="en-GB" altLang="en-US" smtClean="0"/>
          </a:p>
        </p:txBody>
      </p:sp>
      <p:sp>
        <p:nvSpPr>
          <p:cNvPr id="29699" name="Rectangle 7"/>
          <p:cNvSpPr txBox="1">
            <a:spLocks noGrp="1" noChangeArrowheads="1"/>
          </p:cNvSpPr>
          <p:nvPr/>
        </p:nvSpPr>
        <p:spPr bwMode="auto">
          <a:xfrm>
            <a:off x="5584036" y="6393273"/>
            <a:ext cx="4242795" cy="3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66" tIns="45434" rIns="90866" bIns="45434"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0" hangingPunct="0"/>
            <a:fld id="{804A8F68-AB10-4D67-A8B2-64503310D436}" type="slidenum">
              <a:rPr lang="en-US" altLang="en-US" b="0">
                <a:latin typeface="Times New Roman" pitchFamily="18" charset="0"/>
              </a:rPr>
              <a:pPr algn="r" eaLnBrk="0" hangingPunct="0"/>
              <a:t>4</a:t>
            </a:fld>
            <a:endParaRPr lang="en-US" altLang="en-US" b="0">
              <a:latin typeface="Times New Roman" pitchFamily="18" charset="0"/>
            </a:endParaRPr>
          </a:p>
        </p:txBody>
      </p:sp>
      <p:sp>
        <p:nvSpPr>
          <p:cNvPr id="29700" name="Rectangle 2"/>
          <p:cNvSpPr>
            <a:spLocks noGrp="1" noRot="1" noChangeAspect="1" noChangeArrowheads="1" noTextEdit="1"/>
          </p:cNvSpPr>
          <p:nvPr>
            <p:ph type="sldImg"/>
          </p:nvPr>
        </p:nvSpPr>
        <p:spPr>
          <a:xfrm>
            <a:off x="3287713" y="520700"/>
            <a:ext cx="3290887" cy="2466975"/>
          </a:xfrm>
          <a:ln w="12700" cap="flat">
            <a:solidFill>
              <a:schemeClr val="tx1"/>
            </a:solidFill>
          </a:ln>
        </p:spPr>
      </p:sp>
      <p:sp>
        <p:nvSpPr>
          <p:cNvPr id="29701" name="Rectangle 3"/>
          <p:cNvSpPr>
            <a:spLocks noGrp="1" noChangeArrowheads="1"/>
          </p:cNvSpPr>
          <p:nvPr>
            <p:ph type="body" idx="1"/>
          </p:nvPr>
        </p:nvSpPr>
        <p:spPr>
          <a:xfrm>
            <a:off x="1304991" y="3197413"/>
            <a:ext cx="7240490" cy="3037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t>What have we achieved with the contractual PPPs in FP7?</a:t>
            </a:r>
          </a:p>
          <a:p>
            <a:pPr marL="789990" lvl="1" indent="-338567">
              <a:buFontTx/>
              <a:buChar char="•"/>
            </a:pPr>
            <a:r>
              <a:rPr lang="en-US" altLang="en-US" sz="1800"/>
              <a:t>A quick response towards more </a:t>
            </a:r>
            <a:r>
              <a:rPr lang="en-US" altLang="en-US" sz="1800" u="sng"/>
              <a:t>strategic work programmes</a:t>
            </a:r>
            <a:r>
              <a:rPr lang="en-US" altLang="en-US" sz="1800"/>
              <a:t> via roadmapping</a:t>
            </a:r>
          </a:p>
          <a:p>
            <a:pPr marL="789990" lvl="1" indent="-338567">
              <a:buFontTx/>
              <a:buChar char="•"/>
            </a:pPr>
            <a:r>
              <a:rPr lang="en-US" altLang="en-US" sz="1800"/>
              <a:t>A </a:t>
            </a:r>
            <a:r>
              <a:rPr lang="en-US" altLang="en-US" sz="1800" u="sng"/>
              <a:t>higher implementation efficiency </a:t>
            </a:r>
            <a:r>
              <a:rPr lang="en-US" altLang="en-US" sz="1800"/>
              <a:t>(e.g. shorter time-to-grants)</a:t>
            </a:r>
          </a:p>
          <a:p>
            <a:pPr marL="789990" lvl="1" indent="-338567">
              <a:buFontTx/>
              <a:buChar char="•"/>
            </a:pPr>
            <a:r>
              <a:rPr lang="en-US" altLang="en-US" sz="1800"/>
              <a:t>366 projects with 4409 participations in the 3 PPPs over 4 years. </a:t>
            </a:r>
          </a:p>
          <a:p>
            <a:pPr marL="789990" lvl="1" indent="-338567"/>
            <a:r>
              <a:rPr lang="en-US" altLang="en-US" sz="1800"/>
              <a:t>	</a:t>
            </a:r>
          </a:p>
          <a:p>
            <a:pPr marL="789990" lvl="1" indent="-338567">
              <a:buFontTx/>
              <a:buChar char="•"/>
            </a:pPr>
            <a:r>
              <a:rPr lang="en-US" altLang="en-US" sz="1800" u="sng"/>
              <a:t>Higher industrial participation </a:t>
            </a:r>
            <a:r>
              <a:rPr lang="en-US" altLang="en-US" sz="1800"/>
              <a:t>(including SMEs, which had, in average, 1 in each 4 participations)</a:t>
            </a:r>
          </a:p>
          <a:p>
            <a:pPr marL="789990" lvl="1" indent="-338567">
              <a:buFontTx/>
              <a:buChar char="•"/>
            </a:pPr>
            <a:r>
              <a:rPr lang="en-US" altLang="en-US" sz="1800"/>
              <a:t>Increased activities to stimulate </a:t>
            </a:r>
            <a:r>
              <a:rPr lang="en-US" altLang="en-US" sz="1800" u="sng"/>
              <a:t>innovation </a:t>
            </a:r>
            <a:r>
              <a:rPr lang="en-US" altLang="en-US" sz="1800"/>
              <a:t>(demo-targeted and take-up projects)</a:t>
            </a:r>
          </a:p>
          <a:p>
            <a:pPr marL="789990" lvl="1" indent="-338567">
              <a:buFontTx/>
              <a:buChar char="•"/>
            </a:pPr>
            <a:endParaRPr lang="en-US" altLang="en-US" sz="1800"/>
          </a:p>
          <a:p>
            <a:endParaRPr lang="en-US" alt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989979" y="3164713"/>
            <a:ext cx="7879937" cy="3023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sz="110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300" b="1">
                <a:solidFill>
                  <a:srgbClr val="FFD624"/>
                </a:solidFill>
                <a:latin typeface="Verdana" pitchFamily="34" charset="0"/>
                <a:cs typeface="Arial" charset="0"/>
              </a:defRPr>
            </a:lvl1pPr>
            <a:lvl2pPr marL="710334" indent="-273206" eaLnBrk="0" hangingPunct="0">
              <a:defRPr sz="7300" b="1">
                <a:solidFill>
                  <a:srgbClr val="FFD624"/>
                </a:solidFill>
                <a:latin typeface="Verdana" pitchFamily="34" charset="0"/>
                <a:cs typeface="Arial" charset="0"/>
              </a:defRPr>
            </a:lvl2pPr>
            <a:lvl3pPr marL="1092822" indent="-218564" eaLnBrk="0" hangingPunct="0">
              <a:defRPr sz="7300" b="1">
                <a:solidFill>
                  <a:srgbClr val="FFD624"/>
                </a:solidFill>
                <a:latin typeface="Verdana" pitchFamily="34" charset="0"/>
                <a:cs typeface="Arial" charset="0"/>
              </a:defRPr>
            </a:lvl3pPr>
            <a:lvl4pPr marL="1529951" indent="-218564" eaLnBrk="0" hangingPunct="0">
              <a:defRPr sz="7300" b="1">
                <a:solidFill>
                  <a:srgbClr val="FFD624"/>
                </a:solidFill>
                <a:latin typeface="Verdana" pitchFamily="34" charset="0"/>
                <a:cs typeface="Arial" charset="0"/>
              </a:defRPr>
            </a:lvl4pPr>
            <a:lvl5pPr marL="1967080" indent="-218564" eaLnBrk="0" hangingPunct="0">
              <a:defRPr sz="7300" b="1">
                <a:solidFill>
                  <a:srgbClr val="FFD624"/>
                </a:solidFill>
                <a:latin typeface="Verdana" pitchFamily="34" charset="0"/>
                <a:cs typeface="Arial" charset="0"/>
              </a:defRPr>
            </a:lvl5pPr>
            <a:lvl6pPr marL="2404209" indent="-218564" eaLnBrk="0" fontAlgn="base" hangingPunct="0">
              <a:spcBef>
                <a:spcPct val="0"/>
              </a:spcBef>
              <a:spcAft>
                <a:spcPct val="0"/>
              </a:spcAft>
              <a:defRPr sz="7300" b="1">
                <a:solidFill>
                  <a:srgbClr val="FFD624"/>
                </a:solidFill>
                <a:latin typeface="Verdana" pitchFamily="34" charset="0"/>
                <a:cs typeface="Arial" charset="0"/>
              </a:defRPr>
            </a:lvl6pPr>
            <a:lvl7pPr marL="2841338" indent="-218564" eaLnBrk="0" fontAlgn="base" hangingPunct="0">
              <a:spcBef>
                <a:spcPct val="0"/>
              </a:spcBef>
              <a:spcAft>
                <a:spcPct val="0"/>
              </a:spcAft>
              <a:defRPr sz="7300" b="1">
                <a:solidFill>
                  <a:srgbClr val="FFD624"/>
                </a:solidFill>
                <a:latin typeface="Verdana" pitchFamily="34" charset="0"/>
                <a:cs typeface="Arial" charset="0"/>
              </a:defRPr>
            </a:lvl7pPr>
            <a:lvl8pPr marL="3278467" indent="-218564" eaLnBrk="0" fontAlgn="base" hangingPunct="0">
              <a:spcBef>
                <a:spcPct val="0"/>
              </a:spcBef>
              <a:spcAft>
                <a:spcPct val="0"/>
              </a:spcAft>
              <a:defRPr sz="7300" b="1">
                <a:solidFill>
                  <a:srgbClr val="FFD624"/>
                </a:solidFill>
                <a:latin typeface="Verdana" pitchFamily="34" charset="0"/>
                <a:cs typeface="Arial" charset="0"/>
              </a:defRPr>
            </a:lvl8pPr>
            <a:lvl9pPr marL="3715596" indent="-218564" eaLnBrk="0" fontAlgn="base" hangingPunct="0">
              <a:spcBef>
                <a:spcPct val="0"/>
              </a:spcBef>
              <a:spcAft>
                <a:spcPct val="0"/>
              </a:spcAft>
              <a:defRPr sz="7300" b="1">
                <a:solidFill>
                  <a:srgbClr val="FFD624"/>
                </a:solidFill>
                <a:latin typeface="Verdana" pitchFamily="34" charset="0"/>
                <a:cs typeface="Arial" charset="0"/>
              </a:defRPr>
            </a:lvl9pPr>
          </a:lstStyle>
          <a:p>
            <a:pPr eaLnBrk="1" hangingPunct="1"/>
            <a:fld id="{3A799412-584A-4B15-94ED-1684A622378F}" type="slidenum">
              <a:rPr lang="en-GB" sz="1100" b="0">
                <a:solidFill>
                  <a:schemeClr val="tx1"/>
                </a:solidFill>
                <a:latin typeface="Arial" charset="0"/>
              </a:rPr>
              <a:pPr eaLnBrk="1" hangingPunct="1"/>
              <a:t>5</a:t>
            </a:fld>
            <a:endParaRPr lang="en-GB" sz="1100" b="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defRPr>
            </a:lvl1pPr>
            <a:lvl2pPr marL="733562" indent="-282139">
              <a:defRPr sz="1100">
                <a:solidFill>
                  <a:schemeClr val="tx1"/>
                </a:solidFill>
                <a:latin typeface="Arial" charset="0"/>
              </a:defRPr>
            </a:lvl2pPr>
            <a:lvl3pPr marL="1128557" indent="-225711">
              <a:defRPr sz="1100">
                <a:solidFill>
                  <a:schemeClr val="tx1"/>
                </a:solidFill>
                <a:latin typeface="Arial" charset="0"/>
              </a:defRPr>
            </a:lvl3pPr>
            <a:lvl4pPr marL="1579981" indent="-225711">
              <a:defRPr sz="1100">
                <a:solidFill>
                  <a:schemeClr val="tx1"/>
                </a:solidFill>
                <a:latin typeface="Arial" charset="0"/>
              </a:defRPr>
            </a:lvl4pPr>
            <a:lvl5pPr marL="2031404" indent="-225711">
              <a:defRPr sz="1100">
                <a:solidFill>
                  <a:schemeClr val="tx1"/>
                </a:solidFill>
                <a:latin typeface="Arial" charset="0"/>
              </a:defRPr>
            </a:lvl5pPr>
            <a:lvl6pPr marL="2482826" indent="-225711" eaLnBrk="0" fontAlgn="base" hangingPunct="0">
              <a:spcBef>
                <a:spcPct val="30000"/>
              </a:spcBef>
              <a:spcAft>
                <a:spcPct val="0"/>
              </a:spcAft>
              <a:defRPr sz="1100">
                <a:solidFill>
                  <a:schemeClr val="tx1"/>
                </a:solidFill>
                <a:latin typeface="Arial" charset="0"/>
              </a:defRPr>
            </a:lvl6pPr>
            <a:lvl7pPr marL="2934250" indent="-225711" eaLnBrk="0" fontAlgn="base" hangingPunct="0">
              <a:spcBef>
                <a:spcPct val="30000"/>
              </a:spcBef>
              <a:spcAft>
                <a:spcPct val="0"/>
              </a:spcAft>
              <a:defRPr sz="1100">
                <a:solidFill>
                  <a:schemeClr val="tx1"/>
                </a:solidFill>
                <a:latin typeface="Arial" charset="0"/>
              </a:defRPr>
            </a:lvl7pPr>
            <a:lvl8pPr marL="3385672" indent="-225711" eaLnBrk="0" fontAlgn="base" hangingPunct="0">
              <a:spcBef>
                <a:spcPct val="30000"/>
              </a:spcBef>
              <a:spcAft>
                <a:spcPct val="0"/>
              </a:spcAft>
              <a:defRPr sz="1100">
                <a:solidFill>
                  <a:schemeClr val="tx1"/>
                </a:solidFill>
                <a:latin typeface="Arial" charset="0"/>
              </a:defRPr>
            </a:lvl8pPr>
            <a:lvl9pPr marL="3837096" indent="-225711" eaLnBrk="0" fontAlgn="base" hangingPunct="0">
              <a:spcBef>
                <a:spcPct val="30000"/>
              </a:spcBef>
              <a:spcAft>
                <a:spcPct val="0"/>
              </a:spcAft>
              <a:defRPr sz="1100">
                <a:solidFill>
                  <a:schemeClr val="tx1"/>
                </a:solidFill>
                <a:latin typeface="Arial" charset="0"/>
              </a:defRPr>
            </a:lvl9pPr>
          </a:lstStyle>
          <a:p>
            <a:fld id="{CB4E2680-56F7-43BF-887D-C06FB5183A83}" type="slidenum">
              <a:rPr lang="en-US" altLang="en-US" smtClean="0">
                <a:latin typeface="Calibri" pitchFamily="34" charset="0"/>
              </a:rPr>
              <a:pPr/>
              <a:t>7</a:t>
            </a:fld>
            <a:endParaRPr lang="en-US"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defRPr>
            </a:lvl1pPr>
            <a:lvl2pPr marL="733562" indent="-282139">
              <a:defRPr sz="1100">
                <a:solidFill>
                  <a:schemeClr val="tx1"/>
                </a:solidFill>
                <a:latin typeface="Arial" charset="0"/>
              </a:defRPr>
            </a:lvl2pPr>
            <a:lvl3pPr marL="1128557" indent="-225711">
              <a:defRPr sz="1100">
                <a:solidFill>
                  <a:schemeClr val="tx1"/>
                </a:solidFill>
                <a:latin typeface="Arial" charset="0"/>
              </a:defRPr>
            </a:lvl3pPr>
            <a:lvl4pPr marL="1579981" indent="-225711">
              <a:defRPr sz="1100">
                <a:solidFill>
                  <a:schemeClr val="tx1"/>
                </a:solidFill>
                <a:latin typeface="Arial" charset="0"/>
              </a:defRPr>
            </a:lvl4pPr>
            <a:lvl5pPr marL="2031404" indent="-225711">
              <a:defRPr sz="1100">
                <a:solidFill>
                  <a:schemeClr val="tx1"/>
                </a:solidFill>
                <a:latin typeface="Arial" charset="0"/>
              </a:defRPr>
            </a:lvl5pPr>
            <a:lvl6pPr marL="2482826" indent="-225711" eaLnBrk="0" fontAlgn="base" hangingPunct="0">
              <a:spcBef>
                <a:spcPct val="30000"/>
              </a:spcBef>
              <a:spcAft>
                <a:spcPct val="0"/>
              </a:spcAft>
              <a:defRPr sz="1100">
                <a:solidFill>
                  <a:schemeClr val="tx1"/>
                </a:solidFill>
                <a:latin typeface="Arial" charset="0"/>
              </a:defRPr>
            </a:lvl6pPr>
            <a:lvl7pPr marL="2934250" indent="-225711" eaLnBrk="0" fontAlgn="base" hangingPunct="0">
              <a:spcBef>
                <a:spcPct val="30000"/>
              </a:spcBef>
              <a:spcAft>
                <a:spcPct val="0"/>
              </a:spcAft>
              <a:defRPr sz="1100">
                <a:solidFill>
                  <a:schemeClr val="tx1"/>
                </a:solidFill>
                <a:latin typeface="Arial" charset="0"/>
              </a:defRPr>
            </a:lvl7pPr>
            <a:lvl8pPr marL="3385672" indent="-225711" eaLnBrk="0" fontAlgn="base" hangingPunct="0">
              <a:spcBef>
                <a:spcPct val="30000"/>
              </a:spcBef>
              <a:spcAft>
                <a:spcPct val="0"/>
              </a:spcAft>
              <a:defRPr sz="1100">
                <a:solidFill>
                  <a:schemeClr val="tx1"/>
                </a:solidFill>
                <a:latin typeface="Arial" charset="0"/>
              </a:defRPr>
            </a:lvl8pPr>
            <a:lvl9pPr marL="3837096" indent="-225711" eaLnBrk="0" fontAlgn="base" hangingPunct="0">
              <a:spcBef>
                <a:spcPct val="30000"/>
              </a:spcBef>
              <a:spcAft>
                <a:spcPct val="0"/>
              </a:spcAft>
              <a:defRPr sz="1100">
                <a:solidFill>
                  <a:schemeClr val="tx1"/>
                </a:solidFill>
                <a:latin typeface="Arial" charset="0"/>
              </a:defRPr>
            </a:lvl9pPr>
          </a:lstStyle>
          <a:p>
            <a:fld id="{CAF2C1CE-E076-4420-BA4A-85E6036056E4}" type="slidenum">
              <a:rPr lang="en-US" altLang="en-US" smtClean="0">
                <a:latin typeface="Calibri" pitchFamily="34" charset="0"/>
              </a:rPr>
              <a:pPr/>
              <a:t>8</a:t>
            </a:fld>
            <a:endParaRPr lang="en-US"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defRPr>
            </a:lvl1pPr>
            <a:lvl2pPr marL="733562" indent="-282139">
              <a:defRPr sz="1100">
                <a:solidFill>
                  <a:schemeClr val="tx1"/>
                </a:solidFill>
                <a:latin typeface="Arial" charset="0"/>
              </a:defRPr>
            </a:lvl2pPr>
            <a:lvl3pPr marL="1128557" indent="-225711">
              <a:defRPr sz="1100">
                <a:solidFill>
                  <a:schemeClr val="tx1"/>
                </a:solidFill>
                <a:latin typeface="Arial" charset="0"/>
              </a:defRPr>
            </a:lvl3pPr>
            <a:lvl4pPr marL="1579981" indent="-225711">
              <a:defRPr sz="1100">
                <a:solidFill>
                  <a:schemeClr val="tx1"/>
                </a:solidFill>
                <a:latin typeface="Arial" charset="0"/>
              </a:defRPr>
            </a:lvl4pPr>
            <a:lvl5pPr marL="2031404" indent="-225711">
              <a:defRPr sz="1100">
                <a:solidFill>
                  <a:schemeClr val="tx1"/>
                </a:solidFill>
                <a:latin typeface="Arial" charset="0"/>
              </a:defRPr>
            </a:lvl5pPr>
            <a:lvl6pPr marL="2482826" indent="-225711" eaLnBrk="0" fontAlgn="base" hangingPunct="0">
              <a:spcBef>
                <a:spcPct val="30000"/>
              </a:spcBef>
              <a:spcAft>
                <a:spcPct val="0"/>
              </a:spcAft>
              <a:defRPr sz="1100">
                <a:solidFill>
                  <a:schemeClr val="tx1"/>
                </a:solidFill>
                <a:latin typeface="Arial" charset="0"/>
              </a:defRPr>
            </a:lvl6pPr>
            <a:lvl7pPr marL="2934250" indent="-225711" eaLnBrk="0" fontAlgn="base" hangingPunct="0">
              <a:spcBef>
                <a:spcPct val="30000"/>
              </a:spcBef>
              <a:spcAft>
                <a:spcPct val="0"/>
              </a:spcAft>
              <a:defRPr sz="1100">
                <a:solidFill>
                  <a:schemeClr val="tx1"/>
                </a:solidFill>
                <a:latin typeface="Arial" charset="0"/>
              </a:defRPr>
            </a:lvl7pPr>
            <a:lvl8pPr marL="3385672" indent="-225711" eaLnBrk="0" fontAlgn="base" hangingPunct="0">
              <a:spcBef>
                <a:spcPct val="30000"/>
              </a:spcBef>
              <a:spcAft>
                <a:spcPct val="0"/>
              </a:spcAft>
              <a:defRPr sz="1100">
                <a:solidFill>
                  <a:schemeClr val="tx1"/>
                </a:solidFill>
                <a:latin typeface="Arial" charset="0"/>
              </a:defRPr>
            </a:lvl8pPr>
            <a:lvl9pPr marL="3837096" indent="-225711" eaLnBrk="0" fontAlgn="base" hangingPunct="0">
              <a:spcBef>
                <a:spcPct val="30000"/>
              </a:spcBef>
              <a:spcAft>
                <a:spcPct val="0"/>
              </a:spcAft>
              <a:defRPr sz="1100">
                <a:solidFill>
                  <a:schemeClr val="tx1"/>
                </a:solidFill>
                <a:latin typeface="Arial" charset="0"/>
              </a:defRPr>
            </a:lvl9pPr>
          </a:lstStyle>
          <a:p>
            <a:fld id="{961369C5-153D-4437-AE95-1E2F34018D55}" type="slidenum">
              <a:rPr lang="en-US" altLang="en-US" smtClean="0">
                <a:latin typeface="Calibri" pitchFamily="34" charset="0"/>
              </a:rPr>
              <a:pPr/>
              <a:t>9</a:t>
            </a:fld>
            <a:endParaRPr lang="en-US"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want to see impact not only at project level, but also at the level of the SPIRE initiative as a whole.</a:t>
            </a:r>
          </a:p>
          <a:p>
            <a:r>
              <a:rPr lang="en-US" altLang="en-US" smtClean="0"/>
              <a:t>The Multi-Annual Roadmap, but also the Contractual Arrangement signed on 17 December last year between the European Union (represented by the Commission) and the private side (represented by A.SPIRE) lists some key performance indicators that will help us measure the success of the initiative.</a:t>
            </a:r>
          </a:p>
          <a:p>
            <a:r>
              <a:rPr lang="en-US" altLang="en-US" smtClean="0"/>
              <a:t>Some are at the PPP level like the additional private investment mobilised, others are at project level like patents (see list above)</a:t>
            </a:r>
          </a:p>
          <a:p>
            <a:r>
              <a:rPr lang="en-US" altLang="en-US" smtClean="0"/>
              <a:t>We would need to find a way together to monitor the progress of the SPIRE PPP projects and the SPIRE PPP initiative using those KPIs in order to maximize the impact of each SPIRE PPP project, exchange best-practices for exploitation and dissemination of results, exploit synergies between EU funds and other types of funds.</a:t>
            </a:r>
          </a:p>
          <a:p>
            <a:r>
              <a:rPr lang="en-US" altLang="en-US" smtClean="0"/>
              <a:t>Indeed, the success of a cPPP in Horizon 2020 should be more than the sum of the success of its projects' successes.</a:t>
            </a:r>
          </a:p>
          <a:p>
            <a:endParaRPr lang="en-US" altLang="en-US" smtClean="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defRPr>
            </a:lvl1pPr>
            <a:lvl2pPr marL="733562" indent="-282139">
              <a:defRPr sz="1100">
                <a:solidFill>
                  <a:schemeClr val="tx1"/>
                </a:solidFill>
                <a:latin typeface="Arial" charset="0"/>
              </a:defRPr>
            </a:lvl2pPr>
            <a:lvl3pPr marL="1128557" indent="-225711">
              <a:defRPr sz="1100">
                <a:solidFill>
                  <a:schemeClr val="tx1"/>
                </a:solidFill>
                <a:latin typeface="Arial" charset="0"/>
              </a:defRPr>
            </a:lvl3pPr>
            <a:lvl4pPr marL="1579981" indent="-225711">
              <a:defRPr sz="1100">
                <a:solidFill>
                  <a:schemeClr val="tx1"/>
                </a:solidFill>
                <a:latin typeface="Arial" charset="0"/>
              </a:defRPr>
            </a:lvl4pPr>
            <a:lvl5pPr marL="2031404" indent="-225711">
              <a:defRPr sz="1100">
                <a:solidFill>
                  <a:schemeClr val="tx1"/>
                </a:solidFill>
                <a:latin typeface="Arial" charset="0"/>
              </a:defRPr>
            </a:lvl5pPr>
            <a:lvl6pPr marL="2482826" indent="-225711" eaLnBrk="0" fontAlgn="base" hangingPunct="0">
              <a:spcBef>
                <a:spcPct val="30000"/>
              </a:spcBef>
              <a:spcAft>
                <a:spcPct val="0"/>
              </a:spcAft>
              <a:defRPr sz="1100">
                <a:solidFill>
                  <a:schemeClr val="tx1"/>
                </a:solidFill>
                <a:latin typeface="Arial" charset="0"/>
              </a:defRPr>
            </a:lvl6pPr>
            <a:lvl7pPr marL="2934250" indent="-225711" eaLnBrk="0" fontAlgn="base" hangingPunct="0">
              <a:spcBef>
                <a:spcPct val="30000"/>
              </a:spcBef>
              <a:spcAft>
                <a:spcPct val="0"/>
              </a:spcAft>
              <a:defRPr sz="1100">
                <a:solidFill>
                  <a:schemeClr val="tx1"/>
                </a:solidFill>
                <a:latin typeface="Arial" charset="0"/>
              </a:defRPr>
            </a:lvl7pPr>
            <a:lvl8pPr marL="3385672" indent="-225711" eaLnBrk="0" fontAlgn="base" hangingPunct="0">
              <a:spcBef>
                <a:spcPct val="30000"/>
              </a:spcBef>
              <a:spcAft>
                <a:spcPct val="0"/>
              </a:spcAft>
              <a:defRPr sz="1100">
                <a:solidFill>
                  <a:schemeClr val="tx1"/>
                </a:solidFill>
                <a:latin typeface="Arial" charset="0"/>
              </a:defRPr>
            </a:lvl8pPr>
            <a:lvl9pPr marL="3837096" indent="-225711" eaLnBrk="0" fontAlgn="base" hangingPunct="0">
              <a:spcBef>
                <a:spcPct val="30000"/>
              </a:spcBef>
              <a:spcAft>
                <a:spcPct val="0"/>
              </a:spcAft>
              <a:defRPr sz="1100">
                <a:solidFill>
                  <a:schemeClr val="tx1"/>
                </a:solidFill>
                <a:latin typeface="Arial" charset="0"/>
              </a:defRPr>
            </a:lvl9pPr>
          </a:lstStyle>
          <a:p>
            <a:fld id="{8C1C7384-ADA7-4832-90B8-8BB07EB73380}" type="slidenum">
              <a:rPr lang="en-GB" altLang="en-US" smtClean="0"/>
              <a:pPr/>
              <a:t>13</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charset="0"/>
              </a:defRPr>
            </a:lvl1pPr>
            <a:lvl2pPr marL="733562" indent="-282139">
              <a:defRPr sz="1100">
                <a:solidFill>
                  <a:schemeClr val="tx1"/>
                </a:solidFill>
                <a:latin typeface="Arial" charset="0"/>
              </a:defRPr>
            </a:lvl2pPr>
            <a:lvl3pPr marL="1128557" indent="-225711">
              <a:defRPr sz="1100">
                <a:solidFill>
                  <a:schemeClr val="tx1"/>
                </a:solidFill>
                <a:latin typeface="Arial" charset="0"/>
              </a:defRPr>
            </a:lvl3pPr>
            <a:lvl4pPr marL="1579981" indent="-225711">
              <a:defRPr sz="1100">
                <a:solidFill>
                  <a:schemeClr val="tx1"/>
                </a:solidFill>
                <a:latin typeface="Arial" charset="0"/>
              </a:defRPr>
            </a:lvl4pPr>
            <a:lvl5pPr marL="2031404" indent="-225711">
              <a:defRPr sz="1100">
                <a:solidFill>
                  <a:schemeClr val="tx1"/>
                </a:solidFill>
                <a:latin typeface="Arial" charset="0"/>
              </a:defRPr>
            </a:lvl5pPr>
            <a:lvl6pPr marL="2482826" indent="-225711" eaLnBrk="0" fontAlgn="base" hangingPunct="0">
              <a:spcBef>
                <a:spcPct val="30000"/>
              </a:spcBef>
              <a:spcAft>
                <a:spcPct val="0"/>
              </a:spcAft>
              <a:defRPr sz="1100">
                <a:solidFill>
                  <a:schemeClr val="tx1"/>
                </a:solidFill>
                <a:latin typeface="Arial" charset="0"/>
              </a:defRPr>
            </a:lvl6pPr>
            <a:lvl7pPr marL="2934250" indent="-225711" eaLnBrk="0" fontAlgn="base" hangingPunct="0">
              <a:spcBef>
                <a:spcPct val="30000"/>
              </a:spcBef>
              <a:spcAft>
                <a:spcPct val="0"/>
              </a:spcAft>
              <a:defRPr sz="1100">
                <a:solidFill>
                  <a:schemeClr val="tx1"/>
                </a:solidFill>
                <a:latin typeface="Arial" charset="0"/>
              </a:defRPr>
            </a:lvl7pPr>
            <a:lvl8pPr marL="3385672" indent="-225711" eaLnBrk="0" fontAlgn="base" hangingPunct="0">
              <a:spcBef>
                <a:spcPct val="30000"/>
              </a:spcBef>
              <a:spcAft>
                <a:spcPct val="0"/>
              </a:spcAft>
              <a:defRPr sz="1100">
                <a:solidFill>
                  <a:schemeClr val="tx1"/>
                </a:solidFill>
                <a:latin typeface="Arial" charset="0"/>
              </a:defRPr>
            </a:lvl8pPr>
            <a:lvl9pPr marL="3837096" indent="-225711" eaLnBrk="0" fontAlgn="base" hangingPunct="0">
              <a:spcBef>
                <a:spcPct val="30000"/>
              </a:spcBef>
              <a:spcAft>
                <a:spcPct val="0"/>
              </a:spcAft>
              <a:defRPr sz="1100">
                <a:solidFill>
                  <a:schemeClr val="tx1"/>
                </a:solidFill>
                <a:latin typeface="Arial" charset="0"/>
              </a:defRPr>
            </a:lvl9pPr>
          </a:lstStyle>
          <a:p>
            <a:fld id="{333744CA-A45A-4A1D-855B-D2718429AE5A}" type="slidenum">
              <a:rPr lang="en-US" altLang="fr-FR" smtClean="0">
                <a:latin typeface="Calibri" pitchFamily="34" charset="0"/>
              </a:rPr>
              <a:pPr/>
              <a:t>14</a:t>
            </a:fld>
            <a:endParaRPr lang="en-US" altLang="fr-FR"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b="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r>
              <a:rPr lang="en-IE" altLang="en-US" sz="600" b="0" i="1" smtClean="0">
                <a:solidFill>
                  <a:srgbClr val="FFFFFF"/>
                </a:solidFill>
              </a:rPr>
              <a:t> Research and</a:t>
            </a:r>
          </a:p>
          <a:p>
            <a:pPr eaLnBrk="1" hangingPunct="1">
              <a:defRPr/>
            </a:pPr>
            <a:r>
              <a:rPr lang="en-IE" altLang="en-US" sz="600" b="0" i="1" smtClean="0">
                <a:solidFill>
                  <a:srgbClr val="FFFFFF"/>
                </a:solidFill>
              </a:rPr>
              <a:t> Innovation</a:t>
            </a:r>
            <a:endParaRPr lang="en-GB" altLang="en-US" sz="600" b="0" i="1" smtClean="0">
              <a:solidFill>
                <a:srgbClr val="FFFFFF"/>
              </a:solidFill>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endParaRPr lang="en-US" altLang="en-US" smtClean="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pPr>
              <a:defRPr/>
            </a:pPr>
            <a:endParaRPr lang="en-US" altLang="en-US"/>
          </a:p>
        </p:txBody>
      </p:sp>
      <p:sp>
        <p:nvSpPr>
          <p:cNvPr id="9"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lang="en-US" altLang="en-US"/>
          </a:p>
        </p:txBody>
      </p:sp>
      <p:sp>
        <p:nvSpPr>
          <p:cNvPr id="10"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7CFD025C-A778-422D-A828-AE1A40062549}" type="slidenum">
              <a:rPr lang="en-GB" altLang="en-US"/>
              <a:pPr>
                <a:defRPr/>
              </a:pPr>
              <a:t>‹#›</a:t>
            </a:fld>
            <a:endParaRPr lang="en-GB" altLang="en-US"/>
          </a:p>
        </p:txBody>
      </p:sp>
    </p:spTree>
    <p:extLst>
      <p:ext uri="{BB962C8B-B14F-4D97-AF65-F5344CB8AC3E}">
        <p14:creationId xmlns:p14="http://schemas.microsoft.com/office/powerpoint/2010/main" val="107172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B3B2F9-4B18-45C8-B98E-88F6ED086B29}" type="slidenum">
              <a:rPr lang="en-GB" altLang="en-US"/>
              <a:pPr>
                <a:defRPr/>
              </a:pPr>
              <a:t>‹#›</a:t>
            </a:fld>
            <a:endParaRPr lang="en-GB" altLang="en-US"/>
          </a:p>
        </p:txBody>
      </p:sp>
    </p:spTree>
    <p:extLst>
      <p:ext uri="{BB962C8B-B14F-4D97-AF65-F5344CB8AC3E}">
        <p14:creationId xmlns:p14="http://schemas.microsoft.com/office/powerpoint/2010/main" val="427282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5A39DFF-D9CA-4DA8-B882-1BAA5D46B0BE}" type="slidenum">
              <a:rPr lang="en-GB" altLang="en-US"/>
              <a:pPr>
                <a:defRPr/>
              </a:pPr>
              <a:t>‹#›</a:t>
            </a:fld>
            <a:endParaRPr lang="en-GB" altLang="en-US"/>
          </a:p>
        </p:txBody>
      </p:sp>
    </p:spTree>
    <p:extLst>
      <p:ext uri="{BB962C8B-B14F-4D97-AF65-F5344CB8AC3E}">
        <p14:creationId xmlns:p14="http://schemas.microsoft.com/office/powerpoint/2010/main" val="244750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82CA8C6-FCE2-455E-B71C-2C99A6CC77D7}" type="slidenum">
              <a:rPr lang="en-GB" altLang="en-US"/>
              <a:pPr>
                <a:defRPr/>
              </a:pPr>
              <a:t>‹#›</a:t>
            </a:fld>
            <a:endParaRPr lang="en-GB" altLang="en-US"/>
          </a:p>
        </p:txBody>
      </p:sp>
    </p:spTree>
    <p:extLst>
      <p:ext uri="{BB962C8B-B14F-4D97-AF65-F5344CB8AC3E}">
        <p14:creationId xmlns:p14="http://schemas.microsoft.com/office/powerpoint/2010/main" val="334926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645A4A-05D9-4F37-920F-128DA182745A}" type="slidenum">
              <a:rPr lang="en-GB" altLang="en-US"/>
              <a:pPr>
                <a:defRPr/>
              </a:pPr>
              <a:t>‹#›</a:t>
            </a:fld>
            <a:endParaRPr lang="en-GB" altLang="en-US"/>
          </a:p>
        </p:txBody>
      </p:sp>
    </p:spTree>
    <p:extLst>
      <p:ext uri="{BB962C8B-B14F-4D97-AF65-F5344CB8AC3E}">
        <p14:creationId xmlns:p14="http://schemas.microsoft.com/office/powerpoint/2010/main" val="330433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213357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a:prstGeom prst="rect">
            <a:avLst/>
          </a:prstGeo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4DEC573E-B877-40E3-97B1-0A69D6B11D0D}" type="slidenum">
              <a:rPr lang="en-GB" altLang="en-US"/>
              <a:pPr>
                <a:defRPr/>
              </a:pPr>
              <a:t>‹#›</a:t>
            </a:fld>
            <a:endParaRPr lang="en-GB" altLang="en-US"/>
          </a:p>
        </p:txBody>
      </p:sp>
    </p:spTree>
    <p:extLst>
      <p:ext uri="{BB962C8B-B14F-4D97-AF65-F5344CB8AC3E}">
        <p14:creationId xmlns:p14="http://schemas.microsoft.com/office/powerpoint/2010/main" val="69734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r>
              <a:rPr lang="en-US" altLang="nl-NL" smtClean="0">
                <a:solidFill>
                  <a:srgbClr val="FFFFFF"/>
                </a:solidFill>
              </a:rPr>
              <a:t>                             </a:t>
            </a:r>
          </a:p>
        </p:txBody>
      </p:sp>
      <p:pic>
        <p:nvPicPr>
          <p:cNvPr id="5"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5705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DFE418-109D-47AF-8367-3D129819726B}" type="slidenum">
              <a:rPr lang="en-GB" altLang="en-US"/>
              <a:pPr>
                <a:defRPr/>
              </a:pPr>
              <a:t>‹#›</a:t>
            </a:fld>
            <a:endParaRPr lang="en-GB" altLang="en-US"/>
          </a:p>
        </p:txBody>
      </p:sp>
    </p:spTree>
    <p:extLst>
      <p:ext uri="{BB962C8B-B14F-4D97-AF65-F5344CB8AC3E}">
        <p14:creationId xmlns:p14="http://schemas.microsoft.com/office/powerpoint/2010/main" val="237601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563485-C68E-47E2-BC7F-5A5A289FE6AC}" type="slidenum">
              <a:rPr lang="en-GB" altLang="en-US"/>
              <a:pPr>
                <a:defRPr/>
              </a:pPr>
              <a:t>‹#›</a:t>
            </a:fld>
            <a:endParaRPr lang="en-GB" altLang="en-US"/>
          </a:p>
        </p:txBody>
      </p:sp>
    </p:spTree>
    <p:extLst>
      <p:ext uri="{BB962C8B-B14F-4D97-AF65-F5344CB8AC3E}">
        <p14:creationId xmlns:p14="http://schemas.microsoft.com/office/powerpoint/2010/main" val="290718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2B26BC-FD5B-4A42-9DB3-DC3A33630D8A}" type="slidenum">
              <a:rPr lang="en-GB" altLang="en-US"/>
              <a:pPr>
                <a:defRPr/>
              </a:pPr>
              <a:t>‹#›</a:t>
            </a:fld>
            <a:endParaRPr lang="en-GB" altLang="en-US"/>
          </a:p>
        </p:txBody>
      </p:sp>
    </p:spTree>
    <p:extLst>
      <p:ext uri="{BB962C8B-B14F-4D97-AF65-F5344CB8AC3E}">
        <p14:creationId xmlns:p14="http://schemas.microsoft.com/office/powerpoint/2010/main" val="64498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3597C67-991D-458A-8FC2-DA74D56DABD9}" type="slidenum">
              <a:rPr lang="en-GB" altLang="en-US"/>
              <a:pPr>
                <a:defRPr/>
              </a:pPr>
              <a:t>‹#›</a:t>
            </a:fld>
            <a:endParaRPr lang="en-GB" altLang="en-US"/>
          </a:p>
        </p:txBody>
      </p:sp>
    </p:spTree>
    <p:extLst>
      <p:ext uri="{BB962C8B-B14F-4D97-AF65-F5344CB8AC3E}">
        <p14:creationId xmlns:p14="http://schemas.microsoft.com/office/powerpoint/2010/main" val="313872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843504E-DCD8-4D95-A0BD-39807EB7F0D2}" type="slidenum">
              <a:rPr lang="en-GB" altLang="en-US"/>
              <a:pPr>
                <a:defRPr/>
              </a:pPr>
              <a:t>‹#›</a:t>
            </a:fld>
            <a:endParaRPr lang="en-GB" altLang="en-US"/>
          </a:p>
        </p:txBody>
      </p:sp>
    </p:spTree>
    <p:extLst>
      <p:ext uri="{BB962C8B-B14F-4D97-AF65-F5344CB8AC3E}">
        <p14:creationId xmlns:p14="http://schemas.microsoft.com/office/powerpoint/2010/main" val="274406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2B2B23E-488B-4CE2-9412-A9275D4E145D}" type="slidenum">
              <a:rPr lang="en-GB" altLang="en-US"/>
              <a:pPr>
                <a:defRPr/>
              </a:pPr>
              <a:t>‹#›</a:t>
            </a:fld>
            <a:endParaRPr lang="en-GB" altLang="en-US"/>
          </a:p>
        </p:txBody>
      </p:sp>
    </p:spTree>
    <p:extLst>
      <p:ext uri="{BB962C8B-B14F-4D97-AF65-F5344CB8AC3E}">
        <p14:creationId xmlns:p14="http://schemas.microsoft.com/office/powerpoint/2010/main" val="23191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5524DAA-4DCD-44EA-85DD-EF1ED96580A9}" type="slidenum">
              <a:rPr lang="en-GB" altLang="en-US"/>
              <a:pPr>
                <a:defRPr/>
              </a:pPr>
              <a:t>‹#›</a:t>
            </a:fld>
            <a:endParaRPr lang="en-GB" altLang="en-US"/>
          </a:p>
        </p:txBody>
      </p:sp>
    </p:spTree>
    <p:extLst>
      <p:ext uri="{BB962C8B-B14F-4D97-AF65-F5344CB8AC3E}">
        <p14:creationId xmlns:p14="http://schemas.microsoft.com/office/powerpoint/2010/main" val="263409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77954DD-CC24-4054-85AC-799A53F70C72}" type="slidenum">
              <a:rPr lang="en-GB" altLang="en-US"/>
              <a:pPr>
                <a:defRPr/>
              </a:pPr>
              <a:t>‹#›</a:t>
            </a:fld>
            <a:endParaRPr lang="en-GB" altLang="en-US"/>
          </a:p>
        </p:txBody>
      </p:sp>
    </p:spTree>
    <p:extLst>
      <p:ext uri="{BB962C8B-B14F-4D97-AF65-F5344CB8AC3E}">
        <p14:creationId xmlns:p14="http://schemas.microsoft.com/office/powerpoint/2010/main" val="93527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D9651DA1-C3EB-4A6B-B62D-0076FA74BC32}"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b="0" smtClean="0">
              <a:solidFill>
                <a:srgbClr val="FFFFFF"/>
              </a:solidFill>
            </a:endParaRPr>
          </a:p>
        </p:txBody>
      </p:sp>
      <p:pic>
        <p:nvPicPr>
          <p:cNvPr id="1032" name="Picture 17" descr="LOGO CE_Vertical_EN_NEG_quadri_H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r>
              <a:rPr lang="en-IE" altLang="en-US" sz="600" b="0" i="1" smtClean="0">
                <a:solidFill>
                  <a:srgbClr val="FFFFFF"/>
                </a:solidFill>
              </a:rPr>
              <a:t>Policy</a:t>
            </a:r>
            <a:endParaRPr lang="en-GB" altLang="en-US" sz="600" b="0" i="1" smtClean="0">
              <a:solidFill>
                <a:srgbClr val="FFFFFF"/>
              </a:solidFill>
            </a:endParaRPr>
          </a:p>
        </p:txBody>
      </p:sp>
      <p:sp>
        <p:nvSpPr>
          <p:cNvPr id="1034" name="Rectangle 6"/>
          <p:cNvSpPr>
            <a:spLocks noChangeArrowheads="1"/>
          </p:cNvSpPr>
          <p:nvPr/>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r>
              <a:rPr lang="en-IE" altLang="en-US" sz="600" b="0" i="1" smtClean="0">
                <a:solidFill>
                  <a:srgbClr val="FFFFFF"/>
                </a:solidFill>
              </a:rPr>
              <a:t> Research and</a:t>
            </a:r>
          </a:p>
          <a:p>
            <a:pPr eaLnBrk="1" hangingPunct="1">
              <a:defRPr/>
            </a:pPr>
            <a:r>
              <a:rPr lang="en-IE" altLang="en-US" sz="600" b="0" i="1" smtClean="0">
                <a:solidFill>
                  <a:srgbClr val="FFFFFF"/>
                </a:solidFill>
              </a:rPr>
              <a:t> Innovation</a:t>
            </a:r>
            <a:endParaRPr lang="en-GB" altLang="en-US" sz="600" b="0" i="1" smtClean="0">
              <a:solidFill>
                <a:srgbClr val="FFFFFF"/>
              </a:solidFill>
            </a:endParaRPr>
          </a:p>
        </p:txBody>
      </p:sp>
      <p:sp>
        <p:nvSpPr>
          <p:cNvPr id="1035" name="Rectangle 20"/>
          <p:cNvSpPr>
            <a:spLocks noChangeArrowheads="1"/>
          </p:cNvSpPr>
          <p:nvPr/>
        </p:nvSpPr>
        <p:spPr bwMode="auto">
          <a:xfrm>
            <a:off x="4144963" y="1222375"/>
            <a:ext cx="619125" cy="36513"/>
          </a:xfrm>
          <a:prstGeom prst="rect">
            <a:avLst/>
          </a:prstGeom>
          <a:solidFill>
            <a:srgbClr val="00BE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defRPr/>
            </a:pPr>
            <a:endParaRPr lang="en-US" altLang="en-US" smtClean="0"/>
          </a:p>
        </p:txBody>
      </p:sp>
    </p:spTree>
  </p:cSld>
  <p:clrMap bg1="lt1" tx1="dk1" bg2="lt2" tx2="dk2" accent1="accent1" accent2="accent2" accent3="accent3" accent4="accent4" accent5="accent5" accent6="accent6" hlink="hlink" folHlink="folHlink"/>
  <p:sldLayoutIdLst>
    <p:sldLayoutId id="2147484275"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6" r:id="rId14"/>
    <p:sldLayoutId id="2147484277" r:id="rId15"/>
    <p:sldLayoutId id="2147484278" r:id="rId16"/>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277813" y="2565400"/>
            <a:ext cx="8642350" cy="2089150"/>
          </a:xfrm>
        </p:spPr>
        <p:txBody>
          <a:bodyPr anchor="t"/>
          <a:lstStyle/>
          <a:p>
            <a:r>
              <a:rPr lang="fr-BE" altLang="nl-NL" sz="4000" smtClean="0"/>
              <a:t>SPIRE PPP in Horizon 2020 – What Impact ?</a:t>
            </a:r>
            <a:endParaRPr lang="en-US" altLang="nl-NL" sz="4000" smtClean="0"/>
          </a:p>
        </p:txBody>
      </p:sp>
      <p:sp>
        <p:nvSpPr>
          <p:cNvPr id="6147" name="Content Placeholder 2"/>
          <p:cNvSpPr>
            <a:spLocks noGrp="1"/>
          </p:cNvSpPr>
          <p:nvPr>
            <p:ph idx="11"/>
          </p:nvPr>
        </p:nvSpPr>
        <p:spPr>
          <a:xfrm>
            <a:off x="3059113" y="4076700"/>
            <a:ext cx="5826125" cy="2592388"/>
          </a:xfrm>
        </p:spPr>
        <p:txBody>
          <a:bodyPr/>
          <a:lstStyle/>
          <a:p>
            <a:pPr>
              <a:buClrTx/>
            </a:pPr>
            <a:r>
              <a:rPr lang="en-US" altLang="nl-NL" sz="2800" b="1" smtClean="0">
                <a:solidFill>
                  <a:srgbClr val="FFFFFF"/>
                </a:solidFill>
              </a:rPr>
              <a:t>Clara de la Torre</a:t>
            </a:r>
          </a:p>
          <a:p>
            <a:pPr>
              <a:buClrTx/>
            </a:pPr>
            <a:r>
              <a:rPr lang="en-US" altLang="nl-NL" sz="2000" b="1" smtClean="0">
                <a:solidFill>
                  <a:srgbClr val="FFFFFF"/>
                </a:solidFill>
              </a:rPr>
              <a:t>DG Research and Innovation</a:t>
            </a:r>
          </a:p>
          <a:p>
            <a:pPr>
              <a:buClrTx/>
            </a:pPr>
            <a:r>
              <a:rPr lang="en-US" altLang="nl-NL" sz="2000" b="1" smtClean="0">
                <a:solidFill>
                  <a:srgbClr val="FFFFFF"/>
                </a:solidFill>
              </a:rPr>
              <a:t>Director for Key Enabling Technologies</a:t>
            </a:r>
          </a:p>
          <a:p>
            <a:pPr>
              <a:buClrTx/>
            </a:pPr>
            <a:endParaRPr lang="en-US" altLang="nl-NL" b="1" smtClean="0">
              <a:solidFill>
                <a:srgbClr val="FFFFFF"/>
              </a:solidFill>
            </a:endParaRPr>
          </a:p>
          <a:p>
            <a:pPr>
              <a:buClrTx/>
            </a:pPr>
            <a:endParaRPr lang="en-US" altLang="nl-NL" b="1" smtClean="0">
              <a:solidFill>
                <a:srgbClr val="FFFFFF"/>
              </a:solidFill>
            </a:endParaRPr>
          </a:p>
        </p:txBody>
      </p:sp>
      <p:sp>
        <p:nvSpPr>
          <p:cNvPr id="6148" name="Rectangle 1"/>
          <p:cNvSpPr>
            <a:spLocks noChangeArrowheads="1"/>
          </p:cNvSpPr>
          <p:nvPr/>
        </p:nvSpPr>
        <p:spPr bwMode="auto">
          <a:xfrm>
            <a:off x="611188" y="1622425"/>
            <a:ext cx="792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nl-NL" sz="2000"/>
              <a:t>Impact Workshop of the SPIRE PPP </a:t>
            </a:r>
            <a:br>
              <a:rPr lang="en-US" altLang="nl-NL" sz="2000"/>
            </a:br>
            <a:r>
              <a:rPr lang="en-US" altLang="nl-NL" sz="2000"/>
              <a:t>Brussels, 22nd April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23875" y="1196975"/>
            <a:ext cx="8618538" cy="936625"/>
          </a:xfrm>
        </p:spPr>
        <p:txBody>
          <a:bodyPr/>
          <a:lstStyle/>
          <a:p>
            <a:pPr marL="0">
              <a:defRPr/>
            </a:pPr>
            <a:r>
              <a:rPr lang="en-GB" sz="2800" kern="1200" dirty="0">
                <a:ea typeface="+mn-ea"/>
                <a:cs typeface="+mn-cs"/>
              </a:rPr>
              <a:t>Establishment of the contractual PPPs</a:t>
            </a:r>
          </a:p>
        </p:txBody>
      </p:sp>
      <p:sp>
        <p:nvSpPr>
          <p:cNvPr id="14339" name="Content Placeholder 2"/>
          <p:cNvSpPr>
            <a:spLocks noGrp="1"/>
          </p:cNvSpPr>
          <p:nvPr>
            <p:ph idx="1"/>
          </p:nvPr>
        </p:nvSpPr>
        <p:spPr>
          <a:xfrm>
            <a:off x="250825" y="2124075"/>
            <a:ext cx="8713788" cy="4752975"/>
          </a:xfrm>
        </p:spPr>
        <p:txBody>
          <a:bodyPr/>
          <a:lstStyle/>
          <a:p>
            <a:pPr>
              <a:spcBef>
                <a:spcPts val="900"/>
              </a:spcBef>
              <a:spcAft>
                <a:spcPts val="300"/>
              </a:spcAft>
              <a:buClr>
                <a:srgbClr val="0F5494"/>
              </a:buClr>
            </a:pPr>
            <a:r>
              <a:rPr lang="en-GB" altLang="zh-CN" sz="1800" i="0" dirty="0" smtClean="0">
                <a:ea typeface="SimSun" pitchFamily="2" charset="-122"/>
              </a:rPr>
              <a:t>Based on ETPs and taking into account policy documents the Commission </a:t>
            </a:r>
            <a:r>
              <a:rPr lang="en-GB" altLang="zh-CN" sz="1800" b="1" i="0" dirty="0" smtClean="0">
                <a:ea typeface="SimSun" pitchFamily="2" charset="-122"/>
              </a:rPr>
              <a:t>identified possible areas </a:t>
            </a:r>
            <a:r>
              <a:rPr lang="en-GB" altLang="zh-CN" sz="1800" i="0" dirty="0" smtClean="0">
                <a:ea typeface="SimSun" pitchFamily="2" charset="-122"/>
              </a:rPr>
              <a:t>for a contractual PPP</a:t>
            </a:r>
          </a:p>
          <a:p>
            <a:pPr>
              <a:spcBef>
                <a:spcPts val="900"/>
              </a:spcBef>
              <a:spcAft>
                <a:spcPts val="300"/>
              </a:spcAft>
              <a:buClr>
                <a:srgbClr val="0F5494"/>
              </a:buClr>
            </a:pPr>
            <a:r>
              <a:rPr lang="en-GB" altLang="zh-CN" sz="1800" i="0" dirty="0" smtClean="0">
                <a:ea typeface="SimSun" pitchFamily="2" charset="-122"/>
              </a:rPr>
              <a:t>Stakeholders were invited to </a:t>
            </a:r>
            <a:r>
              <a:rPr lang="en-GB" altLang="zh-CN" sz="1800" b="1" i="0" dirty="0" smtClean="0">
                <a:ea typeface="SimSun" pitchFamily="2" charset="-122"/>
              </a:rPr>
              <a:t>prepare a PPP proposal</a:t>
            </a:r>
          </a:p>
          <a:p>
            <a:pPr>
              <a:spcBef>
                <a:spcPts val="900"/>
              </a:spcBef>
              <a:spcAft>
                <a:spcPts val="300"/>
              </a:spcAft>
              <a:buClr>
                <a:srgbClr val="0F5494"/>
              </a:buClr>
            </a:pPr>
            <a:r>
              <a:rPr lang="en-GB" altLang="zh-CN" sz="1800" i="0" dirty="0" smtClean="0">
                <a:ea typeface="SimSun" pitchFamily="2" charset="-122"/>
              </a:rPr>
              <a:t>The private sector organised </a:t>
            </a:r>
            <a:r>
              <a:rPr lang="en-GB" altLang="zh-CN" sz="1800" b="1" i="0" dirty="0" smtClean="0">
                <a:ea typeface="SimSun" pitchFamily="2" charset="-122"/>
              </a:rPr>
              <a:t>stakeholder consultations</a:t>
            </a:r>
            <a:r>
              <a:rPr lang="en-GB" altLang="zh-CN" sz="1800" i="0" dirty="0" smtClean="0">
                <a:ea typeface="SimSun" pitchFamily="2" charset="-122"/>
              </a:rPr>
              <a:t>,</a:t>
            </a:r>
            <a:r>
              <a:rPr lang="en-GB" altLang="zh-CN" sz="1800" b="1" i="0" dirty="0" smtClean="0">
                <a:ea typeface="SimSun" pitchFamily="2" charset="-122"/>
              </a:rPr>
              <a:t> </a:t>
            </a:r>
            <a:r>
              <a:rPr lang="en-GB" altLang="zh-CN" sz="1800" i="0" dirty="0" smtClean="0">
                <a:ea typeface="SimSun" pitchFamily="2" charset="-122"/>
              </a:rPr>
              <a:t>in an open and transparent way, covering the whole value chain</a:t>
            </a:r>
          </a:p>
          <a:p>
            <a:pPr>
              <a:spcBef>
                <a:spcPts val="900"/>
              </a:spcBef>
              <a:spcAft>
                <a:spcPts val="300"/>
              </a:spcAft>
              <a:buClr>
                <a:srgbClr val="0F5494"/>
              </a:buClr>
            </a:pPr>
            <a:r>
              <a:rPr lang="en-GB" altLang="zh-CN" sz="1800" i="0" dirty="0" smtClean="0">
                <a:ea typeface="SimSun" pitchFamily="2" charset="-122"/>
              </a:rPr>
              <a:t>The private sector </a:t>
            </a:r>
            <a:r>
              <a:rPr lang="en-GB" altLang="zh-CN" sz="1800" b="1" i="0" dirty="0" smtClean="0">
                <a:ea typeface="SimSun" pitchFamily="2" charset="-122"/>
              </a:rPr>
              <a:t>delivered the proposal</a:t>
            </a:r>
            <a:r>
              <a:rPr lang="en-GB" altLang="zh-CN" sz="1800" i="0" dirty="0" smtClean="0">
                <a:ea typeface="SimSun" pitchFamily="2" charset="-122"/>
              </a:rPr>
              <a:t> to the Commission </a:t>
            </a:r>
          </a:p>
          <a:p>
            <a:pPr>
              <a:spcBef>
                <a:spcPts val="900"/>
              </a:spcBef>
              <a:spcAft>
                <a:spcPts val="300"/>
              </a:spcAft>
              <a:buClr>
                <a:srgbClr val="0F5494"/>
              </a:buClr>
            </a:pPr>
            <a:r>
              <a:rPr lang="en-GB" altLang="zh-CN" sz="1800" i="0" dirty="0" smtClean="0">
                <a:ea typeface="SimSun" pitchFamily="2" charset="-122"/>
              </a:rPr>
              <a:t>The Commission </a:t>
            </a:r>
            <a:r>
              <a:rPr lang="en-GB" altLang="zh-CN" sz="1800" b="1" i="0" dirty="0" smtClean="0">
                <a:ea typeface="SimSun" pitchFamily="2" charset="-122"/>
              </a:rPr>
              <a:t>checked compliance </a:t>
            </a:r>
            <a:r>
              <a:rPr lang="en-GB" altLang="zh-CN" sz="1800" i="0" dirty="0" smtClean="0">
                <a:ea typeface="SimSun" pitchFamily="2" charset="-122"/>
              </a:rPr>
              <a:t>with H2020 criteria for  the PPPs (art. 25) with the help of high-level </a:t>
            </a:r>
            <a:r>
              <a:rPr lang="en-GB" altLang="zh-CN" sz="1800" b="1" i="0" dirty="0" smtClean="0">
                <a:ea typeface="SimSun" pitchFamily="2" charset="-122"/>
              </a:rPr>
              <a:t>external experts </a:t>
            </a:r>
          </a:p>
          <a:p>
            <a:pPr>
              <a:spcBef>
                <a:spcPts val="900"/>
              </a:spcBef>
              <a:spcAft>
                <a:spcPts val="300"/>
              </a:spcAft>
              <a:buClr>
                <a:srgbClr val="0F5494"/>
              </a:buClr>
            </a:pPr>
            <a:r>
              <a:rPr lang="en-GB" altLang="zh-CN" sz="1800" b="1" i="0" dirty="0" smtClean="0">
                <a:ea typeface="SimSun" pitchFamily="2" charset="-122"/>
              </a:rPr>
              <a:t>Commission decision </a:t>
            </a:r>
            <a:r>
              <a:rPr lang="en-GB" altLang="zh-CN" sz="1800" i="0" dirty="0" smtClean="0">
                <a:ea typeface="SimSun" pitchFamily="2" charset="-122"/>
              </a:rPr>
              <a:t>to launch the contractual PPP</a:t>
            </a:r>
          </a:p>
          <a:p>
            <a:pPr>
              <a:spcBef>
                <a:spcPts val="900"/>
              </a:spcBef>
              <a:spcAft>
                <a:spcPts val="300"/>
              </a:spcAft>
              <a:buClr>
                <a:srgbClr val="0F5494"/>
              </a:buClr>
            </a:pPr>
            <a:r>
              <a:rPr lang="en-GB" altLang="zh-CN" sz="1800" i="0" dirty="0" smtClean="0">
                <a:ea typeface="SimSun" pitchFamily="2" charset="-122"/>
              </a:rPr>
              <a:t>Signing of the </a:t>
            </a:r>
            <a:r>
              <a:rPr lang="en-GB" altLang="zh-CN" sz="1800" b="1" i="0" dirty="0" smtClean="0">
                <a:ea typeface="SimSun" pitchFamily="2" charset="-122"/>
              </a:rPr>
              <a:t>Contractual arrangement</a:t>
            </a:r>
            <a:endParaRPr lang="en-GB" altLang="zh-CN" sz="1800" b="1" dirty="0" smtClean="0">
              <a:ea typeface="SimSun" pitchFamily="2" charset="-122"/>
            </a:endParaRPr>
          </a:p>
          <a:p>
            <a:endParaRPr lang="en-GB" altLang="zh-CN" dirty="0" smtClean="0">
              <a:ea typeface="SimSun" pitchFamily="2" charset="-122"/>
            </a:endParaRPr>
          </a:p>
          <a:p>
            <a:endParaRPr lang="en-GB" altLang="zh-CN" dirty="0" smtClean="0">
              <a:ea typeface="SimSun" pitchFamily="2" charset="-122"/>
            </a:endParaRPr>
          </a:p>
          <a:p>
            <a:pPr lvl="1"/>
            <a:endParaRPr lang="en-GB" altLang="zh-CN" dirty="0" smtClean="0">
              <a:ea typeface="SimSun" pitchFamily="2" charset="-122"/>
            </a:endParaRPr>
          </a:p>
        </p:txBody>
      </p:sp>
      <p:sp>
        <p:nvSpPr>
          <p:cNvPr id="14340"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20CDBE73-3FD3-4B2E-A143-6B5A74EFA0A6}" type="slidenum">
              <a:rPr lang="en-GB" altLang="en-US" sz="1400" i="0" smtClean="0">
                <a:solidFill>
                  <a:schemeClr val="tx1"/>
                </a:solidFill>
                <a:latin typeface="Arial" charset="0"/>
              </a:rPr>
              <a:pPr/>
              <a:t>10</a:t>
            </a:fld>
            <a:endParaRPr lang="en-GB" altLang="en-US" sz="1400" i="0" smtClean="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23850" y="2060575"/>
            <a:ext cx="8352606" cy="4176737"/>
          </a:xfrm>
        </p:spPr>
        <p:txBody>
          <a:bodyPr/>
          <a:lstStyle/>
          <a:p>
            <a:pPr>
              <a:buClr>
                <a:srgbClr val="0F5494"/>
              </a:buClr>
            </a:pPr>
            <a:r>
              <a:rPr lang="en-GB" altLang="en-US" sz="1800" b="1" i="0" dirty="0" smtClean="0"/>
              <a:t>What is the same as in normal Horizon 2020:</a:t>
            </a:r>
          </a:p>
          <a:p>
            <a:pPr marL="714375" lvl="2" indent="-352425">
              <a:spcBef>
                <a:spcPts val="300"/>
              </a:spcBef>
              <a:buClr>
                <a:srgbClr val="0F5494"/>
              </a:buClr>
              <a:buFontTx/>
              <a:buChar char="•"/>
            </a:pPr>
            <a:r>
              <a:rPr lang="en-GB" altLang="en-US" sz="1800" dirty="0" smtClean="0">
                <a:ea typeface="SimSun" pitchFamily="2" charset="-122"/>
              </a:rPr>
              <a:t>The financial rules are those of Horizon 2020</a:t>
            </a:r>
          </a:p>
          <a:p>
            <a:pPr marL="714375" lvl="2" indent="-352425">
              <a:spcBef>
                <a:spcPts val="300"/>
              </a:spcBef>
              <a:buClr>
                <a:srgbClr val="0F5494"/>
              </a:buClr>
              <a:buFontTx/>
              <a:buChar char="•"/>
            </a:pPr>
            <a:r>
              <a:rPr lang="en-GB" altLang="en-US" sz="1800" dirty="0" smtClean="0">
                <a:ea typeface="SimSun" pitchFamily="2" charset="-122"/>
              </a:rPr>
              <a:t>Final responsibility for the Work Programme stays with the European Commission and is subject to </a:t>
            </a:r>
            <a:r>
              <a:rPr lang="en-GB" altLang="en-US" sz="1800" dirty="0" err="1" smtClean="0">
                <a:ea typeface="SimSun" pitchFamily="2" charset="-122"/>
              </a:rPr>
              <a:t>Comitology</a:t>
            </a:r>
            <a:endParaRPr lang="en-GB" altLang="en-US" sz="1800" dirty="0" smtClean="0">
              <a:ea typeface="SimSun" pitchFamily="2" charset="-122"/>
            </a:endParaRPr>
          </a:p>
          <a:p>
            <a:pPr marL="714375" lvl="2" indent="-352425">
              <a:spcBef>
                <a:spcPts val="300"/>
              </a:spcBef>
              <a:buClr>
                <a:srgbClr val="0F5494"/>
              </a:buClr>
              <a:buFontTx/>
              <a:buChar char="•"/>
            </a:pPr>
            <a:r>
              <a:rPr lang="en-GB" altLang="en-US" sz="1800" dirty="0" smtClean="0">
                <a:ea typeface="SimSun" pitchFamily="2" charset="-122"/>
              </a:rPr>
              <a:t>Implementation remains with the Commission: selection of proposals, grant preparation, review of progress and payments</a:t>
            </a:r>
          </a:p>
          <a:p>
            <a:pPr>
              <a:spcBef>
                <a:spcPts val="300"/>
              </a:spcBef>
            </a:pPr>
            <a:endParaRPr lang="en-GB" altLang="en-US" sz="1800" i="0" dirty="0" smtClean="0"/>
          </a:p>
          <a:p>
            <a:pPr>
              <a:spcBef>
                <a:spcPts val="300"/>
              </a:spcBef>
              <a:buClr>
                <a:srgbClr val="0F5494"/>
              </a:buClr>
            </a:pPr>
            <a:r>
              <a:rPr lang="en-GB" altLang="en-US" sz="1800" b="1" i="0" dirty="0" smtClean="0"/>
              <a:t>What is different from normal Horizon 2020:</a:t>
            </a:r>
          </a:p>
          <a:p>
            <a:pPr marL="714375" lvl="2" indent="-352425">
              <a:spcBef>
                <a:spcPts val="300"/>
              </a:spcBef>
              <a:buClr>
                <a:srgbClr val="0F5494"/>
              </a:buClr>
              <a:buFontTx/>
              <a:buChar char="•"/>
            </a:pPr>
            <a:r>
              <a:rPr lang="en-GB" altLang="en-US" sz="1800" dirty="0" smtClean="0">
                <a:ea typeface="SimSun" pitchFamily="2" charset="-122"/>
              </a:rPr>
              <a:t>Long-term commitment by Commission to support the field</a:t>
            </a:r>
          </a:p>
          <a:p>
            <a:pPr marL="714375" lvl="2" indent="-352425">
              <a:spcBef>
                <a:spcPts val="300"/>
              </a:spcBef>
              <a:buClr>
                <a:srgbClr val="0F5494"/>
              </a:buClr>
              <a:buFontTx/>
              <a:buChar char="•"/>
            </a:pPr>
            <a:r>
              <a:rPr lang="en-GB" altLang="en-US" sz="1800" dirty="0" smtClean="0">
                <a:ea typeface="SimSun" pitchFamily="2" charset="-122"/>
              </a:rPr>
              <a:t>Long-term commitment by industry to invest, with a need to demonstrate its fulfilment (monitoring &amp; KPIs)</a:t>
            </a:r>
          </a:p>
          <a:p>
            <a:pPr marL="714375" lvl="2" indent="-352425">
              <a:spcBef>
                <a:spcPts val="300"/>
              </a:spcBef>
              <a:buClr>
                <a:srgbClr val="0F5494"/>
              </a:buClr>
              <a:buFontTx/>
              <a:buChar char="•"/>
            </a:pPr>
            <a:r>
              <a:rPr lang="en-GB" altLang="en-US" sz="1800" dirty="0" smtClean="0">
                <a:ea typeface="SimSun" pitchFamily="2" charset="-122"/>
              </a:rPr>
              <a:t>Roadmap-based strategy. Close interaction in the Partnership Board to prepare the content of the calls. </a:t>
            </a:r>
            <a:endParaRPr lang="en-GB" altLang="en-US" sz="1800" dirty="0" smtClean="0"/>
          </a:p>
          <a:p>
            <a:pPr lvl="1">
              <a:buFontTx/>
              <a:buNone/>
            </a:pPr>
            <a:endParaRPr lang="en-GB" altLang="en-US" sz="1800" dirty="0" smtClean="0"/>
          </a:p>
        </p:txBody>
      </p:sp>
      <p:sp>
        <p:nvSpPr>
          <p:cNvPr id="15363" name="Rectangle 5"/>
          <p:cNvSpPr>
            <a:spLocks noGrp="1" noChangeArrowheads="1"/>
          </p:cNvSpPr>
          <p:nvPr>
            <p:ph type="title" idx="4294967295"/>
          </p:nvPr>
        </p:nvSpPr>
        <p:spPr>
          <a:xfrm>
            <a:off x="0" y="1196975"/>
            <a:ext cx="9058275" cy="719138"/>
          </a:xfrm>
        </p:spPr>
        <p:txBody>
          <a:bodyPr/>
          <a:lstStyle/>
          <a:p>
            <a:pPr indent="0" eaLnBrk="1" hangingPunct="1">
              <a:lnSpc>
                <a:spcPct val="115000"/>
              </a:lnSpc>
            </a:pPr>
            <a:r>
              <a:rPr lang="nl-BE" altLang="en-US" dirty="0" smtClean="0">
                <a:solidFill>
                  <a:schemeClr val="tx2"/>
                </a:solidFill>
              </a:rPr>
              <a:t/>
            </a:r>
            <a:br>
              <a:rPr lang="nl-BE" altLang="en-US" dirty="0" smtClean="0">
                <a:solidFill>
                  <a:schemeClr val="tx2"/>
                </a:solidFill>
              </a:rPr>
            </a:br>
            <a:r>
              <a:rPr lang="fr-BE" altLang="en-US" dirty="0" smtClean="0"/>
              <a:t>The </a:t>
            </a:r>
            <a:r>
              <a:rPr lang="fr-BE" altLang="en-US" dirty="0" err="1" smtClean="0"/>
              <a:t>contractual</a:t>
            </a:r>
            <a:r>
              <a:rPr lang="fr-BE" altLang="en-US" dirty="0" smtClean="0"/>
              <a:t> PPP </a:t>
            </a:r>
            <a:r>
              <a:rPr lang="fr-BE" altLang="en-US" dirty="0" err="1" smtClean="0"/>
              <a:t>approach</a:t>
            </a:r>
            <a:r>
              <a:rPr lang="en-US" altLang="en-US" dirty="0" smtClean="0"/>
              <a:t/>
            </a:r>
            <a:br>
              <a:rPr lang="en-US" altLang="en-US" dirty="0" smtClean="0"/>
            </a:br>
            <a:r>
              <a:rPr lang="en-GB" altLang="en-US" dirty="0" smtClean="0"/>
              <a:t> </a:t>
            </a:r>
            <a:endParaRPr lang="en-US" altLang="en-US" dirty="0" smtClean="0"/>
          </a:p>
        </p:txBody>
      </p:sp>
      <p:sp>
        <p:nvSpPr>
          <p:cNvPr id="15364"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32B8D8C4-04CB-4FEC-8856-ECA361CDFF84}" type="slidenum">
              <a:rPr lang="en-GB" altLang="en-US" sz="1400" i="0" smtClean="0">
                <a:solidFill>
                  <a:schemeClr val="tx1"/>
                </a:solidFill>
                <a:latin typeface="Arial" charset="0"/>
              </a:rPr>
              <a:pPr/>
              <a:t>11</a:t>
            </a:fld>
            <a:endParaRPr lang="en-GB" altLang="en-US" sz="1400" i="0" smtClean="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7504" y="1125539"/>
            <a:ext cx="8928992" cy="647278"/>
          </a:xfrm>
        </p:spPr>
        <p:txBody>
          <a:bodyPr/>
          <a:lstStyle/>
          <a:p>
            <a:pPr marL="179388">
              <a:defRPr/>
            </a:pPr>
            <a:r>
              <a:rPr lang="en-GB" dirty="0" smtClean="0">
                <a:solidFill>
                  <a:srgbClr val="FFD624"/>
                </a:solidFill>
              </a:rPr>
              <a:t>		</a:t>
            </a:r>
            <a:r>
              <a:rPr lang="en-GB" kern="1200" dirty="0">
                <a:ea typeface="+mn-ea"/>
                <a:cs typeface="+mn-cs"/>
              </a:rPr>
              <a:t>T</a:t>
            </a:r>
            <a:r>
              <a:rPr lang="en-GB" kern="1200" dirty="0" smtClean="0">
                <a:ea typeface="+mn-ea"/>
                <a:cs typeface="+mn-cs"/>
              </a:rPr>
              <a:t>he contractual arrangement (1/3)</a:t>
            </a:r>
            <a:endParaRPr lang="en-GB" kern="1200" dirty="0">
              <a:ea typeface="+mn-ea"/>
              <a:cs typeface="+mn-cs"/>
            </a:endParaRPr>
          </a:p>
        </p:txBody>
      </p:sp>
      <p:sp>
        <p:nvSpPr>
          <p:cNvPr id="16387" name="Content Placeholder 2"/>
          <p:cNvSpPr>
            <a:spLocks noGrp="1"/>
          </p:cNvSpPr>
          <p:nvPr>
            <p:ph idx="1"/>
          </p:nvPr>
        </p:nvSpPr>
        <p:spPr>
          <a:xfrm>
            <a:off x="395288" y="1916113"/>
            <a:ext cx="8496300" cy="4465637"/>
          </a:xfrm>
        </p:spPr>
        <p:txBody>
          <a:bodyPr/>
          <a:lstStyle/>
          <a:p>
            <a:pPr>
              <a:buClr>
                <a:srgbClr val="0F5494"/>
              </a:buClr>
            </a:pPr>
            <a:r>
              <a:rPr lang="en-GB" altLang="zh-CN" sz="1800" b="1" i="0" dirty="0" smtClean="0">
                <a:ea typeface="SimSun" pitchFamily="2" charset="-122"/>
              </a:rPr>
              <a:t>Main roles of the public and private sides:</a:t>
            </a:r>
          </a:p>
          <a:p>
            <a:pPr marL="714375" lvl="2" indent="-352425">
              <a:buClr>
                <a:srgbClr val="0F5494"/>
              </a:buClr>
              <a:buFontTx/>
              <a:buChar char="•"/>
            </a:pPr>
            <a:r>
              <a:rPr lang="en-GB" altLang="zh-CN" sz="1800" dirty="0" smtClean="0">
                <a:ea typeface="SimSun" pitchFamily="2" charset="-122"/>
              </a:rPr>
              <a:t>Private sector partners advise the Commission on R&amp;I priorities for the Horizon 2020 work programmes</a:t>
            </a:r>
          </a:p>
          <a:p>
            <a:pPr marL="714375" lvl="2" indent="-352425">
              <a:buClr>
                <a:srgbClr val="0F5494"/>
              </a:buClr>
              <a:buFontTx/>
              <a:buChar char="•"/>
            </a:pPr>
            <a:r>
              <a:rPr lang="en-GB" altLang="zh-CN" sz="1800" dirty="0" smtClean="0">
                <a:ea typeface="SimSun" pitchFamily="2" charset="-122"/>
              </a:rPr>
              <a:t>Implementation via Commission WPs normal calls using Horizon 2020 Rules for Participation and subject to </a:t>
            </a:r>
            <a:r>
              <a:rPr lang="en-GB" altLang="zh-CN" sz="1800" dirty="0" err="1" smtClean="0">
                <a:ea typeface="SimSun" pitchFamily="2" charset="-122"/>
              </a:rPr>
              <a:t>comitology</a:t>
            </a:r>
            <a:endParaRPr lang="en-GB" altLang="zh-CN" sz="1800" dirty="0" smtClean="0">
              <a:ea typeface="SimSun" pitchFamily="2" charset="-122"/>
            </a:endParaRPr>
          </a:p>
          <a:p>
            <a:pPr marL="285750" lvl="1">
              <a:buClr>
                <a:srgbClr val="0F5494"/>
              </a:buClr>
            </a:pPr>
            <a:endParaRPr lang="en-GB" altLang="zh-CN" sz="1800" dirty="0" smtClean="0">
              <a:solidFill>
                <a:schemeClr val="tx1"/>
              </a:solidFill>
              <a:ea typeface="SimSun" pitchFamily="2" charset="-122"/>
            </a:endParaRPr>
          </a:p>
          <a:p>
            <a:pPr>
              <a:buClr>
                <a:srgbClr val="0F5494"/>
              </a:buClr>
            </a:pPr>
            <a:r>
              <a:rPr lang="en-GB" altLang="zh-CN" sz="1800" b="1" i="0" dirty="0" smtClean="0">
                <a:ea typeface="SimSun" pitchFamily="2" charset="-122"/>
              </a:rPr>
              <a:t>Content:</a:t>
            </a:r>
            <a:r>
              <a:rPr lang="en-GB" altLang="zh-CN" sz="1800" i="0" dirty="0" smtClean="0">
                <a:ea typeface="SimSun" pitchFamily="2" charset="-122"/>
              </a:rPr>
              <a:t> </a:t>
            </a:r>
          </a:p>
          <a:p>
            <a:pPr marL="714375" lvl="2" indent="-352425">
              <a:spcBef>
                <a:spcPts val="200"/>
              </a:spcBef>
              <a:buClr>
                <a:srgbClr val="0F5494"/>
              </a:buClr>
              <a:buFontTx/>
              <a:buChar char="•"/>
            </a:pPr>
            <a:r>
              <a:rPr lang="en-GB" altLang="zh-CN" sz="1800" dirty="0" smtClean="0">
                <a:ea typeface="SimSun" pitchFamily="2" charset="-122"/>
              </a:rPr>
              <a:t>Scope and Specific Objectives, </a:t>
            </a:r>
          </a:p>
          <a:p>
            <a:pPr marL="714375" lvl="2" indent="-352425">
              <a:spcBef>
                <a:spcPts val="200"/>
              </a:spcBef>
              <a:buClr>
                <a:srgbClr val="0F5494"/>
              </a:buClr>
              <a:buFontTx/>
              <a:buChar char="•"/>
            </a:pPr>
            <a:r>
              <a:rPr lang="en-GB" altLang="zh-CN" sz="1800" dirty="0" smtClean="0">
                <a:ea typeface="SimSun" pitchFamily="2" charset="-122"/>
              </a:rPr>
              <a:t>Activities, investment and outputs, </a:t>
            </a:r>
          </a:p>
          <a:p>
            <a:pPr marL="714375" lvl="2" indent="-352425">
              <a:spcBef>
                <a:spcPts val="200"/>
              </a:spcBef>
              <a:buClr>
                <a:srgbClr val="0F5494"/>
              </a:buClr>
              <a:buFontTx/>
              <a:buChar char="•"/>
            </a:pPr>
            <a:r>
              <a:rPr lang="en-GB" altLang="zh-CN" sz="1800" dirty="0" smtClean="0">
                <a:ea typeface="SimSun" pitchFamily="2" charset="-122"/>
              </a:rPr>
              <a:t>Governance and openness,</a:t>
            </a:r>
          </a:p>
          <a:p>
            <a:pPr marL="714375" lvl="2" indent="-352425">
              <a:spcBef>
                <a:spcPts val="200"/>
              </a:spcBef>
              <a:buClr>
                <a:srgbClr val="0F5494"/>
              </a:buClr>
              <a:buFontTx/>
              <a:buChar char="•"/>
            </a:pPr>
            <a:r>
              <a:rPr lang="en-GB" altLang="zh-CN" sz="1800" dirty="0" smtClean="0">
                <a:ea typeface="SimSun" pitchFamily="2" charset="-122"/>
              </a:rPr>
              <a:t>Specific commitments of each side,  </a:t>
            </a:r>
          </a:p>
          <a:p>
            <a:pPr marL="714375" lvl="2" indent="-352425">
              <a:spcBef>
                <a:spcPts val="200"/>
              </a:spcBef>
              <a:buClr>
                <a:srgbClr val="0F5494"/>
              </a:buClr>
              <a:buFontTx/>
              <a:buChar char="•"/>
            </a:pPr>
            <a:r>
              <a:rPr lang="en-GB" altLang="zh-CN" sz="1800" dirty="0" smtClean="0">
                <a:ea typeface="SimSun" pitchFamily="2" charset="-122"/>
              </a:rPr>
              <a:t>Monitoring and Key Performance Indicators, </a:t>
            </a:r>
          </a:p>
          <a:p>
            <a:pPr marL="714375" lvl="2" indent="-352425">
              <a:spcBef>
                <a:spcPts val="200"/>
              </a:spcBef>
              <a:buClr>
                <a:srgbClr val="0F5494"/>
              </a:buClr>
              <a:buFontTx/>
              <a:buChar char="•"/>
            </a:pPr>
            <a:r>
              <a:rPr lang="en-GB" altLang="zh-CN" sz="1800" dirty="0" smtClean="0">
                <a:ea typeface="SimSun" pitchFamily="2" charset="-122"/>
              </a:rPr>
              <a:t>Duration and review</a:t>
            </a:r>
          </a:p>
          <a:p>
            <a:pPr marL="714375" lvl="2" indent="-352425">
              <a:spcBef>
                <a:spcPts val="200"/>
              </a:spcBef>
              <a:buClr>
                <a:srgbClr val="0F5494"/>
              </a:buClr>
              <a:buFontTx/>
              <a:buChar char="•"/>
            </a:pPr>
            <a:r>
              <a:rPr lang="en-GB" altLang="zh-CN" sz="1800" dirty="0" smtClean="0">
                <a:ea typeface="SimSun" pitchFamily="2" charset="-122"/>
              </a:rPr>
              <a:t>The Multi-annual roadmap is an Annex </a:t>
            </a:r>
          </a:p>
          <a:p>
            <a:pPr marL="714375" lvl="2" indent="-352425">
              <a:spcBef>
                <a:spcPts val="200"/>
              </a:spcBef>
              <a:buClr>
                <a:srgbClr val="0F5494"/>
              </a:buClr>
            </a:pPr>
            <a:endParaRPr lang="en-GB" altLang="zh-CN" sz="1800" dirty="0" smtClean="0">
              <a:solidFill>
                <a:schemeClr val="tx1"/>
              </a:solidFill>
              <a:ea typeface="SimSun" pitchFamily="2" charset="-122"/>
            </a:endParaRPr>
          </a:p>
          <a:p>
            <a:endParaRPr lang="en-GB" altLang="en-US" dirty="0" smtClean="0"/>
          </a:p>
        </p:txBody>
      </p:sp>
      <p:sp>
        <p:nvSpPr>
          <p:cNvPr id="16388"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2CC3300F-A6C8-43FF-B07B-1D5394715ED5}" type="slidenum">
              <a:rPr lang="en-GB" altLang="en-US" sz="1400" i="0" smtClean="0">
                <a:solidFill>
                  <a:schemeClr val="tx1"/>
                </a:solidFill>
                <a:latin typeface="Arial" charset="0"/>
              </a:rPr>
              <a:pPr/>
              <a:t>12</a:t>
            </a:fld>
            <a:endParaRPr lang="en-GB" altLang="en-US" sz="1400" i="0" smtClean="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6513" y="1916113"/>
            <a:ext cx="8712201" cy="4681537"/>
          </a:xfrm>
        </p:spPr>
        <p:txBody>
          <a:bodyPr/>
          <a:lstStyle/>
          <a:p>
            <a:pPr marL="800100" lvl="1" indent="-342900" algn="just">
              <a:lnSpc>
                <a:spcPct val="90000"/>
              </a:lnSpc>
              <a:buClr>
                <a:srgbClr val="3166CF"/>
              </a:buClr>
              <a:buFont typeface="Verdana" pitchFamily="34" charset="0"/>
              <a:buChar char="●"/>
            </a:pPr>
            <a:r>
              <a:rPr lang="en-GB" altLang="en-US" sz="1800" dirty="0" smtClean="0"/>
              <a:t>Key Performance Indicators (KPIs) at PPP implementation level:</a:t>
            </a:r>
          </a:p>
          <a:p>
            <a:pPr marL="1154113" lvl="2" indent="-342900">
              <a:buClr>
                <a:srgbClr val="3166CF"/>
              </a:buClr>
              <a:buFont typeface="Verdana" pitchFamily="34" charset="0"/>
              <a:buChar char="‒"/>
            </a:pPr>
            <a:r>
              <a:rPr lang="en-GB" altLang="en-US" sz="1700" dirty="0" smtClean="0"/>
              <a:t>New systems and technologies developed in the relevant sectors</a:t>
            </a:r>
          </a:p>
          <a:p>
            <a:pPr marL="1154113" lvl="2" indent="-342900">
              <a:buClr>
                <a:srgbClr val="3166CF"/>
              </a:buClr>
              <a:buFont typeface="Verdana" pitchFamily="34" charset="0"/>
              <a:buChar char="‒"/>
            </a:pPr>
            <a:r>
              <a:rPr lang="en-GB" altLang="en-US" sz="1700" dirty="0" smtClean="0">
                <a:cs typeface="Arial" charset="0"/>
              </a:rPr>
              <a:t>Participation and benefits for SMEs</a:t>
            </a:r>
            <a:r>
              <a:rPr lang="en-GB" altLang="en-US" sz="1700" dirty="0" smtClean="0"/>
              <a:t> </a:t>
            </a:r>
          </a:p>
          <a:p>
            <a:pPr marL="1154113" lvl="2" indent="-342900">
              <a:buClr>
                <a:srgbClr val="3166CF"/>
              </a:buClr>
              <a:buFont typeface="Verdana" pitchFamily="34" charset="0"/>
              <a:buChar char="‒"/>
            </a:pPr>
            <a:r>
              <a:rPr lang="en-GB" altLang="en-US" sz="1700" dirty="0" smtClean="0"/>
              <a:t>Contribution to the reduction of energy use </a:t>
            </a:r>
          </a:p>
          <a:p>
            <a:pPr marL="1154113" lvl="2" indent="-342900">
              <a:buClr>
                <a:srgbClr val="3166CF"/>
              </a:buClr>
              <a:buFont typeface="Verdana" pitchFamily="34" charset="0"/>
              <a:buChar char="‒"/>
            </a:pPr>
            <a:r>
              <a:rPr lang="en-GB" altLang="en-US" sz="1700" dirty="0" smtClean="0"/>
              <a:t>Contribution to the reduction in the use of material resources</a:t>
            </a:r>
          </a:p>
          <a:p>
            <a:pPr marL="1154113" lvl="2" indent="-342900">
              <a:buClr>
                <a:srgbClr val="3166CF"/>
              </a:buClr>
              <a:buFont typeface="Verdana" pitchFamily="34" charset="0"/>
              <a:buChar char="‒"/>
            </a:pPr>
            <a:r>
              <a:rPr lang="en-GB" altLang="en-US" sz="1700" dirty="0" smtClean="0"/>
              <a:t>New high-skilled profiles and new curricula developed</a:t>
            </a:r>
          </a:p>
          <a:p>
            <a:pPr marL="1154113" lvl="2" indent="-342900">
              <a:buClr>
                <a:srgbClr val="3166CF"/>
              </a:buClr>
              <a:buFont typeface="Verdana" pitchFamily="34" charset="0"/>
              <a:buChar char="‒"/>
            </a:pPr>
            <a:r>
              <a:rPr lang="en-GB" altLang="en-US" sz="1700" dirty="0" smtClean="0"/>
              <a:t>Private investment mobilised in relation to the PPP activities</a:t>
            </a:r>
          </a:p>
          <a:p>
            <a:pPr marL="1154113" lvl="2" indent="-342900">
              <a:buClr>
                <a:srgbClr val="3166CF"/>
              </a:buClr>
              <a:buFont typeface="Verdana" pitchFamily="34" charset="0"/>
              <a:buChar char="‒"/>
            </a:pPr>
            <a:r>
              <a:rPr lang="fr-BE" altLang="en-US" sz="1700" dirty="0" smtClean="0"/>
              <a:t>Contributions to new standards</a:t>
            </a:r>
            <a:endParaRPr lang="en-GB" altLang="en-US" sz="1700" dirty="0" smtClean="0"/>
          </a:p>
          <a:p>
            <a:pPr marL="1154113" lvl="2" indent="-342900" algn="just">
              <a:lnSpc>
                <a:spcPct val="90000"/>
              </a:lnSpc>
              <a:buFont typeface="Wingdings" pitchFamily="2" charset="2"/>
              <a:buChar char="ü"/>
            </a:pPr>
            <a:endParaRPr lang="en-GB" altLang="en-US" sz="900" dirty="0" smtClean="0"/>
          </a:p>
          <a:p>
            <a:pPr marL="800100" lvl="1" indent="-342900" algn="just">
              <a:lnSpc>
                <a:spcPct val="90000"/>
              </a:lnSpc>
              <a:buClr>
                <a:srgbClr val="3166CF"/>
              </a:buClr>
              <a:buFont typeface="Verdana" pitchFamily="34" charset="0"/>
              <a:buChar char="●"/>
            </a:pPr>
            <a:r>
              <a:rPr lang="en-GB" altLang="en-US" sz="1800" dirty="0" smtClean="0"/>
              <a:t>Key Performance Indicators (KPIs) at project impact level:</a:t>
            </a:r>
          </a:p>
          <a:p>
            <a:pPr marL="1154113" lvl="2" indent="-342900">
              <a:buClr>
                <a:srgbClr val="3166CF"/>
              </a:buClr>
              <a:buFont typeface="Verdana" pitchFamily="34" charset="0"/>
              <a:buChar char="‒"/>
            </a:pPr>
            <a:r>
              <a:rPr lang="en-GB" altLang="en-US" sz="1700" dirty="0" smtClean="0"/>
              <a:t>Scale of reduction in energy, material resources and waste </a:t>
            </a:r>
          </a:p>
          <a:p>
            <a:pPr marL="1154113" lvl="2" indent="-342900">
              <a:buClr>
                <a:srgbClr val="3166CF"/>
              </a:buClr>
              <a:buFont typeface="Verdana" pitchFamily="34" charset="0"/>
              <a:buChar char="‒"/>
            </a:pPr>
            <a:r>
              <a:rPr lang="en-GB" altLang="en-US" sz="1700" dirty="0" smtClean="0"/>
              <a:t>Project results taken-up for further investments</a:t>
            </a:r>
          </a:p>
          <a:p>
            <a:pPr marL="1154113" lvl="2" indent="-342900">
              <a:buClr>
                <a:srgbClr val="3166CF"/>
              </a:buClr>
              <a:buFont typeface="Verdana" pitchFamily="34" charset="0"/>
              <a:buChar char="‒"/>
            </a:pPr>
            <a:r>
              <a:rPr lang="en-GB" altLang="en-US" sz="1700" dirty="0" smtClean="0"/>
              <a:t>Trainings for a higher quality workforce</a:t>
            </a:r>
          </a:p>
          <a:p>
            <a:pPr marL="1154113" lvl="2" indent="-342900">
              <a:buClr>
                <a:srgbClr val="3166CF"/>
              </a:buClr>
              <a:buFont typeface="Verdana" pitchFamily="34" charset="0"/>
              <a:buChar char="‒"/>
            </a:pPr>
            <a:r>
              <a:rPr lang="en-GB" altLang="en-US" sz="1700" dirty="0" smtClean="0"/>
              <a:t>Patents and activities leading to standardisation</a:t>
            </a:r>
          </a:p>
          <a:p>
            <a:pPr marL="1154113" lvl="2" indent="-342900" algn="just">
              <a:lnSpc>
                <a:spcPct val="90000"/>
              </a:lnSpc>
              <a:buFont typeface="Wingdings" pitchFamily="2" charset="2"/>
              <a:buChar char="ü"/>
            </a:pPr>
            <a:endParaRPr lang="en-GB" altLang="en-US" dirty="0" smtClean="0"/>
          </a:p>
          <a:p>
            <a:pPr marL="800100" lvl="1" indent="-342900" algn="just">
              <a:lnSpc>
                <a:spcPct val="90000"/>
              </a:lnSpc>
              <a:buFont typeface="Wingdings" pitchFamily="2" charset="2"/>
              <a:buChar char="ü"/>
            </a:pPr>
            <a:endParaRPr lang="en-GB" altLang="en-US" sz="1800" dirty="0" smtClean="0"/>
          </a:p>
          <a:p>
            <a:pPr marL="800100" lvl="1" indent="-342900">
              <a:lnSpc>
                <a:spcPct val="90000"/>
              </a:lnSpc>
              <a:buFontTx/>
              <a:buNone/>
            </a:pPr>
            <a:endParaRPr lang="en-GB" altLang="en-US" sz="1800" dirty="0" smtClean="0"/>
          </a:p>
          <a:p>
            <a:pPr marL="800100" lvl="1" indent="-342900">
              <a:lnSpc>
                <a:spcPct val="90000"/>
              </a:lnSpc>
              <a:buFontTx/>
              <a:buNone/>
            </a:pPr>
            <a:endParaRPr lang="en-GB" altLang="en-US" sz="1800" dirty="0" smtClean="0"/>
          </a:p>
        </p:txBody>
      </p:sp>
      <p:sp>
        <p:nvSpPr>
          <p:cNvPr id="4" name="Title 1"/>
          <p:cNvSpPr txBox="1">
            <a:spLocks/>
          </p:cNvSpPr>
          <p:nvPr/>
        </p:nvSpPr>
        <p:spPr bwMode="auto">
          <a:xfrm>
            <a:off x="-282575" y="1125538"/>
            <a:ext cx="943451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179388">
              <a:defRPr/>
            </a:pPr>
            <a:r>
              <a:rPr lang="en-GB" kern="0" dirty="0" smtClean="0">
                <a:solidFill>
                  <a:srgbClr val="FFD624"/>
                </a:solidFill>
              </a:rPr>
              <a:t>		</a:t>
            </a:r>
            <a:r>
              <a:rPr lang="en-GB" dirty="0" smtClean="0">
                <a:ea typeface="+mn-ea"/>
                <a:cs typeface="+mn-cs"/>
              </a:rPr>
              <a:t>The contractual arrangement (2/3)</a:t>
            </a:r>
            <a:endParaRPr lang="en-GB" dirty="0">
              <a:ea typeface="+mn-ea"/>
              <a:cs typeface="+mn-cs"/>
            </a:endParaRPr>
          </a:p>
        </p:txBody>
      </p:sp>
      <p:sp>
        <p:nvSpPr>
          <p:cNvPr id="17412"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49B11243-7C4E-4FF7-8877-49A6F6E334ED}" type="slidenum">
              <a:rPr lang="en-GB" altLang="en-US" sz="1400" i="0" smtClean="0">
                <a:solidFill>
                  <a:schemeClr val="tx1"/>
                </a:solidFill>
                <a:latin typeface="Arial" charset="0"/>
              </a:rPr>
              <a:pPr/>
              <a:t>13</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68313" y="2133600"/>
            <a:ext cx="8435975" cy="3960813"/>
          </a:xfrm>
        </p:spPr>
        <p:txBody>
          <a:bodyPr/>
          <a:lstStyle/>
          <a:p>
            <a:pPr eaLnBrk="1" hangingPunct="1">
              <a:buClr>
                <a:srgbClr val="105594"/>
              </a:buClr>
              <a:buFontTx/>
              <a:buChar char="•"/>
            </a:pPr>
            <a:r>
              <a:rPr lang="en-GB" altLang="en-US" sz="1800" b="1" dirty="0" smtClean="0"/>
              <a:t>Signature of the arrangements </a:t>
            </a:r>
            <a:r>
              <a:rPr lang="en-GB" altLang="en-US" sz="1800" dirty="0" smtClean="0"/>
              <a:t>for 8 contractual PPPs on 17 December 2013 (except for DATA </a:t>
            </a:r>
            <a:r>
              <a:rPr lang="en-GB" altLang="en-US" sz="1800" dirty="0" err="1" smtClean="0"/>
              <a:t>cPPP</a:t>
            </a:r>
            <a:r>
              <a:rPr lang="en-GB" altLang="en-US" sz="1800" dirty="0" smtClean="0"/>
              <a:t> on 13 October 2014)</a:t>
            </a:r>
          </a:p>
          <a:p>
            <a:pPr eaLnBrk="1" hangingPunct="1">
              <a:buClr>
                <a:srgbClr val="105594"/>
              </a:buClr>
              <a:buFontTx/>
              <a:buChar char="•"/>
            </a:pPr>
            <a:endParaRPr lang="en-GB" altLang="en-US" sz="1800" b="1" dirty="0"/>
          </a:p>
          <a:p>
            <a:pPr eaLnBrk="1" hangingPunct="1">
              <a:buClr>
                <a:srgbClr val="105594"/>
              </a:buClr>
              <a:buFontTx/>
              <a:buChar char="•"/>
            </a:pPr>
            <a:r>
              <a:rPr lang="en-GB" altLang="en-US" sz="1800" b="1" dirty="0" smtClean="0"/>
              <a:t>Public investment (Horizon 2020): €6,7 billion</a:t>
            </a:r>
            <a:endParaRPr lang="da-DK" altLang="en-US" sz="1800" dirty="0"/>
          </a:p>
          <a:p>
            <a:pPr eaLnBrk="1" hangingPunct="1">
              <a:buClr>
                <a:srgbClr val="105594"/>
              </a:buClr>
              <a:buFontTx/>
              <a:buChar char="•"/>
            </a:pPr>
            <a:endParaRPr lang="da-DK" altLang="en-US" sz="1800" b="1" dirty="0" smtClean="0"/>
          </a:p>
          <a:p>
            <a:pPr eaLnBrk="1" hangingPunct="1">
              <a:buClr>
                <a:srgbClr val="105594"/>
              </a:buClr>
              <a:buFontTx/>
              <a:buChar char="•"/>
            </a:pPr>
            <a:r>
              <a:rPr lang="en-GB" altLang="en-US" sz="1800" b="1" dirty="0" smtClean="0"/>
              <a:t>Private commitments: </a:t>
            </a:r>
            <a:r>
              <a:rPr lang="en-US" altLang="en-US" sz="1800" dirty="0" smtClean="0"/>
              <a:t>to complement with private investment in the order of </a:t>
            </a:r>
            <a:r>
              <a:rPr lang="en-US" altLang="en-US" sz="1800" b="1" dirty="0" smtClean="0"/>
              <a:t>3 to 10 times (leverage factor) </a:t>
            </a:r>
            <a:r>
              <a:rPr lang="en-US" altLang="en-US" sz="1800" dirty="0" smtClean="0"/>
              <a:t>the public investments</a:t>
            </a:r>
            <a:endParaRPr lang="en-GB" altLang="en-US" sz="1800" dirty="0" smtClean="0"/>
          </a:p>
        </p:txBody>
      </p:sp>
      <p:sp>
        <p:nvSpPr>
          <p:cNvPr id="4" name="Title 1"/>
          <p:cNvSpPr txBox="1">
            <a:spLocks/>
          </p:cNvSpPr>
          <p:nvPr/>
        </p:nvSpPr>
        <p:spPr bwMode="auto">
          <a:xfrm>
            <a:off x="-106363" y="1125538"/>
            <a:ext cx="943451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179388">
              <a:defRPr/>
            </a:pPr>
            <a:r>
              <a:rPr lang="en-GB" sz="2800" kern="0" dirty="0" smtClean="0">
                <a:solidFill>
                  <a:srgbClr val="FFD624"/>
                </a:solidFill>
              </a:rPr>
              <a:t>		</a:t>
            </a:r>
            <a:r>
              <a:rPr lang="en-GB" sz="2800" dirty="0" smtClean="0">
                <a:ea typeface="+mn-ea"/>
                <a:cs typeface="+mn-cs"/>
              </a:rPr>
              <a:t>The contractual arrangement (3/3)</a:t>
            </a:r>
            <a:endParaRPr lang="en-GB" sz="2800" dirty="0">
              <a:ea typeface="+mn-ea"/>
              <a:cs typeface="+mn-cs"/>
            </a:endParaRPr>
          </a:p>
        </p:txBody>
      </p:sp>
      <p:sp>
        <p:nvSpPr>
          <p:cNvPr id="18436"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F886F986-2148-4884-A4AB-6DB95DB66A54}" type="slidenum">
              <a:rPr lang="en-GB" altLang="en-US" sz="1400" i="0" smtClean="0">
                <a:solidFill>
                  <a:schemeClr val="tx1"/>
                </a:solidFill>
                <a:latin typeface="Arial" charset="0"/>
              </a:rPr>
              <a:pPr/>
              <a:t>14</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SPIRE call 2014 – 2015 overview</a:t>
            </a:r>
            <a:endParaRPr lang="en-GB" altLang="en-US" dirty="0" smtClean="0"/>
          </a:p>
        </p:txBody>
      </p:sp>
      <p:sp>
        <p:nvSpPr>
          <p:cNvPr id="21507" name="Slide Number Placeholder 3"/>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1FC2214B-540F-4487-9B36-33B3FB2FB4ED}" type="slidenum">
              <a:rPr lang="en-GB" altLang="en-US" sz="1400" i="0" smtClean="0">
                <a:solidFill>
                  <a:schemeClr val="tx1"/>
                </a:solidFill>
                <a:latin typeface="Arial" charset="0"/>
              </a:rPr>
              <a:pPr/>
              <a:t>15</a:t>
            </a:fld>
            <a:endParaRPr lang="en-GB" altLang="en-US" sz="1400" i="0" smtClean="0">
              <a:solidFill>
                <a:schemeClr val="tx1"/>
              </a:solidFill>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38078640"/>
              </p:ext>
            </p:extLst>
          </p:nvPr>
        </p:nvGraphicFramePr>
        <p:xfrm>
          <a:off x="457200" y="2492375"/>
          <a:ext cx="8229600" cy="2591999"/>
        </p:xfrm>
        <a:graphic>
          <a:graphicData uri="http://schemas.openxmlformats.org/drawingml/2006/table">
            <a:tbl>
              <a:tblPr firstRow="1" bandRow="1">
                <a:tableStyleId>{5C22544A-7EE6-4342-B048-85BDC9FD1C3A}</a:tableStyleId>
              </a:tblPr>
              <a:tblGrid>
                <a:gridCol w="2743200"/>
                <a:gridCol w="2743200"/>
                <a:gridCol w="2743200"/>
              </a:tblGrid>
              <a:tr h="372023">
                <a:tc>
                  <a:txBody>
                    <a:bodyPr/>
                    <a:lstStyle/>
                    <a:p>
                      <a:r>
                        <a:rPr lang="en-GB" dirty="0" smtClean="0"/>
                        <a:t>Call year</a:t>
                      </a:r>
                      <a:endParaRPr lang="en-GB" dirty="0">
                        <a:solidFill>
                          <a:schemeClr val="accent2"/>
                        </a:solidFill>
                      </a:endParaRPr>
                    </a:p>
                  </a:txBody>
                  <a:tcPr/>
                </a:tc>
                <a:tc>
                  <a:txBody>
                    <a:bodyPr/>
                    <a:lstStyle/>
                    <a:p>
                      <a:pPr algn="ctr"/>
                      <a:r>
                        <a:rPr lang="en-GB" dirty="0" smtClean="0"/>
                        <a:t>2014</a:t>
                      </a:r>
                      <a:endParaRPr lang="en-GB" dirty="0">
                        <a:solidFill>
                          <a:schemeClr val="accent2"/>
                        </a:solidFill>
                      </a:endParaRPr>
                    </a:p>
                  </a:txBody>
                  <a:tcPr/>
                </a:tc>
                <a:tc>
                  <a:txBody>
                    <a:bodyPr/>
                    <a:lstStyle/>
                    <a:p>
                      <a:pPr algn="ctr"/>
                      <a:r>
                        <a:rPr lang="en-GB" dirty="0" smtClean="0"/>
                        <a:t>2015</a:t>
                      </a:r>
                      <a:endParaRPr lang="en-GB" dirty="0">
                        <a:solidFill>
                          <a:schemeClr val="accent2"/>
                        </a:solidFill>
                      </a:endParaRPr>
                    </a:p>
                  </a:txBody>
                  <a:tcPr/>
                </a:tc>
              </a:tr>
              <a:tr h="372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Call Budget</a:t>
                      </a:r>
                    </a:p>
                  </a:txBody>
                  <a:tcPr/>
                </a:tc>
                <a:tc>
                  <a:txBody>
                    <a:bodyPr/>
                    <a:lstStyle/>
                    <a:p>
                      <a:r>
                        <a:rPr lang="en-GB" dirty="0" smtClean="0"/>
                        <a:t>60.300.000 €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75.170.000 €</a:t>
                      </a:r>
                    </a:p>
                  </a:txBody>
                  <a:tcPr/>
                </a:tc>
              </a:tr>
              <a:tr h="372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Received proposals</a:t>
                      </a:r>
                    </a:p>
                  </a:txBody>
                  <a:tcPr/>
                </a:tc>
                <a:tc>
                  <a:txBody>
                    <a:bodyPr/>
                    <a:lstStyle/>
                    <a:p>
                      <a:r>
                        <a:rPr lang="en-GB" dirty="0" smtClean="0"/>
                        <a:t>72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82</a:t>
                      </a:r>
                    </a:p>
                  </a:txBody>
                  <a:tcPr/>
                </a:tc>
              </a:tr>
              <a:tr h="372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Above threshold</a:t>
                      </a:r>
                    </a:p>
                  </a:txBody>
                  <a:tcPr/>
                </a:tc>
                <a:tc>
                  <a:txBody>
                    <a:bodyPr/>
                    <a:lstStyle/>
                    <a:p>
                      <a:r>
                        <a:rPr lang="en-GB" dirty="0" smtClean="0"/>
                        <a:t>17</a:t>
                      </a:r>
                      <a:endParaRPr lang="en-GB" dirty="0"/>
                    </a:p>
                  </a:txBody>
                  <a:tcPr/>
                </a:tc>
                <a:tc>
                  <a:txBody>
                    <a:bodyPr/>
                    <a:lstStyle/>
                    <a:p>
                      <a:r>
                        <a:rPr lang="en-GB" dirty="0" smtClean="0"/>
                        <a:t>23</a:t>
                      </a:r>
                      <a:endParaRPr lang="en-GB" dirty="0"/>
                    </a:p>
                  </a:txBody>
                  <a:tcPr/>
                </a:tc>
              </a:tr>
              <a:tr h="384109">
                <a:tc>
                  <a:txBody>
                    <a:bodyPr/>
                    <a:lstStyle/>
                    <a:p>
                      <a:r>
                        <a:rPr lang="en-GB" dirty="0" smtClean="0"/>
                        <a:t>Main List</a:t>
                      </a:r>
                      <a:endParaRPr lang="en-GB" dirty="0"/>
                    </a:p>
                  </a:txBody>
                  <a:tcPr/>
                </a:tc>
                <a:tc>
                  <a:txBody>
                    <a:bodyPr/>
                    <a:lstStyle/>
                    <a:p>
                      <a:r>
                        <a:rPr lang="en-GB" dirty="0" smtClean="0"/>
                        <a:t>12</a:t>
                      </a:r>
                      <a:endParaRPr lang="en-GB" dirty="0"/>
                    </a:p>
                  </a:txBody>
                  <a:tcPr/>
                </a:tc>
                <a:tc>
                  <a:txBody>
                    <a:bodyPr/>
                    <a:lstStyle/>
                    <a:p>
                      <a:r>
                        <a:rPr lang="en-GB" dirty="0" smtClean="0"/>
                        <a:t>13</a:t>
                      </a:r>
                      <a:endParaRPr lang="en-GB" dirty="0"/>
                    </a:p>
                  </a:txBody>
                  <a:tcPr/>
                </a:tc>
              </a:tr>
              <a:tr h="719798">
                <a:tc>
                  <a:txBody>
                    <a:bodyPr/>
                    <a:lstStyle/>
                    <a:p>
                      <a:r>
                        <a:rPr lang="en-GB" dirty="0" smtClean="0"/>
                        <a:t>EC Funding</a:t>
                      </a:r>
                    </a:p>
                    <a:p>
                      <a:r>
                        <a:rPr lang="fr-BE" smtClean="0"/>
                        <a:t>Succe</a:t>
                      </a:r>
                      <a:r>
                        <a:rPr lang="fr-BE" baseline="0" smtClean="0"/>
                        <a:t>ss </a:t>
                      </a:r>
                      <a:r>
                        <a:rPr lang="fr-BE" baseline="0" dirty="0" smtClean="0"/>
                        <a:t>rate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64.012.655 €</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17%</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72.700.000 €</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16%</a:t>
                      </a:r>
                      <a:endParaRPr lang="en-GB" dirty="0" smtClean="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5288" y="1557338"/>
            <a:ext cx="8353425" cy="649287"/>
          </a:xfrm>
        </p:spPr>
        <p:txBody>
          <a:bodyPr/>
          <a:lstStyle/>
          <a:p>
            <a:pPr algn="ctr"/>
            <a:r>
              <a:rPr lang="en-US" altLang="en-US" sz="2400" smtClean="0"/>
              <a:t/>
            </a:r>
            <a:br>
              <a:rPr lang="en-US" altLang="en-US" sz="2400" smtClean="0"/>
            </a:br>
            <a:r>
              <a:rPr lang="en-US" altLang="en-US" sz="2400" smtClean="0"/>
              <a:t>H2020-SPIRE-2014  </a:t>
            </a:r>
            <a:br>
              <a:rPr lang="en-US" altLang="en-US" sz="2400" smtClean="0"/>
            </a:br>
            <a:r>
              <a:rPr lang="en-US" altLang="en-US" sz="2400" smtClean="0"/>
              <a:t>Type of participants</a:t>
            </a:r>
            <a:r>
              <a:rPr lang="en-US" altLang="en-US" smtClean="0"/>
              <a:t/>
            </a:r>
            <a:br>
              <a:rPr lang="en-US" altLang="en-US" smtClean="0"/>
            </a:br>
            <a:endParaRPr lang="en-GB" altLang="en-US" smtClean="0"/>
          </a:p>
        </p:txBody>
      </p:sp>
      <p:pic>
        <p:nvPicPr>
          <p:cNvPr id="358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2708275"/>
            <a:ext cx="7632700" cy="3384550"/>
          </a:xfrm>
        </p:spPr>
      </p:pic>
      <p:sp>
        <p:nvSpPr>
          <p:cNvPr id="2" name="Slide Number Placeholder 1"/>
          <p:cNvSpPr>
            <a:spLocks noGrp="1"/>
          </p:cNvSpPr>
          <p:nvPr>
            <p:ph type="sldNum" sz="quarter" idx="12"/>
          </p:nvPr>
        </p:nvSpPr>
        <p:spPr/>
        <p:txBody>
          <a:bodyPr/>
          <a:lstStyle/>
          <a:p>
            <a:pPr>
              <a:defRPr/>
            </a:pPr>
            <a:fld id="{4DEC573E-B877-40E3-97B1-0A69D6B11D0D}" type="slidenum">
              <a:rPr lang="en-GB" altLang="en-US" smtClean="0"/>
              <a:pPr>
                <a:defRPr/>
              </a:pPr>
              <a:t>16</a:t>
            </a:fld>
            <a:endParaRPr lang="en-GB" altLang="en-US"/>
          </a:p>
        </p:txBody>
      </p:sp>
    </p:spTree>
    <p:extLst>
      <p:ext uri="{BB962C8B-B14F-4D97-AF65-F5344CB8AC3E}">
        <p14:creationId xmlns:p14="http://schemas.microsoft.com/office/powerpoint/2010/main" val="3482255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95288" y="1484313"/>
            <a:ext cx="8353425" cy="722312"/>
          </a:xfrm>
        </p:spPr>
        <p:txBody>
          <a:bodyPr/>
          <a:lstStyle/>
          <a:p>
            <a:pPr algn="ctr"/>
            <a:r>
              <a:rPr lang="en-US" altLang="en-US" sz="2400" smtClean="0"/>
              <a:t/>
            </a:r>
            <a:br>
              <a:rPr lang="en-US" altLang="en-US" sz="2400" smtClean="0"/>
            </a:br>
            <a:r>
              <a:rPr lang="en-US" altLang="en-US" sz="2400" smtClean="0"/>
              <a:t>H2020-SPIRE-2014 </a:t>
            </a:r>
            <a:br>
              <a:rPr lang="en-US" altLang="en-US" sz="2400" smtClean="0"/>
            </a:br>
            <a:r>
              <a:rPr lang="en-US" altLang="en-US" sz="2400" smtClean="0"/>
              <a:t>SME participation </a:t>
            </a:r>
            <a:r>
              <a:rPr lang="en-US" altLang="en-US" smtClean="0"/>
              <a:t/>
            </a:r>
            <a:br>
              <a:rPr lang="en-US" altLang="en-US" smtClean="0"/>
            </a:br>
            <a:endParaRPr lang="en-GB" altLang="en-US" smtClean="0"/>
          </a:p>
        </p:txBody>
      </p:sp>
      <p:pic>
        <p:nvPicPr>
          <p:cNvPr id="368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614613"/>
            <a:ext cx="7272337" cy="3465512"/>
          </a:xfrm>
        </p:spPr>
      </p:pic>
      <p:sp>
        <p:nvSpPr>
          <p:cNvPr id="2" name="Slide Number Placeholder 1"/>
          <p:cNvSpPr>
            <a:spLocks noGrp="1"/>
          </p:cNvSpPr>
          <p:nvPr>
            <p:ph type="sldNum" sz="quarter" idx="12"/>
          </p:nvPr>
        </p:nvSpPr>
        <p:spPr/>
        <p:txBody>
          <a:bodyPr/>
          <a:lstStyle/>
          <a:p>
            <a:pPr>
              <a:defRPr/>
            </a:pPr>
            <a:fld id="{4DEC573E-B877-40E3-97B1-0A69D6B11D0D}" type="slidenum">
              <a:rPr lang="en-GB" altLang="en-US" smtClean="0"/>
              <a:pPr>
                <a:defRPr/>
              </a:pPr>
              <a:t>17</a:t>
            </a:fld>
            <a:endParaRPr lang="en-GB" altLang="en-US"/>
          </a:p>
        </p:txBody>
      </p:sp>
    </p:spTree>
    <p:extLst>
      <p:ext uri="{BB962C8B-B14F-4D97-AF65-F5344CB8AC3E}">
        <p14:creationId xmlns:p14="http://schemas.microsoft.com/office/powerpoint/2010/main" val="1586688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552863569"/>
              </p:ext>
            </p:extLst>
          </p:nvPr>
        </p:nvGraphicFramePr>
        <p:xfrm>
          <a:off x="0" y="1988839"/>
          <a:ext cx="5076057" cy="45365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716838316"/>
              </p:ext>
            </p:extLst>
          </p:nvPr>
        </p:nvGraphicFramePr>
        <p:xfrm>
          <a:off x="4449763" y="2082800"/>
          <a:ext cx="4745037" cy="4421188"/>
        </p:xfrm>
        <a:graphic>
          <a:graphicData uri="http://schemas.openxmlformats.org/drawingml/2006/chart">
            <c:chart xmlns:c="http://schemas.openxmlformats.org/drawingml/2006/chart" xmlns:r="http://schemas.openxmlformats.org/officeDocument/2006/relationships" r:id="rId3"/>
          </a:graphicData>
        </a:graphic>
      </p:graphicFrame>
      <p:sp>
        <p:nvSpPr>
          <p:cNvPr id="45060" name="Title 1"/>
          <p:cNvSpPr>
            <a:spLocks noGrp="1"/>
          </p:cNvSpPr>
          <p:nvPr>
            <p:ph type="title"/>
          </p:nvPr>
        </p:nvSpPr>
        <p:spPr>
          <a:xfrm>
            <a:off x="323850" y="1341438"/>
            <a:ext cx="8229600" cy="647700"/>
          </a:xfrm>
        </p:spPr>
        <p:txBody>
          <a:bodyPr/>
          <a:lstStyle/>
          <a:p>
            <a:pPr marL="0" indent="0"/>
            <a:r>
              <a:rPr lang="en-US" altLang="en-US" dirty="0" smtClean="0">
                <a:solidFill>
                  <a:srgbClr val="105594"/>
                </a:solidFill>
              </a:rPr>
              <a:t>H2020-SPIRE-2015</a:t>
            </a:r>
            <a:r>
              <a:rPr lang="en-GB" altLang="en-US" dirty="0" smtClean="0">
                <a:solidFill>
                  <a:srgbClr val="105594"/>
                </a:solidFill>
              </a:rPr>
              <a:t/>
            </a:r>
            <a:br>
              <a:rPr lang="en-GB" altLang="en-US" dirty="0" smtClean="0">
                <a:solidFill>
                  <a:srgbClr val="105594"/>
                </a:solidFill>
              </a:rPr>
            </a:br>
            <a:r>
              <a:rPr lang="en-US" altLang="en-US" sz="2000" dirty="0" smtClean="0">
                <a:solidFill>
                  <a:srgbClr val="105594"/>
                </a:solidFill>
              </a:rPr>
              <a:t>Retained proposals - </a:t>
            </a:r>
            <a:r>
              <a:rPr lang="en-GB" altLang="en-US" sz="2000" dirty="0" smtClean="0">
                <a:solidFill>
                  <a:srgbClr val="105594"/>
                </a:solidFill>
              </a:rPr>
              <a:t>Consortium typology</a:t>
            </a:r>
            <a:endParaRPr lang="en-GB" altLang="en-US" dirty="0" smtClean="0">
              <a:solidFill>
                <a:srgbClr val="105594"/>
              </a:solidFill>
            </a:endParaRPr>
          </a:p>
        </p:txBody>
      </p:sp>
      <p:sp>
        <p:nvSpPr>
          <p:cNvPr id="2" name="Slide Number Placeholder 1"/>
          <p:cNvSpPr>
            <a:spLocks noGrp="1"/>
          </p:cNvSpPr>
          <p:nvPr>
            <p:ph type="sldNum" sz="quarter" idx="12"/>
          </p:nvPr>
        </p:nvSpPr>
        <p:spPr/>
        <p:txBody>
          <a:bodyPr/>
          <a:lstStyle/>
          <a:p>
            <a:pPr>
              <a:defRPr/>
            </a:pPr>
            <a:fld id="{4DEC573E-B877-40E3-97B1-0A69D6B11D0D}" type="slidenum">
              <a:rPr lang="en-GB" altLang="en-US" smtClean="0"/>
              <a:pPr>
                <a:defRPr/>
              </a:pPr>
              <a:t>18</a:t>
            </a:fld>
            <a:endParaRPr lang="en-GB" altLang="en-US"/>
          </a:p>
        </p:txBody>
      </p:sp>
    </p:spTree>
    <p:extLst>
      <p:ext uri="{BB962C8B-B14F-4D97-AF65-F5344CB8AC3E}">
        <p14:creationId xmlns:p14="http://schemas.microsoft.com/office/powerpoint/2010/main" val="3958325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23850" y="1484313"/>
            <a:ext cx="8229600" cy="649287"/>
          </a:xfrm>
        </p:spPr>
        <p:txBody>
          <a:bodyPr/>
          <a:lstStyle/>
          <a:p>
            <a:pPr marL="0" indent="0"/>
            <a:r>
              <a:rPr lang="en-US" altLang="en-US" dirty="0" smtClean="0">
                <a:solidFill>
                  <a:srgbClr val="105594"/>
                </a:solidFill>
              </a:rPr>
              <a:t>H2020-SPIRE-2015</a:t>
            </a:r>
            <a:r>
              <a:rPr lang="en-GB" altLang="en-US" dirty="0" smtClean="0">
                <a:solidFill>
                  <a:srgbClr val="105594"/>
                </a:solidFill>
              </a:rPr>
              <a:t/>
            </a:r>
            <a:br>
              <a:rPr lang="en-GB" altLang="en-US" dirty="0" smtClean="0">
                <a:solidFill>
                  <a:srgbClr val="105594"/>
                </a:solidFill>
              </a:rPr>
            </a:br>
            <a:r>
              <a:rPr lang="en-US" altLang="en-US" sz="2000" dirty="0" smtClean="0">
                <a:solidFill>
                  <a:srgbClr val="105594"/>
                </a:solidFill>
              </a:rPr>
              <a:t>Retained proposals - </a:t>
            </a:r>
            <a:r>
              <a:rPr lang="en-GB" altLang="en-US" sz="2000" dirty="0" smtClean="0">
                <a:solidFill>
                  <a:srgbClr val="105594"/>
                </a:solidFill>
              </a:rPr>
              <a:t>SME participation </a:t>
            </a:r>
            <a:r>
              <a:rPr lang="en-GB" altLang="en-US" sz="2000" baseline="30000" dirty="0" smtClean="0">
                <a:solidFill>
                  <a:srgbClr val="105594"/>
                </a:solidFill>
              </a:rPr>
              <a:t>(*)</a:t>
            </a:r>
            <a:endParaRPr lang="en-GB" altLang="en-US" sz="2000" dirty="0" smtClean="0">
              <a:solidFill>
                <a:srgbClr val="105594"/>
              </a:solidFill>
            </a:endParaRPr>
          </a:p>
        </p:txBody>
      </p:sp>
      <p:sp>
        <p:nvSpPr>
          <p:cNvPr id="46083" name="TextBox 4"/>
          <p:cNvSpPr txBox="1">
            <a:spLocks noChangeArrowheads="1"/>
          </p:cNvSpPr>
          <p:nvPr/>
        </p:nvSpPr>
        <p:spPr bwMode="auto">
          <a:xfrm>
            <a:off x="187325" y="6453188"/>
            <a:ext cx="35639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buChar char="•"/>
              <a:defRPr sz="2400" i="1">
                <a:solidFill>
                  <a:srgbClr val="0F5494"/>
                </a:solidFill>
                <a:latin typeface="Verdana" pitchFamily="34" charset="0"/>
              </a:defRPr>
            </a:lvl1pPr>
            <a:lvl2pPr marL="742950" indent="-285750" defTabSz="457200" eaLnBrk="0" hangingPunct="0">
              <a:buClr>
                <a:srgbClr val="009FBA"/>
              </a:buClr>
              <a:buChar char="•"/>
              <a:defRPr sz="2000" b="1">
                <a:solidFill>
                  <a:srgbClr val="0F5494"/>
                </a:solidFill>
                <a:latin typeface="Verdana" pitchFamily="34" charset="0"/>
              </a:defRPr>
            </a:lvl2pPr>
            <a:lvl3pPr marL="1143000" indent="-228600" defTabSz="457200" eaLnBrk="0" hangingPunct="0">
              <a:defRPr sz="1400">
                <a:solidFill>
                  <a:srgbClr val="0F5494"/>
                </a:solidFill>
                <a:latin typeface="Verdana" pitchFamily="34" charset="0"/>
              </a:defRPr>
            </a:lvl3pPr>
            <a:lvl4pPr marL="1600200" indent="-228600" defTabSz="457200" eaLnBrk="0" hangingPunct="0">
              <a:buChar char="–"/>
              <a:defRPr sz="2000">
                <a:solidFill>
                  <a:schemeClr val="tx1"/>
                </a:solidFill>
                <a:latin typeface="Arial" charset="0"/>
              </a:defRPr>
            </a:lvl4pPr>
            <a:lvl5pPr marL="2057400" indent="-228600" defTabSz="457200" eaLnBrk="0" hangingPunct="0">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400" b="0" i="0" dirty="0">
                <a:solidFill>
                  <a:schemeClr val="tx1"/>
                </a:solidFill>
                <a:ea typeface="Verdana" pitchFamily="34" charset="0"/>
                <a:cs typeface="Verdana" pitchFamily="34" charset="0"/>
              </a:rPr>
              <a:t>(*) Based on participant declaration</a:t>
            </a:r>
          </a:p>
        </p:txBody>
      </p:sp>
      <p:sp>
        <p:nvSpPr>
          <p:cNvPr id="46084" name="TextBox 6"/>
          <p:cNvSpPr txBox="1">
            <a:spLocks noChangeArrowheads="1"/>
          </p:cNvSpPr>
          <p:nvPr/>
        </p:nvSpPr>
        <p:spPr bwMode="auto">
          <a:xfrm>
            <a:off x="187325" y="5868988"/>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buChar char="•"/>
              <a:defRPr sz="2400" i="1">
                <a:solidFill>
                  <a:srgbClr val="0F5494"/>
                </a:solidFill>
                <a:latin typeface="Verdana" pitchFamily="34" charset="0"/>
              </a:defRPr>
            </a:lvl1pPr>
            <a:lvl2pPr marL="742950" indent="-285750" defTabSz="457200" eaLnBrk="0" hangingPunct="0">
              <a:buClr>
                <a:srgbClr val="009FBA"/>
              </a:buClr>
              <a:buChar char="•"/>
              <a:defRPr sz="2000" b="1">
                <a:solidFill>
                  <a:srgbClr val="0F5494"/>
                </a:solidFill>
                <a:latin typeface="Verdana" pitchFamily="34" charset="0"/>
              </a:defRPr>
            </a:lvl2pPr>
            <a:lvl3pPr marL="1143000" indent="-228600" defTabSz="457200" eaLnBrk="0" hangingPunct="0">
              <a:defRPr sz="1400">
                <a:solidFill>
                  <a:srgbClr val="0F5494"/>
                </a:solidFill>
                <a:latin typeface="Verdana" pitchFamily="34" charset="0"/>
              </a:defRPr>
            </a:lvl3pPr>
            <a:lvl4pPr marL="1600200" indent="-228600" defTabSz="457200" eaLnBrk="0" hangingPunct="0">
              <a:buChar char="–"/>
              <a:defRPr sz="2000">
                <a:solidFill>
                  <a:schemeClr val="tx1"/>
                </a:solidFill>
                <a:latin typeface="Arial" charset="0"/>
              </a:defRPr>
            </a:lvl4pPr>
            <a:lvl5pPr marL="2057400" indent="-228600" defTabSz="457200" eaLnBrk="0" hangingPunct="0">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600" b="0" i="0">
                <a:solidFill>
                  <a:srgbClr val="FFC000"/>
                </a:solidFill>
                <a:ea typeface="Verdana" pitchFamily="34" charset="0"/>
                <a:cs typeface="Verdana" pitchFamily="34" charset="0"/>
                <a:sym typeface="Webdings" pitchFamily="18" charset="2"/>
              </a:rPr>
              <a:t> </a:t>
            </a:r>
            <a:r>
              <a:rPr lang="en-GB" altLang="en-US" sz="1600" b="0" i="0">
                <a:solidFill>
                  <a:schemeClr val="tx1"/>
                </a:solidFill>
                <a:ea typeface="Verdana" pitchFamily="34" charset="0"/>
                <a:cs typeface="Verdana" pitchFamily="34" charset="0"/>
              </a:rPr>
              <a:t>SME</a:t>
            </a:r>
          </a:p>
          <a:p>
            <a:pPr eaLnBrk="1" hangingPunct="1">
              <a:spcBef>
                <a:spcPct val="0"/>
              </a:spcBef>
              <a:buFontTx/>
              <a:buNone/>
            </a:pPr>
            <a:r>
              <a:rPr lang="en-GB" altLang="en-US" sz="1600" b="0" i="0">
                <a:solidFill>
                  <a:srgbClr val="AAD5DA"/>
                </a:solidFill>
                <a:ea typeface="Verdana" pitchFamily="34" charset="0"/>
                <a:cs typeface="Verdana" pitchFamily="34" charset="0"/>
                <a:sym typeface="Webdings" pitchFamily="18" charset="2"/>
              </a:rPr>
              <a:t> </a:t>
            </a:r>
            <a:r>
              <a:rPr lang="en-GB" altLang="en-US" sz="1600" b="0" i="0">
                <a:solidFill>
                  <a:schemeClr val="tx1"/>
                </a:solidFill>
                <a:ea typeface="Verdana" pitchFamily="34" charset="0"/>
                <a:cs typeface="Verdana" pitchFamily="34" charset="0"/>
                <a:sym typeface="Webdings" pitchFamily="18" charset="2"/>
              </a:rPr>
              <a:t>Not </a:t>
            </a:r>
            <a:r>
              <a:rPr lang="en-GB" altLang="en-US" sz="1600" b="0" i="0">
                <a:solidFill>
                  <a:schemeClr val="tx1"/>
                </a:solidFill>
                <a:ea typeface="Verdana" pitchFamily="34" charset="0"/>
                <a:cs typeface="Verdana" pitchFamily="34" charset="0"/>
              </a:rPr>
              <a:t>SME</a:t>
            </a:r>
          </a:p>
        </p:txBody>
      </p:sp>
      <p:graphicFrame>
        <p:nvGraphicFramePr>
          <p:cNvPr id="8" name="Chart 7"/>
          <p:cNvGraphicFramePr>
            <a:graphicFrameLocks/>
          </p:cNvGraphicFramePr>
          <p:nvPr/>
        </p:nvGraphicFramePr>
        <p:xfrm>
          <a:off x="76200" y="2390775"/>
          <a:ext cx="5578475" cy="401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nvGraphicFramePr>
        <p:xfrm>
          <a:off x="4470400" y="2390775"/>
          <a:ext cx="47752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4DEC573E-B877-40E3-97B1-0A69D6B11D0D}" type="slidenum">
              <a:rPr lang="en-GB" altLang="en-US" smtClean="0"/>
              <a:pPr>
                <a:defRPr/>
              </a:pPr>
              <a:t>19</a:t>
            </a:fld>
            <a:endParaRPr lang="en-GB" altLang="en-US"/>
          </a:p>
        </p:txBody>
      </p:sp>
    </p:spTree>
    <p:extLst>
      <p:ext uri="{BB962C8B-B14F-4D97-AF65-F5344CB8AC3E}">
        <p14:creationId xmlns:p14="http://schemas.microsoft.com/office/powerpoint/2010/main" val="4292224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1412776"/>
            <a:ext cx="8281169" cy="360462"/>
          </a:xfrm>
        </p:spPr>
        <p:txBody>
          <a:bodyPr/>
          <a:lstStyle/>
          <a:p>
            <a:pPr algn="ctr"/>
            <a:r>
              <a:rPr lang="en-GB" altLang="en-US" dirty="0" smtClean="0"/>
              <a:t>President </a:t>
            </a:r>
            <a:r>
              <a:rPr lang="en-GB" altLang="en-US" dirty="0" err="1" smtClean="0"/>
              <a:t>Juncker's</a:t>
            </a:r>
            <a:r>
              <a:rPr lang="en-GB" altLang="en-US" dirty="0" smtClean="0"/>
              <a:t> Agenda </a:t>
            </a:r>
            <a:br>
              <a:rPr lang="en-GB" altLang="en-US" dirty="0" smtClean="0"/>
            </a:br>
            <a:r>
              <a:rPr lang="en-GB" altLang="en-US" dirty="0" smtClean="0"/>
              <a:t>and the </a:t>
            </a:r>
            <a:r>
              <a:rPr lang="en-GB" altLang="en-US" dirty="0" err="1" smtClean="0"/>
              <a:t>cPPPs</a:t>
            </a:r>
            <a:endParaRPr lang="en-GB" altLang="en-US" dirty="0" smtClean="0"/>
          </a:p>
        </p:txBody>
      </p:sp>
      <p:sp>
        <p:nvSpPr>
          <p:cNvPr id="7171" name="Content Placeholder 2"/>
          <p:cNvSpPr>
            <a:spLocks noGrp="1"/>
          </p:cNvSpPr>
          <p:nvPr>
            <p:ph idx="1"/>
          </p:nvPr>
        </p:nvSpPr>
        <p:spPr>
          <a:xfrm>
            <a:off x="539552" y="2060848"/>
            <a:ext cx="8604449" cy="4322490"/>
          </a:xfrm>
        </p:spPr>
        <p:txBody>
          <a:bodyPr/>
          <a:lstStyle/>
          <a:p>
            <a:pPr marL="514350" indent="-514350">
              <a:buClr>
                <a:srgbClr val="234995"/>
              </a:buClr>
              <a:buFontTx/>
              <a:buAutoNum type="arabicPeriod"/>
            </a:pPr>
            <a:r>
              <a:rPr lang="en-GB" altLang="en-US" sz="1800" b="1" i="0" dirty="0" smtClean="0"/>
              <a:t>A New Boost for Jobs, Growth and Investment</a:t>
            </a:r>
          </a:p>
          <a:p>
            <a:pPr marL="514350" indent="-514350">
              <a:buClr>
                <a:srgbClr val="234995"/>
              </a:buClr>
              <a:buFontTx/>
              <a:buAutoNum type="arabicPeriod"/>
            </a:pPr>
            <a:r>
              <a:rPr lang="en-GB" altLang="en-US" sz="1800" b="1" i="0" dirty="0" smtClean="0"/>
              <a:t>A Connected Digital Single Market </a:t>
            </a:r>
          </a:p>
          <a:p>
            <a:pPr marL="514350" indent="-514350">
              <a:buClr>
                <a:srgbClr val="234995"/>
              </a:buClr>
              <a:buFontTx/>
              <a:buAutoNum type="arabicPeriod"/>
            </a:pPr>
            <a:r>
              <a:rPr lang="en-GB" altLang="en-US" sz="1800" b="1" i="0" dirty="0" smtClean="0"/>
              <a:t>A Resilient Energy Union with a Forward-Looking Climate Change Policy</a:t>
            </a:r>
          </a:p>
          <a:p>
            <a:pPr marL="514350" indent="-514350">
              <a:buClr>
                <a:srgbClr val="234995"/>
              </a:buClr>
              <a:buFontTx/>
              <a:buAutoNum type="arabicPeriod"/>
            </a:pPr>
            <a:r>
              <a:rPr lang="en-GB" altLang="en-US" sz="1800" b="1" i="0" dirty="0" smtClean="0"/>
              <a:t>A Deeper and Fairer Internal Market with a Strengthened Industrial Base</a:t>
            </a:r>
          </a:p>
          <a:p>
            <a:pPr marL="514350" indent="-514350">
              <a:buClr>
                <a:srgbClr val="234995"/>
              </a:buClr>
              <a:buFontTx/>
              <a:buAutoNum type="arabicPeriod"/>
            </a:pPr>
            <a:r>
              <a:rPr lang="en-GB" altLang="en-US" sz="1800" i="0" dirty="0" smtClean="0"/>
              <a:t>A Deeper and Fairer Economic and Monetary Union</a:t>
            </a:r>
          </a:p>
          <a:p>
            <a:pPr marL="514350" indent="-514350">
              <a:buClr>
                <a:srgbClr val="234995"/>
              </a:buClr>
              <a:buFontTx/>
              <a:buAutoNum type="arabicPeriod"/>
            </a:pPr>
            <a:r>
              <a:rPr lang="en-GB" altLang="en-US" sz="1800" i="0" dirty="0" smtClean="0"/>
              <a:t>A Reasonable and Balanced Free Trade Agreement with the U.S. </a:t>
            </a:r>
          </a:p>
          <a:p>
            <a:pPr marL="514350" indent="-514350">
              <a:buClr>
                <a:srgbClr val="234995"/>
              </a:buClr>
              <a:buFontTx/>
              <a:buAutoNum type="arabicPeriod"/>
            </a:pPr>
            <a:r>
              <a:rPr lang="en-GB" altLang="en-US" sz="1800" i="0" dirty="0" smtClean="0"/>
              <a:t>An Area of Justice and Fundamental Rights Based on Mutual Trust</a:t>
            </a:r>
          </a:p>
          <a:p>
            <a:pPr marL="514350" indent="-514350">
              <a:buClr>
                <a:srgbClr val="234995"/>
              </a:buClr>
              <a:buFontTx/>
              <a:buAutoNum type="arabicPeriod"/>
            </a:pPr>
            <a:r>
              <a:rPr lang="en-GB" altLang="en-US" sz="1800" i="0" dirty="0" smtClean="0"/>
              <a:t>Towards a New Policy on Migration </a:t>
            </a:r>
            <a:endParaRPr lang="en-GB" altLang="en-US" sz="1800" i="0" dirty="0" smtClean="0">
              <a:solidFill>
                <a:srgbClr val="FF0000"/>
              </a:solidFill>
            </a:endParaRPr>
          </a:p>
          <a:p>
            <a:pPr marL="514350" indent="-514350">
              <a:buClr>
                <a:srgbClr val="234995"/>
              </a:buClr>
              <a:buFontTx/>
              <a:buAutoNum type="arabicPeriod"/>
            </a:pPr>
            <a:r>
              <a:rPr lang="en-GB" altLang="en-US" sz="1800" b="1" i="0" dirty="0" smtClean="0"/>
              <a:t>A Stronger Global Actor </a:t>
            </a:r>
          </a:p>
          <a:p>
            <a:pPr marL="514350" indent="-514350">
              <a:buClr>
                <a:srgbClr val="234995"/>
              </a:buClr>
              <a:buFontTx/>
              <a:buAutoNum type="arabicPeriod"/>
            </a:pPr>
            <a:r>
              <a:rPr lang="en-GB" altLang="en-US" sz="1800" i="0" dirty="0" smtClean="0"/>
              <a:t>A Union of Democratic Change    </a:t>
            </a:r>
          </a:p>
          <a:p>
            <a:pPr marL="514350" indent="-514350">
              <a:buClr>
                <a:srgbClr val="0F5494"/>
              </a:buClr>
              <a:buFontTx/>
              <a:buNone/>
            </a:pPr>
            <a:endParaRPr lang="en-GB" altLang="en-US" sz="1000" b="1" i="0" u="sng" dirty="0" smtClean="0">
              <a:solidFill>
                <a:srgbClr val="FF0000"/>
              </a:solidFill>
            </a:endParaRPr>
          </a:p>
          <a:p>
            <a:pPr marL="514350" indent="-514350">
              <a:buClr>
                <a:srgbClr val="0F5494"/>
              </a:buClr>
              <a:buFontTx/>
              <a:buNone/>
            </a:pPr>
            <a:r>
              <a:rPr lang="en-GB" altLang="en-US" sz="2200" b="1" i="0" dirty="0" smtClean="0"/>
              <a:t>Five priority areas are addressed by the </a:t>
            </a:r>
            <a:r>
              <a:rPr lang="en-GB" altLang="en-US" sz="2200" b="1" i="0" dirty="0" err="1" smtClean="0"/>
              <a:t>cPPPs</a:t>
            </a:r>
            <a:endParaRPr lang="en-GB" altLang="en-US" sz="1800" i="0" dirty="0" smtClean="0"/>
          </a:p>
        </p:txBody>
      </p:sp>
      <p:sp>
        <p:nvSpPr>
          <p:cNvPr id="7172"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F1119E0F-96AD-41A0-A4C6-1AE1CD09F368}" type="slidenum">
              <a:rPr lang="en-GB" altLang="en-US" sz="1400" i="0" smtClean="0">
                <a:solidFill>
                  <a:schemeClr val="tx1"/>
                </a:solidFill>
                <a:latin typeface="Arial" charset="0"/>
              </a:rPr>
              <a:pPr/>
              <a:t>2</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Straight Connector 3"/>
          <p:cNvCxnSpPr>
            <a:cxnSpLocks noChangeShapeType="1"/>
          </p:cNvCxnSpPr>
          <p:nvPr/>
        </p:nvCxnSpPr>
        <p:spPr bwMode="auto">
          <a:xfrm>
            <a:off x="209550" y="1209675"/>
            <a:ext cx="1108075" cy="3905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55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613" y="3916363"/>
            <a:ext cx="199866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550" y="1101725"/>
            <a:ext cx="202247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4088" y="1241425"/>
            <a:ext cx="187007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6375" y="3975100"/>
            <a:ext cx="19812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025" y="1304925"/>
            <a:ext cx="199866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A835860F-B080-4479-8FFF-CE8A5E5B1EAC}" type="slidenum">
              <a:rPr lang="en-GB" altLang="en-US" sz="1400" i="0" smtClean="0">
                <a:solidFill>
                  <a:schemeClr val="tx1"/>
                </a:solidFill>
                <a:latin typeface="Arial" charset="0"/>
              </a:rPr>
              <a:pPr/>
              <a:t>20</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72816"/>
            <a:ext cx="8013328" cy="1296144"/>
          </a:xfrm>
        </p:spPr>
        <p:txBody>
          <a:bodyPr/>
          <a:lstStyle/>
          <a:p>
            <a:pPr algn="ctr"/>
            <a:r>
              <a:rPr lang="fr-BE" sz="4400" dirty="0" smtClean="0"/>
              <a:t/>
            </a:r>
            <a:br>
              <a:rPr lang="fr-BE" sz="4400" dirty="0" smtClean="0"/>
            </a:br>
            <a:r>
              <a:rPr lang="fr-BE" sz="4400" dirty="0" smtClean="0"/>
              <a:t>IMPACT</a:t>
            </a:r>
            <a:endParaRPr lang="en-GB" sz="4400" dirty="0"/>
          </a:p>
        </p:txBody>
      </p:sp>
      <p:sp>
        <p:nvSpPr>
          <p:cNvPr id="3" name="Content Placeholder 2"/>
          <p:cNvSpPr>
            <a:spLocks noGrp="1"/>
          </p:cNvSpPr>
          <p:nvPr>
            <p:ph idx="1"/>
          </p:nvPr>
        </p:nvSpPr>
        <p:spPr>
          <a:xfrm>
            <a:off x="467544" y="2852936"/>
            <a:ext cx="8229600" cy="3529013"/>
          </a:xfrm>
        </p:spPr>
        <p:txBody>
          <a:bodyPr/>
          <a:lstStyle/>
          <a:p>
            <a:pPr algn="ctr"/>
            <a:endParaRPr lang="fr-BE" b="1" i="0" dirty="0" smtClean="0"/>
          </a:p>
          <a:p>
            <a:pPr algn="ctr"/>
            <a:endParaRPr lang="fr-BE" b="1" i="0" dirty="0"/>
          </a:p>
          <a:p>
            <a:pPr algn="ctr"/>
            <a:r>
              <a:rPr lang="fr-BE" sz="3200" b="1" i="0" dirty="0" smtClean="0"/>
              <a:t>IS THE NAME OF THE GAME</a:t>
            </a:r>
            <a:endParaRPr lang="en-GB" sz="3200" b="1" i="0" dirty="0"/>
          </a:p>
        </p:txBody>
      </p:sp>
      <p:sp>
        <p:nvSpPr>
          <p:cNvPr id="4" name="Slide Number Placeholder 3"/>
          <p:cNvSpPr>
            <a:spLocks noGrp="1"/>
          </p:cNvSpPr>
          <p:nvPr>
            <p:ph type="sldNum" sz="quarter" idx="12"/>
          </p:nvPr>
        </p:nvSpPr>
        <p:spPr/>
        <p:txBody>
          <a:bodyPr/>
          <a:lstStyle/>
          <a:p>
            <a:pPr>
              <a:defRPr/>
            </a:pPr>
            <a:fld id="{02DFE418-109D-47AF-8367-3D129819726B}" type="slidenum">
              <a:rPr lang="en-GB" altLang="en-US" smtClean="0"/>
              <a:pPr>
                <a:defRPr/>
              </a:pPr>
              <a:t>21</a:t>
            </a:fld>
            <a:endParaRPr lang="en-GB" altLang="en-US"/>
          </a:p>
        </p:txBody>
      </p:sp>
    </p:spTree>
    <p:extLst>
      <p:ext uri="{BB962C8B-B14F-4D97-AF65-F5344CB8AC3E}">
        <p14:creationId xmlns:p14="http://schemas.microsoft.com/office/powerpoint/2010/main" val="2528111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250825" y="2492375"/>
            <a:ext cx="8642350" cy="1223963"/>
          </a:xfrm>
        </p:spPr>
        <p:txBody>
          <a:bodyPr anchor="t"/>
          <a:lstStyle/>
          <a:p>
            <a:r>
              <a:rPr lang="en-US" altLang="nl-NL" smtClean="0"/>
              <a:t>Thank you for your attention</a:t>
            </a:r>
          </a:p>
        </p:txBody>
      </p:sp>
      <p:sp>
        <p:nvSpPr>
          <p:cNvPr id="24579" name="Content Placeholder 5"/>
          <p:cNvSpPr>
            <a:spLocks noGrp="1"/>
          </p:cNvSpPr>
          <p:nvPr>
            <p:ph idx="1"/>
          </p:nvPr>
        </p:nvSpPr>
        <p:spPr>
          <a:xfrm>
            <a:off x="250825" y="4797425"/>
            <a:ext cx="8642350" cy="919163"/>
          </a:xfrm>
        </p:spPr>
        <p:txBody>
          <a:bodyPr/>
          <a:lstStyle/>
          <a:p>
            <a:pPr>
              <a:spcBef>
                <a:spcPct val="0"/>
              </a:spcBef>
              <a:buClrTx/>
            </a:pPr>
            <a:r>
              <a:rPr lang="en-US" altLang="nl-NL" b="1" smtClean="0">
                <a:solidFill>
                  <a:srgbClr val="FFFFFF"/>
                </a:solidFill>
              </a:rPr>
              <a:t>More information:</a:t>
            </a:r>
          </a:p>
          <a:p>
            <a:pPr>
              <a:spcBef>
                <a:spcPts val="1200"/>
              </a:spcBef>
              <a:buClrTx/>
            </a:pPr>
            <a:r>
              <a:rPr lang="en-GB" altLang="nl-NL" sz="1600" smtClean="0">
                <a:solidFill>
                  <a:srgbClr val="FFFFFF"/>
                </a:solidFill>
              </a:rPr>
              <a:t>HORIZON 2020: </a:t>
            </a:r>
          </a:p>
          <a:p>
            <a:pPr>
              <a:spcBef>
                <a:spcPct val="0"/>
              </a:spcBef>
              <a:buClrTx/>
            </a:pPr>
            <a:r>
              <a:rPr lang="en-GB" altLang="nl-NL" sz="1600" smtClean="0">
                <a:solidFill>
                  <a:srgbClr val="FFFF00"/>
                </a:solidFill>
              </a:rPr>
              <a:t>http://ec.europa.eu/research/participants/portal/desktop/en/home.html</a:t>
            </a:r>
          </a:p>
          <a:p>
            <a:pPr>
              <a:spcBef>
                <a:spcPts val="1200"/>
              </a:spcBef>
              <a:buClrTx/>
            </a:pPr>
            <a:r>
              <a:rPr lang="en-GB" altLang="nl-NL" sz="1600" smtClean="0">
                <a:solidFill>
                  <a:srgbClr val="FFFFFF"/>
                </a:solidFill>
              </a:rPr>
              <a:t>Contractual Public-Private Partnerships in research and innovation:</a:t>
            </a:r>
          </a:p>
          <a:p>
            <a:pPr>
              <a:spcBef>
                <a:spcPct val="0"/>
              </a:spcBef>
              <a:buClrTx/>
            </a:pPr>
            <a:r>
              <a:rPr lang="en-GB" altLang="nl-NL" sz="1600" smtClean="0">
                <a:solidFill>
                  <a:srgbClr val="FFFF00"/>
                </a:solidFill>
              </a:rPr>
              <a:t>http://ec.europa.eu/research/industrial_technologies/ppp-in-research_en.html</a:t>
            </a:r>
          </a:p>
          <a:p>
            <a:pPr>
              <a:spcBef>
                <a:spcPct val="0"/>
              </a:spcBef>
              <a:buClrTx/>
            </a:pPr>
            <a:endParaRPr lang="en-US" altLang="nl-NL" sz="1600" smtClean="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4213" y="1412875"/>
            <a:ext cx="77041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algn="ctr"/>
            <a:endParaRPr lang="en-US" altLang="en-US" sz="3200">
              <a:solidFill>
                <a:srgbClr val="DF136F"/>
              </a:solidFill>
            </a:endParaRPr>
          </a:p>
        </p:txBody>
      </p:sp>
      <p:sp>
        <p:nvSpPr>
          <p:cNvPr id="9220" name="Rectangle 9"/>
          <p:cNvSpPr>
            <a:spLocks noGrp="1" noChangeArrowheads="1"/>
          </p:cNvSpPr>
          <p:nvPr>
            <p:ph type="body" idx="1"/>
          </p:nvPr>
        </p:nvSpPr>
        <p:spPr>
          <a:xfrm>
            <a:off x="179388" y="2205038"/>
            <a:ext cx="8642350" cy="3600450"/>
          </a:xfrm>
        </p:spPr>
        <p:txBody>
          <a:bodyPr/>
          <a:lstStyle/>
          <a:p>
            <a:pPr lvl="1" indent="0" eaLnBrk="1" hangingPunct="1">
              <a:spcBef>
                <a:spcPts val="1200"/>
              </a:spcBef>
              <a:defRPr/>
            </a:pPr>
            <a:r>
              <a:rPr lang="en-GB" altLang="en-US" b="0" dirty="0" smtClean="0">
                <a:latin typeface="+mj-lt"/>
              </a:rPr>
              <a:t> </a:t>
            </a:r>
            <a:r>
              <a:rPr lang="en-GB" altLang="en-US" b="0" dirty="0">
                <a:latin typeface="+mj-lt"/>
              </a:rPr>
              <a:t>R&amp;D investments </a:t>
            </a:r>
            <a:r>
              <a:rPr lang="en-GB" altLang="en-US" b="0" dirty="0" smtClean="0">
                <a:latin typeface="+mj-lt"/>
              </a:rPr>
              <a:t>are essential </a:t>
            </a:r>
            <a:r>
              <a:rPr lang="en-GB" altLang="en-US" b="0" dirty="0">
                <a:latin typeface="+mj-lt"/>
              </a:rPr>
              <a:t>for generating growth and high quality jobs</a:t>
            </a:r>
          </a:p>
          <a:p>
            <a:pPr lvl="1" indent="0" eaLnBrk="1" hangingPunct="1">
              <a:spcBef>
                <a:spcPts val="1200"/>
              </a:spcBef>
              <a:defRPr/>
            </a:pPr>
            <a:r>
              <a:rPr lang="en-GB" altLang="en-US" b="0" dirty="0">
                <a:latin typeface="+mj-lt"/>
              </a:rPr>
              <a:t> EU business under-invests in R&amp;D compared to other </a:t>
            </a:r>
            <a:r>
              <a:rPr lang="en-GB" altLang="en-US" b="0" dirty="0" smtClean="0">
                <a:latin typeface="+mj-lt"/>
              </a:rPr>
              <a:t>world regions</a:t>
            </a:r>
            <a:endParaRPr lang="en-GB" altLang="en-US" b="0" dirty="0">
              <a:latin typeface="+mj-lt"/>
            </a:endParaRPr>
          </a:p>
          <a:p>
            <a:pPr lvl="1" indent="0" eaLnBrk="1" hangingPunct="1">
              <a:spcBef>
                <a:spcPts val="1200"/>
              </a:spcBef>
              <a:defRPr/>
            </a:pPr>
            <a:r>
              <a:rPr lang="en-GB" altLang="en-US" b="0" dirty="0">
                <a:latin typeface="+mj-lt"/>
              </a:rPr>
              <a:t> Increasing international competition for leadership in strategic technologies</a:t>
            </a:r>
          </a:p>
          <a:p>
            <a:pPr lvl="1" indent="0" eaLnBrk="1" hangingPunct="1">
              <a:spcBef>
                <a:spcPts val="1200"/>
              </a:spcBef>
              <a:defRPr/>
            </a:pPr>
            <a:r>
              <a:rPr lang="en-GB" altLang="en-US" b="0" dirty="0" smtClean="0">
                <a:latin typeface="+mj-lt"/>
              </a:rPr>
              <a:t> Partnerships </a:t>
            </a:r>
            <a:r>
              <a:rPr lang="en-GB" altLang="en-US" b="0" dirty="0">
                <a:latin typeface="+mj-lt"/>
              </a:rPr>
              <a:t>create stable frameworks for joint </a:t>
            </a:r>
            <a:r>
              <a:rPr lang="en-GB" altLang="en-US" b="0" dirty="0" smtClean="0">
                <a:latin typeface="+mj-lt"/>
              </a:rPr>
              <a:t>R&amp;I investments in industrial domains</a:t>
            </a:r>
            <a:endParaRPr lang="en-GB" altLang="en-US" b="0" dirty="0">
              <a:latin typeface="+mj-lt"/>
            </a:endParaRPr>
          </a:p>
          <a:p>
            <a:pPr lvl="1" indent="0" eaLnBrk="1" hangingPunct="1">
              <a:spcBef>
                <a:spcPts val="1200"/>
              </a:spcBef>
              <a:defRPr/>
            </a:pPr>
            <a:r>
              <a:rPr lang="en-GB" altLang="en-US" b="0" dirty="0" smtClean="0">
                <a:latin typeface="+mj-lt"/>
              </a:rPr>
              <a:t> To facilitate prioritisation of R&amp;I in line with the European R&amp;I policy and industry needs</a:t>
            </a:r>
          </a:p>
          <a:p>
            <a:pPr lvl="1" indent="0" eaLnBrk="1" hangingPunct="1">
              <a:spcBef>
                <a:spcPts val="1200"/>
              </a:spcBef>
              <a:defRPr/>
            </a:pPr>
            <a:r>
              <a:rPr lang="en-GB" altLang="en-US" b="0" dirty="0" smtClean="0">
                <a:latin typeface="+mj-lt"/>
              </a:rPr>
              <a:t> To leverage research and innovation efforts</a:t>
            </a:r>
          </a:p>
          <a:p>
            <a:pPr lvl="1" indent="0" eaLnBrk="1" hangingPunct="1">
              <a:spcBef>
                <a:spcPts val="1200"/>
              </a:spcBef>
              <a:buFontTx/>
              <a:buNone/>
              <a:defRPr/>
            </a:pPr>
            <a:r>
              <a:rPr lang="en-GB" altLang="en-US" b="0" dirty="0" smtClean="0">
                <a:latin typeface="+mj-lt"/>
              </a:rPr>
              <a:t>  </a:t>
            </a:r>
          </a:p>
        </p:txBody>
      </p:sp>
      <p:sp>
        <p:nvSpPr>
          <p:cNvPr id="5" name="Rectangle 8"/>
          <p:cNvSpPr txBox="1">
            <a:spLocks noChangeArrowheads="1"/>
          </p:cNvSpPr>
          <p:nvPr/>
        </p:nvSpPr>
        <p:spPr bwMode="auto">
          <a:xfrm>
            <a:off x="431800" y="1331913"/>
            <a:ext cx="820737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eaLnBrk="1" hangingPunct="1">
              <a:defRPr/>
            </a:pPr>
            <a:r>
              <a:rPr lang="en-GB" altLang="en-US" sz="2800" kern="0" smtClean="0"/>
              <a:t>Why Public-Private Partnerships in Horizon 2020?</a:t>
            </a:r>
            <a:endParaRPr lang="en-GB" altLang="en-US" sz="2800" kern="0" dirty="0" smtClean="0"/>
          </a:p>
        </p:txBody>
      </p:sp>
      <p:sp>
        <p:nvSpPr>
          <p:cNvPr id="8197"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5B2C3A30-36B7-444E-9823-E35D8DA8B15B}" type="slidenum">
              <a:rPr lang="en-GB" altLang="en-US" sz="1400" i="0" smtClean="0">
                <a:solidFill>
                  <a:schemeClr val="tx1"/>
                </a:solidFill>
                <a:latin typeface="Arial" charset="0"/>
              </a:rPr>
              <a:pPr/>
              <a:t>3</a:t>
            </a:fld>
            <a:endParaRPr lang="en-GB" altLang="en-US" sz="1400" i="0" dirty="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016250" y="477838"/>
            <a:ext cx="60928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0" hangingPunct="0"/>
            <a:endParaRPr lang="es-ES" altLang="en-US" sz="3600" i="1">
              <a:solidFill>
                <a:srgbClr val="CC0000"/>
              </a:solidFill>
            </a:endParaRPr>
          </a:p>
        </p:txBody>
      </p:sp>
      <p:sp>
        <p:nvSpPr>
          <p:cNvPr id="9219" name="Rectangle 4"/>
          <p:cNvSpPr>
            <a:spLocks noChangeArrowheads="1"/>
          </p:cNvSpPr>
          <p:nvPr/>
        </p:nvSpPr>
        <p:spPr bwMode="auto">
          <a:xfrm>
            <a:off x="50800" y="2058988"/>
            <a:ext cx="90582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1"/>
          <a:lstStyle/>
          <a:p>
            <a:pPr eaLnBrk="0" hangingPunct="0">
              <a:lnSpc>
                <a:spcPct val="90000"/>
              </a:lnSpc>
              <a:buClr>
                <a:schemeClr val="accent2"/>
              </a:buClr>
              <a:buSzPct val="110000"/>
            </a:pPr>
            <a:endParaRPr lang="en-GB" altLang="en-US" sz="2000" b="0" i="1">
              <a:solidFill>
                <a:srgbClr val="CC0000"/>
              </a:solidFill>
            </a:endParaRPr>
          </a:p>
          <a:p>
            <a:pPr eaLnBrk="0" hangingPunct="0">
              <a:lnSpc>
                <a:spcPct val="90000"/>
              </a:lnSpc>
              <a:buClr>
                <a:schemeClr val="accent2"/>
              </a:buClr>
              <a:buSzPct val="110000"/>
            </a:pPr>
            <a:endParaRPr lang="en-GB" altLang="en-US" sz="2400" b="0">
              <a:solidFill>
                <a:srgbClr val="FF3300"/>
              </a:solidFill>
            </a:endParaRPr>
          </a:p>
          <a:p>
            <a:pPr eaLnBrk="0" hangingPunct="0">
              <a:lnSpc>
                <a:spcPct val="90000"/>
              </a:lnSpc>
              <a:buClr>
                <a:schemeClr val="accent2"/>
              </a:buClr>
              <a:buSzPct val="110000"/>
            </a:pPr>
            <a:endParaRPr lang="en-GB" altLang="en-US" sz="2400" b="0">
              <a:solidFill>
                <a:schemeClr val="tx1"/>
              </a:solidFill>
            </a:endParaRPr>
          </a:p>
        </p:txBody>
      </p:sp>
      <p:sp>
        <p:nvSpPr>
          <p:cNvPr id="9220" name="Rectangle 5"/>
          <p:cNvSpPr>
            <a:spLocks noGrp="1" noChangeArrowheads="1"/>
          </p:cNvSpPr>
          <p:nvPr>
            <p:ph type="title" idx="4294967295"/>
          </p:nvPr>
        </p:nvSpPr>
        <p:spPr>
          <a:xfrm>
            <a:off x="179388" y="1341438"/>
            <a:ext cx="8696325" cy="717550"/>
          </a:xfrm>
        </p:spPr>
        <p:txBody>
          <a:bodyPr/>
          <a:lstStyle/>
          <a:p>
            <a:pPr indent="0" eaLnBrk="1" hangingPunct="1">
              <a:lnSpc>
                <a:spcPct val="115000"/>
              </a:lnSpc>
            </a:pPr>
            <a:r>
              <a:rPr lang="nl-BE" altLang="en-US" smtClean="0">
                <a:solidFill>
                  <a:schemeClr val="tx2"/>
                </a:solidFill>
              </a:rPr>
              <a:t/>
            </a:r>
            <a:br>
              <a:rPr lang="nl-BE" altLang="en-US" smtClean="0">
                <a:solidFill>
                  <a:schemeClr val="tx2"/>
                </a:solidFill>
              </a:rPr>
            </a:br>
            <a:r>
              <a:rPr lang="fr-BE" altLang="en-US" sz="2800" smtClean="0"/>
              <a:t>Outcomes of "contractual" PPPs in </a:t>
            </a:r>
            <a:r>
              <a:rPr lang="en-GB" altLang="en-US" sz="2800" smtClean="0"/>
              <a:t>FP7: FoF, EeB and GV</a:t>
            </a:r>
            <a:r>
              <a:rPr lang="en-US" altLang="en-US" smtClean="0"/>
              <a:t/>
            </a:r>
            <a:br>
              <a:rPr lang="en-US" altLang="en-US" smtClean="0"/>
            </a:br>
            <a:r>
              <a:rPr lang="en-GB" altLang="en-US" smtClean="0"/>
              <a:t> </a:t>
            </a:r>
            <a:endParaRPr lang="en-US" altLang="en-US" smtClean="0"/>
          </a:p>
        </p:txBody>
      </p:sp>
      <p:sp>
        <p:nvSpPr>
          <p:cNvPr id="9221" name="Rectangle 8"/>
          <p:cNvSpPr>
            <a:spLocks noChangeArrowheads="1"/>
          </p:cNvSpPr>
          <p:nvPr/>
        </p:nvSpPr>
        <p:spPr bwMode="auto">
          <a:xfrm>
            <a:off x="531813" y="2349500"/>
            <a:ext cx="8281987"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5113" lvl="2" indent="-265113">
              <a:spcAft>
                <a:spcPts val="600"/>
              </a:spcAft>
              <a:buClr>
                <a:srgbClr val="009FBA"/>
              </a:buClr>
              <a:buFontTx/>
              <a:buChar char="•"/>
            </a:pPr>
            <a:r>
              <a:rPr lang="en-GB" altLang="en-US" sz="2100" b="0" dirty="0">
                <a:solidFill>
                  <a:srgbClr val="0F5494"/>
                </a:solidFill>
              </a:rPr>
              <a:t>A quick response in defining the strategy</a:t>
            </a:r>
          </a:p>
          <a:p>
            <a:pPr marL="800100" lvl="3" indent="-342900">
              <a:spcAft>
                <a:spcPts val="600"/>
              </a:spcAft>
              <a:buClr>
                <a:srgbClr val="009FBA"/>
              </a:buClr>
              <a:buFont typeface="Verdana" pitchFamily="34" charset="0"/>
              <a:buChar char="−"/>
            </a:pPr>
            <a:r>
              <a:rPr lang="en-GB" altLang="en-US" sz="1600" b="0" dirty="0">
                <a:solidFill>
                  <a:schemeClr val="tx1"/>
                </a:solidFill>
              </a:rPr>
              <a:t>Multi-Annual Roadmaps</a:t>
            </a:r>
          </a:p>
          <a:p>
            <a:pPr marL="265113" lvl="2" indent="-265113">
              <a:spcAft>
                <a:spcPts val="600"/>
              </a:spcAft>
              <a:buClr>
                <a:srgbClr val="009FBA"/>
              </a:buClr>
              <a:buFontTx/>
              <a:buChar char="•"/>
            </a:pPr>
            <a:r>
              <a:rPr lang="en-GB" altLang="en-US" sz="2100" b="0" dirty="0">
                <a:solidFill>
                  <a:srgbClr val="0F5494"/>
                </a:solidFill>
              </a:rPr>
              <a:t>Better success rates &amp; shorter time-to-grant</a:t>
            </a:r>
          </a:p>
          <a:p>
            <a:pPr marL="265113" lvl="2" indent="-265113">
              <a:spcAft>
                <a:spcPts val="600"/>
              </a:spcAft>
              <a:buClr>
                <a:srgbClr val="009FBA"/>
              </a:buClr>
              <a:buFontTx/>
              <a:buChar char="•"/>
            </a:pPr>
            <a:r>
              <a:rPr lang="fr-BE" altLang="en-US" sz="2100" b="0" dirty="0">
                <a:solidFill>
                  <a:srgbClr val="0F5494"/>
                </a:solidFill>
              </a:rPr>
              <a:t>3 </a:t>
            </a:r>
            <a:r>
              <a:rPr lang="fr-BE" altLang="en-US" sz="2100" b="0" dirty="0" err="1">
                <a:solidFill>
                  <a:srgbClr val="0F5494"/>
                </a:solidFill>
              </a:rPr>
              <a:t>PPPs</a:t>
            </a:r>
            <a:r>
              <a:rPr lang="fr-BE" altLang="en-US" sz="2100" b="0" dirty="0">
                <a:solidFill>
                  <a:srgbClr val="0F5494"/>
                </a:solidFill>
              </a:rPr>
              <a:t> </a:t>
            </a:r>
            <a:r>
              <a:rPr lang="fr-BE" altLang="en-US" sz="2100" b="0" dirty="0" err="1">
                <a:solidFill>
                  <a:srgbClr val="0F5494"/>
                </a:solidFill>
              </a:rPr>
              <a:t>launched</a:t>
            </a:r>
            <a:r>
              <a:rPr lang="fr-BE" altLang="en-US" sz="2100" b="0" dirty="0">
                <a:solidFill>
                  <a:srgbClr val="0F5494"/>
                </a:solidFill>
              </a:rPr>
              <a:t> 366 </a:t>
            </a:r>
            <a:r>
              <a:rPr lang="fr-BE" altLang="en-US" sz="2100" b="0" dirty="0" err="1">
                <a:solidFill>
                  <a:srgbClr val="0F5494"/>
                </a:solidFill>
              </a:rPr>
              <a:t>projects</a:t>
            </a:r>
            <a:r>
              <a:rPr lang="fr-BE" altLang="en-US" sz="2100" b="0" dirty="0">
                <a:solidFill>
                  <a:srgbClr val="0F5494"/>
                </a:solidFill>
              </a:rPr>
              <a:t> </a:t>
            </a:r>
            <a:r>
              <a:rPr lang="fr-BE" altLang="en-US" sz="2100" b="0" dirty="0" err="1">
                <a:solidFill>
                  <a:srgbClr val="0F5494"/>
                </a:solidFill>
              </a:rPr>
              <a:t>with</a:t>
            </a:r>
            <a:r>
              <a:rPr lang="fr-BE" altLang="en-US" sz="2100" b="0" dirty="0">
                <a:solidFill>
                  <a:srgbClr val="0F5494"/>
                </a:solidFill>
              </a:rPr>
              <a:t> 4409 participations</a:t>
            </a:r>
            <a:endParaRPr lang="en-GB" altLang="en-US" sz="2100" b="0" dirty="0">
              <a:solidFill>
                <a:srgbClr val="0F5494"/>
              </a:solidFill>
            </a:endParaRPr>
          </a:p>
          <a:p>
            <a:pPr marL="265113" lvl="2" indent="-265113">
              <a:spcAft>
                <a:spcPts val="600"/>
              </a:spcAft>
              <a:buClr>
                <a:srgbClr val="009FBA"/>
              </a:buClr>
              <a:buFontTx/>
              <a:buChar char="•"/>
            </a:pPr>
            <a:r>
              <a:rPr lang="fr-BE" altLang="en-US" sz="2100" b="0" dirty="0" err="1">
                <a:solidFill>
                  <a:srgbClr val="0F5494"/>
                </a:solidFill>
              </a:rPr>
              <a:t>Increased</a:t>
            </a:r>
            <a:r>
              <a:rPr lang="en-GB" altLang="en-US" sz="2100" b="0" dirty="0">
                <a:solidFill>
                  <a:srgbClr val="0F5494"/>
                </a:solidFill>
              </a:rPr>
              <a:t> participation of industry: 57% (30% in FP7)</a:t>
            </a:r>
          </a:p>
          <a:p>
            <a:pPr marL="800100" lvl="3" indent="-342900">
              <a:spcAft>
                <a:spcPts val="600"/>
              </a:spcAft>
              <a:buClr>
                <a:srgbClr val="009FBA"/>
              </a:buClr>
              <a:buFont typeface="Verdana" pitchFamily="34" charset="0"/>
              <a:buChar char="−"/>
            </a:pPr>
            <a:r>
              <a:rPr lang="en-GB" altLang="en-US" sz="1600" b="0" dirty="0">
                <a:solidFill>
                  <a:schemeClr val="tx1"/>
                </a:solidFill>
              </a:rPr>
              <a:t>SMEs: 25% of the total participation. The </a:t>
            </a:r>
            <a:r>
              <a:rPr lang="fr-BE" altLang="en-US" sz="1600" b="0" dirty="0">
                <a:solidFill>
                  <a:schemeClr val="tx1"/>
                </a:solidFill>
              </a:rPr>
              <a:t>participation of </a:t>
            </a:r>
            <a:r>
              <a:rPr lang="fr-BE" altLang="en-US" sz="1600" b="0" dirty="0" err="1">
                <a:solidFill>
                  <a:schemeClr val="tx1"/>
                </a:solidFill>
              </a:rPr>
              <a:t>SMEs</a:t>
            </a:r>
            <a:r>
              <a:rPr lang="fr-BE" altLang="en-US" sz="1600" b="0" dirty="0">
                <a:solidFill>
                  <a:schemeClr val="tx1"/>
                </a:solidFill>
              </a:rPr>
              <a:t> in FP7 </a:t>
            </a:r>
            <a:r>
              <a:rPr lang="fr-BE" altLang="en-US" sz="1600" b="0" dirty="0" err="1">
                <a:solidFill>
                  <a:schemeClr val="tx1"/>
                </a:solidFill>
              </a:rPr>
              <a:t>Cooperation</a:t>
            </a:r>
            <a:r>
              <a:rPr lang="fr-BE" altLang="en-US" sz="1600" b="0" dirty="0">
                <a:solidFill>
                  <a:schemeClr val="tx1"/>
                </a:solidFill>
              </a:rPr>
              <a:t> </a:t>
            </a:r>
            <a:r>
              <a:rPr lang="fr-BE" altLang="en-US" sz="1600" b="0" dirty="0" err="1" smtClean="0">
                <a:solidFill>
                  <a:schemeClr val="tx1"/>
                </a:solidFill>
              </a:rPr>
              <a:t>was</a:t>
            </a:r>
            <a:r>
              <a:rPr lang="fr-BE" altLang="en-US" sz="1600" b="0" dirty="0" smtClean="0">
                <a:solidFill>
                  <a:schemeClr val="tx1"/>
                </a:solidFill>
              </a:rPr>
              <a:t> </a:t>
            </a:r>
            <a:r>
              <a:rPr lang="fr-BE" altLang="en-US" sz="1600" b="0" dirty="0">
                <a:solidFill>
                  <a:schemeClr val="tx1"/>
                </a:solidFill>
              </a:rPr>
              <a:t>~17%.</a:t>
            </a:r>
            <a:endParaRPr lang="en-GB" altLang="en-US" sz="1600" b="0" dirty="0">
              <a:solidFill>
                <a:schemeClr val="tx1"/>
              </a:solidFill>
            </a:endParaRPr>
          </a:p>
          <a:p>
            <a:pPr marL="265113" indent="-265113">
              <a:spcAft>
                <a:spcPts val="600"/>
              </a:spcAft>
              <a:buClr>
                <a:srgbClr val="009FBA"/>
              </a:buClr>
              <a:buFontTx/>
              <a:buChar char="•"/>
            </a:pPr>
            <a:r>
              <a:rPr lang="en-GB" altLang="en-US" sz="2100" b="0" dirty="0">
                <a:solidFill>
                  <a:srgbClr val="0F5494"/>
                </a:solidFill>
              </a:rPr>
              <a:t>More innovation related activities </a:t>
            </a:r>
          </a:p>
          <a:p>
            <a:pPr marL="800100" lvl="3" indent="-342900">
              <a:spcAft>
                <a:spcPts val="600"/>
              </a:spcAft>
              <a:buClr>
                <a:srgbClr val="009FBA"/>
              </a:buClr>
              <a:buFont typeface="Verdana" pitchFamily="34" charset="0"/>
              <a:buChar char="−"/>
            </a:pPr>
            <a:r>
              <a:rPr lang="en-GB" altLang="en-US" sz="1600" b="0" dirty="0">
                <a:solidFill>
                  <a:schemeClr val="tx1"/>
                </a:solidFill>
              </a:rPr>
              <a:t>including demonstration &amp; take-up of technology</a:t>
            </a:r>
          </a:p>
          <a:p>
            <a:pPr marL="265113" lvl="2" indent="-265113">
              <a:spcAft>
                <a:spcPts val="600"/>
              </a:spcAft>
              <a:buClr>
                <a:srgbClr val="009FBA"/>
              </a:buClr>
              <a:buFontTx/>
              <a:buChar char="•"/>
            </a:pPr>
            <a:r>
              <a:rPr lang="en-GB" altLang="en-US" sz="2100" b="0" dirty="0">
                <a:solidFill>
                  <a:srgbClr val="0F5494"/>
                </a:solidFill>
              </a:rPr>
              <a:t>The full EC contribution was provided: € 1.6 billion</a:t>
            </a:r>
          </a:p>
          <a:p>
            <a:pPr marL="800100" lvl="3" indent="-342900">
              <a:spcAft>
                <a:spcPts val="600"/>
              </a:spcAft>
              <a:buClr>
                <a:srgbClr val="009FBA"/>
              </a:buClr>
            </a:pPr>
            <a:r>
              <a:rPr lang="en-GB" altLang="en-US" sz="1600" b="0" dirty="0">
                <a:solidFill>
                  <a:schemeClr val="tx1"/>
                </a:solidFill>
              </a:rPr>
              <a:t>-&gt; combined investment: € 2.4 billion</a:t>
            </a:r>
          </a:p>
        </p:txBody>
      </p:sp>
      <p:sp>
        <p:nvSpPr>
          <p:cNvPr id="9222"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4C807BDF-09D1-4DA5-995C-5D51B8022C5B}" type="slidenum">
              <a:rPr lang="en-GB" altLang="en-US" sz="1400" i="0" smtClean="0">
                <a:solidFill>
                  <a:schemeClr val="tx1"/>
                </a:solidFill>
                <a:latin typeface="Arial" charset="0"/>
              </a:rPr>
              <a:pPr/>
              <a:t>4</a:t>
            </a:fld>
            <a:endParaRPr lang="en-GB" altLang="en-US" sz="1400" i="0" smtClean="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2133600"/>
            <a:ext cx="2135188" cy="3830638"/>
          </a:xfrm>
          <a:prstGeom prst="rect">
            <a:avLst/>
          </a:prstGeom>
          <a:solidFill>
            <a:schemeClr val="bg2">
              <a:lumMod val="20000"/>
              <a:lumOff val="80000"/>
            </a:schemeClr>
          </a:solidFill>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endParaRPr lang="en-GB" sz="900" b="0">
              <a:solidFill>
                <a:schemeClr val="accent2"/>
              </a:solidFill>
            </a:endParaRPr>
          </a:p>
          <a:p>
            <a:pPr algn="ctr" eaLnBrk="1" hangingPunct="1"/>
            <a:r>
              <a:rPr lang="en-GB" sz="900" b="0">
                <a:solidFill>
                  <a:schemeClr val="accent2"/>
                </a:solidFill>
              </a:rPr>
              <a:t>http://bookshop.europa.eu/en/</a:t>
            </a:r>
            <a:br>
              <a:rPr lang="en-GB" sz="900" b="0">
                <a:solidFill>
                  <a:schemeClr val="accent2"/>
                </a:solidFill>
              </a:rPr>
            </a:br>
            <a:r>
              <a:rPr lang="en-GB" sz="900" b="0">
                <a:solidFill>
                  <a:schemeClr val="accent2"/>
                </a:solidFill>
              </a:rPr>
              <a:t>final-assessment-of-the-research-ppps-in-the-european-economic-recovery-plan-pbKI0213270/</a:t>
            </a:r>
          </a:p>
        </p:txBody>
      </p:sp>
      <p:sp>
        <p:nvSpPr>
          <p:cNvPr id="9219" name="Rectangle 4"/>
          <p:cNvSpPr>
            <a:spLocks noChangeArrowheads="1"/>
          </p:cNvSpPr>
          <p:nvPr/>
        </p:nvSpPr>
        <p:spPr bwMode="auto">
          <a:xfrm>
            <a:off x="684213" y="1412875"/>
            <a:ext cx="77041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algn="ctr"/>
            <a:endParaRPr lang="en-US" altLang="en-US" sz="3200">
              <a:solidFill>
                <a:srgbClr val="DF136F"/>
              </a:solidFill>
            </a:endParaRPr>
          </a:p>
        </p:txBody>
      </p:sp>
      <p:sp>
        <p:nvSpPr>
          <p:cNvPr id="9220" name="Rectangle 8"/>
          <p:cNvSpPr>
            <a:spLocks noGrp="1" noChangeArrowheads="1"/>
          </p:cNvSpPr>
          <p:nvPr>
            <p:ph type="title"/>
          </p:nvPr>
        </p:nvSpPr>
        <p:spPr>
          <a:xfrm>
            <a:off x="395288" y="1196975"/>
            <a:ext cx="8497887" cy="649288"/>
          </a:xfrm>
        </p:spPr>
        <p:txBody>
          <a:bodyPr/>
          <a:lstStyle/>
          <a:p>
            <a:pPr marL="0" indent="0" algn="ctr" eaLnBrk="1" hangingPunct="1"/>
            <a:r>
              <a:rPr lang="en-GB" altLang="en-US" smtClean="0"/>
              <a:t>Findings of the PPPs Final Assessment</a:t>
            </a:r>
          </a:p>
        </p:txBody>
      </p:sp>
      <p:sp>
        <p:nvSpPr>
          <p:cNvPr id="9221" name="Rectangle 9"/>
          <p:cNvSpPr>
            <a:spLocks noGrp="1" noChangeArrowheads="1"/>
          </p:cNvSpPr>
          <p:nvPr>
            <p:ph type="body" idx="1"/>
          </p:nvPr>
        </p:nvSpPr>
        <p:spPr>
          <a:xfrm>
            <a:off x="3059113" y="1952625"/>
            <a:ext cx="5616575" cy="4213225"/>
          </a:xfrm>
        </p:spPr>
        <p:txBody>
          <a:bodyPr/>
          <a:lstStyle/>
          <a:p>
            <a:pPr marL="0" lvl="1" indent="0" eaLnBrk="1" hangingPunct="1">
              <a:spcBef>
                <a:spcPts val="1200"/>
              </a:spcBef>
              <a:buFontTx/>
              <a:buNone/>
            </a:pPr>
            <a:r>
              <a:rPr lang="en-GB" altLang="en-US" smtClean="0"/>
              <a:t>PPP model in FP7:</a:t>
            </a:r>
          </a:p>
          <a:p>
            <a:pPr marL="0" lvl="1" indent="0" eaLnBrk="1" hangingPunct="1">
              <a:lnSpc>
                <a:spcPct val="115000"/>
              </a:lnSpc>
              <a:spcBef>
                <a:spcPts val="1200"/>
              </a:spcBef>
            </a:pPr>
            <a:r>
              <a:rPr lang="en-GB" altLang="en-US" b="0" smtClean="0"/>
              <a:t>Inclusive </a:t>
            </a:r>
          </a:p>
          <a:p>
            <a:pPr marL="0" lvl="1" indent="0">
              <a:lnSpc>
                <a:spcPct val="115000"/>
              </a:lnSpc>
              <a:spcAft>
                <a:spcPts val="300"/>
              </a:spcAft>
            </a:pPr>
            <a:r>
              <a:rPr lang="en-GB" sz="1400" b="0" smtClean="0">
                <a:solidFill>
                  <a:schemeClr val="tx1"/>
                </a:solidFill>
              </a:rPr>
              <a:t>75% of participations were non-members of Associations &amp; received 70% of EC funding </a:t>
            </a:r>
          </a:p>
          <a:p>
            <a:pPr marL="0" lvl="1" indent="0" eaLnBrk="1" hangingPunct="1">
              <a:spcBef>
                <a:spcPts val="1200"/>
              </a:spcBef>
            </a:pPr>
            <a:r>
              <a:rPr lang="en-GB" b="0" smtClean="0">
                <a:cs typeface="Times New Roman" pitchFamily="18" charset="0"/>
              </a:rPr>
              <a:t>Making use of FP rules</a:t>
            </a:r>
          </a:p>
          <a:p>
            <a:pPr marL="0" lvl="1" indent="0">
              <a:lnSpc>
                <a:spcPct val="115000"/>
              </a:lnSpc>
              <a:spcAft>
                <a:spcPts val="300"/>
              </a:spcAft>
              <a:buSzPct val="150000"/>
            </a:pPr>
            <a:r>
              <a:rPr lang="en-GB" sz="1400" b="0" smtClean="0">
                <a:solidFill>
                  <a:schemeClr val="tx1"/>
                </a:solidFill>
              </a:rPr>
              <a:t>ensuring excellence, transparency, fairness &amp; accessibility</a:t>
            </a:r>
            <a:endParaRPr lang="en-GB" altLang="en-US" sz="1400" b="0" smtClean="0">
              <a:solidFill>
                <a:schemeClr val="tx1"/>
              </a:solidFill>
            </a:endParaRPr>
          </a:p>
          <a:p>
            <a:pPr marL="0" lvl="1" indent="0" eaLnBrk="1" hangingPunct="1">
              <a:spcBef>
                <a:spcPts val="1200"/>
              </a:spcBef>
            </a:pPr>
            <a:r>
              <a:rPr lang="en-GB" altLang="en-US" b="0" smtClean="0"/>
              <a:t>Projects end closer to market</a:t>
            </a:r>
          </a:p>
          <a:p>
            <a:pPr marL="0" lvl="1" indent="0">
              <a:lnSpc>
                <a:spcPct val="115000"/>
              </a:lnSpc>
              <a:spcAft>
                <a:spcPts val="300"/>
              </a:spcAft>
              <a:buSzPct val="150000"/>
            </a:pPr>
            <a:r>
              <a:rPr lang="en-US" sz="1400" b="0" smtClean="0">
                <a:solidFill>
                  <a:schemeClr val="tx1"/>
                </a:solidFill>
              </a:rPr>
              <a:t>Targeting the complete innovation</a:t>
            </a:r>
            <a:r>
              <a:rPr lang="en-GB" sz="1400" b="0" smtClean="0">
                <a:solidFill>
                  <a:schemeClr val="tx1"/>
                </a:solidFill>
              </a:rPr>
              <a:t> cycles</a:t>
            </a:r>
          </a:p>
          <a:p>
            <a:pPr marL="0" lvl="1" indent="0" eaLnBrk="1" hangingPunct="1">
              <a:lnSpc>
                <a:spcPct val="115000"/>
              </a:lnSpc>
              <a:spcBef>
                <a:spcPts val="1200"/>
              </a:spcBef>
              <a:buFont typeface="Verdana" pitchFamily="34" charset="0"/>
              <a:buChar char="•"/>
            </a:pPr>
            <a:r>
              <a:rPr lang="fr-BE" b="0" smtClean="0"/>
              <a:t>Reversed the declining funding trend to the respective industrial areas</a:t>
            </a:r>
          </a:p>
          <a:p>
            <a:pPr marL="0" lvl="1" indent="0" eaLnBrk="1" hangingPunct="1">
              <a:spcBef>
                <a:spcPts val="1200"/>
              </a:spcBef>
            </a:pPr>
            <a:endParaRPr lang="en-GB" altLang="en-US" b="0" smtClean="0"/>
          </a:p>
        </p:txBody>
      </p:sp>
      <p:pic>
        <p:nvPicPr>
          <p:cNvPr id="922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988" y="2301875"/>
            <a:ext cx="1814512" cy="2587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pPr>
              <a:defRPr/>
            </a:pPr>
            <a:fld id="{02DFE418-109D-47AF-8367-3D129819726B}" type="slidenum">
              <a:rPr lang="en-GB" altLang="en-US" smtClean="0"/>
              <a:pPr>
                <a:defRPr/>
              </a:pPr>
              <a:t>5</a:t>
            </a:fld>
            <a:endParaRPr lang="en-GB" altLang="en-US"/>
          </a:p>
        </p:txBody>
      </p:sp>
    </p:spTree>
    <p:extLst>
      <p:ext uri="{BB962C8B-B14F-4D97-AF65-F5344CB8AC3E}">
        <p14:creationId xmlns:p14="http://schemas.microsoft.com/office/powerpoint/2010/main" val="1863578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12700" y="981075"/>
            <a:ext cx="9036050" cy="936625"/>
          </a:xfrm>
        </p:spPr>
        <p:txBody>
          <a:bodyPr/>
          <a:lstStyle/>
          <a:p>
            <a:pPr indent="0" eaLnBrk="1" hangingPunct="1">
              <a:lnSpc>
                <a:spcPct val="115000"/>
              </a:lnSpc>
            </a:pPr>
            <a:r>
              <a:rPr lang="fr-BE" altLang="en-US" smtClean="0"/>
              <a:t>PPPs </a:t>
            </a:r>
            <a:r>
              <a:rPr lang="en-US" altLang="en-US" smtClean="0"/>
              <a:t>in Horizon 2020</a:t>
            </a:r>
          </a:p>
        </p:txBody>
      </p:sp>
      <p:sp>
        <p:nvSpPr>
          <p:cNvPr id="10243" name="Rectangle 5"/>
          <p:cNvSpPr txBox="1">
            <a:spLocks noChangeArrowheads="1"/>
          </p:cNvSpPr>
          <p:nvPr/>
        </p:nvSpPr>
        <p:spPr bwMode="auto">
          <a:xfrm>
            <a:off x="8101013" y="6092825"/>
            <a:ext cx="8636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nSpc>
                <a:spcPct val="115000"/>
              </a:lnSpc>
            </a:pPr>
            <a:endParaRPr lang="en-US" altLang="en-US" sz="3000" i="0"/>
          </a:p>
        </p:txBody>
      </p:sp>
      <p:graphicFrame>
        <p:nvGraphicFramePr>
          <p:cNvPr id="8" name="Content Placeholder 4"/>
          <p:cNvGraphicFramePr>
            <a:graphicFrameLocks noGrp="1"/>
          </p:cNvGraphicFramePr>
          <p:nvPr>
            <p:ph idx="4294967295"/>
          </p:nvPr>
        </p:nvGraphicFramePr>
        <p:xfrm>
          <a:off x="323850" y="1727200"/>
          <a:ext cx="8569325" cy="4365880"/>
        </p:xfrm>
        <a:graphic>
          <a:graphicData uri="http://schemas.openxmlformats.org/drawingml/2006/table">
            <a:tbl>
              <a:tblPr/>
              <a:tblGrid>
                <a:gridCol w="4133850"/>
                <a:gridCol w="4435475"/>
              </a:tblGrid>
              <a:tr h="365554">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altLang="en-US" sz="1800" b="1" i="0" u="none" strike="noStrike" cap="none" normalizeH="0" baseline="0" dirty="0" smtClean="0">
                          <a:ln>
                            <a:noFill/>
                          </a:ln>
                          <a:solidFill>
                            <a:srgbClr val="FFFFFF"/>
                          </a:solidFill>
                          <a:effectLst/>
                          <a:latin typeface="Verdana" pitchFamily="34" charset="0"/>
                          <a:cs typeface="Arial" charset="0"/>
                        </a:rPr>
                        <a:t> </a:t>
                      </a:r>
                      <a:r>
                        <a:rPr kumimoji="0" lang="fr-BE" altLang="en-US" sz="1800" b="1" i="0" u="none" strike="noStrike" cap="none" normalizeH="0" baseline="0" dirty="0" err="1" smtClean="0">
                          <a:ln>
                            <a:noFill/>
                          </a:ln>
                          <a:solidFill>
                            <a:srgbClr val="FFFFFF"/>
                          </a:solidFill>
                          <a:effectLst/>
                          <a:latin typeface="Verdana" pitchFamily="34" charset="0"/>
                          <a:cs typeface="Arial" charset="0"/>
                        </a:rPr>
                        <a:t>Institutionalised</a:t>
                      </a:r>
                      <a:r>
                        <a:rPr kumimoji="0" lang="fr-BE" altLang="en-US" sz="1800" b="1" i="0" u="none" strike="noStrike" cap="none" normalizeH="0" baseline="0" dirty="0" smtClean="0">
                          <a:ln>
                            <a:noFill/>
                          </a:ln>
                          <a:solidFill>
                            <a:srgbClr val="FFFFFF"/>
                          </a:solidFill>
                          <a:effectLst/>
                          <a:latin typeface="Verdana" pitchFamily="34" charset="0"/>
                          <a:cs typeface="Arial" charset="0"/>
                        </a:rPr>
                        <a:t> </a:t>
                      </a:r>
                      <a:r>
                        <a:rPr kumimoji="0" lang="fr-BE" altLang="en-US" sz="1800" b="1" i="0" u="none" strike="noStrike" cap="none" normalizeH="0" baseline="0" dirty="0" err="1" smtClean="0">
                          <a:ln>
                            <a:noFill/>
                          </a:ln>
                          <a:solidFill>
                            <a:srgbClr val="FFFFFF"/>
                          </a:solidFill>
                          <a:effectLst/>
                          <a:latin typeface="Verdana" pitchFamily="34" charset="0"/>
                          <a:cs typeface="Arial" charset="0"/>
                        </a:rPr>
                        <a:t>PPPs</a:t>
                      </a:r>
                      <a:endParaRPr kumimoji="0" lang="en-GB" altLang="en-US" sz="1800" b="1" i="0" u="none" strike="noStrike" cap="none" normalizeH="0" baseline="0" dirty="0" smtClean="0">
                        <a:ln>
                          <a:noFill/>
                        </a:ln>
                        <a:solidFill>
                          <a:srgbClr val="FFFFFF"/>
                        </a:solidFill>
                        <a:effectLst/>
                        <a:latin typeface="Verdana" pitchFamily="34" charset="0"/>
                        <a:cs typeface="Arial" charset="0"/>
                      </a:endParaRPr>
                    </a:p>
                  </a:txBody>
                  <a:tcPr marL="91443" marR="91443" marT="45625" marB="45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altLang="en-US" sz="1800" b="1" i="0" u="none" strike="noStrike" cap="none" normalizeH="0" baseline="0" smtClean="0">
                          <a:ln>
                            <a:noFill/>
                          </a:ln>
                          <a:solidFill>
                            <a:srgbClr val="FFFFFF"/>
                          </a:solidFill>
                          <a:effectLst/>
                          <a:latin typeface="Verdana" pitchFamily="34" charset="0"/>
                          <a:cs typeface="Arial" charset="0"/>
                        </a:rPr>
                        <a:t>  Contractual PPPs</a:t>
                      </a:r>
                      <a:endParaRPr kumimoji="0" lang="en-GB" altLang="en-US" sz="1800" b="1" i="0" u="none" strike="noStrike" cap="none" normalizeH="0" baseline="0" smtClean="0">
                        <a:ln>
                          <a:noFill/>
                        </a:ln>
                        <a:solidFill>
                          <a:srgbClr val="FFFFFF"/>
                        </a:solidFill>
                        <a:effectLst/>
                        <a:latin typeface="Verdana" pitchFamily="34" charset="0"/>
                        <a:cs typeface="Arial" charset="0"/>
                      </a:endParaRPr>
                    </a:p>
                  </a:txBody>
                  <a:tcPr marL="91443" marR="91443" marT="45625" marB="45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4000071">
                <a:tc>
                  <a:txBody>
                    <a:bodyPr/>
                    <a:lstStyle>
                      <a:lvl1pPr marL="285750" indent="-285750"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285750" marR="0" lvl="0" indent="-285750" algn="l" defTabSz="9144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smtClean="0">
                          <a:ln>
                            <a:noFill/>
                          </a:ln>
                          <a:solidFill>
                            <a:srgbClr val="2A678B"/>
                          </a:solidFill>
                          <a:effectLst/>
                          <a:latin typeface="Verdana" pitchFamily="34" charset="0"/>
                          <a:cs typeface="Arial" charset="0"/>
                        </a:rPr>
                        <a:t>Innovative Medicines (IMI)</a:t>
                      </a:r>
                    </a:p>
                    <a:p>
                      <a:pPr marL="285750" marR="0" lvl="0" indent="-285750" algn="l" defTabSz="9144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smtClean="0">
                          <a:ln>
                            <a:noFill/>
                          </a:ln>
                          <a:solidFill>
                            <a:srgbClr val="2A678B"/>
                          </a:solidFill>
                          <a:effectLst/>
                          <a:latin typeface="Verdana" pitchFamily="34" charset="0"/>
                          <a:cs typeface="Arial" charset="0"/>
                        </a:rPr>
                        <a:t>Clean Sky</a:t>
                      </a:r>
                    </a:p>
                    <a:p>
                      <a:pPr marL="285750" marR="0" lvl="0" indent="-285750" algn="l" defTabSz="9144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smtClean="0">
                          <a:ln>
                            <a:noFill/>
                          </a:ln>
                          <a:solidFill>
                            <a:srgbClr val="2A678B"/>
                          </a:solidFill>
                          <a:effectLst/>
                          <a:latin typeface="Verdana" pitchFamily="34" charset="0"/>
                          <a:cs typeface="Arial" charset="0"/>
                        </a:rPr>
                        <a:t>Single European Sky ATM Research (SESAR)</a:t>
                      </a:r>
                    </a:p>
                    <a:p>
                      <a:pPr marL="285750" marR="0" lvl="0" indent="-285750" algn="l" defTabSz="9144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smtClean="0">
                          <a:ln>
                            <a:noFill/>
                          </a:ln>
                          <a:solidFill>
                            <a:srgbClr val="2A678B"/>
                          </a:solidFill>
                          <a:effectLst/>
                          <a:latin typeface="Verdana" pitchFamily="34" charset="0"/>
                          <a:cs typeface="Arial" charset="0"/>
                        </a:rPr>
                        <a:t>Fuel Cells and Hydrogen (FCH)</a:t>
                      </a:r>
                    </a:p>
                    <a:p>
                      <a:pPr marL="285750" marR="0" lvl="0" indent="-285750" algn="l" defTabSz="9144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smtClean="0">
                          <a:ln>
                            <a:noFill/>
                          </a:ln>
                          <a:solidFill>
                            <a:srgbClr val="2A678B"/>
                          </a:solidFill>
                          <a:effectLst/>
                          <a:latin typeface="Verdana" pitchFamily="34" charset="0"/>
                          <a:cs typeface="Arial" charset="0"/>
                        </a:rPr>
                        <a:t>Electronic Components and Systems (ECSEL - old ARTEMIS + ENIAC)</a:t>
                      </a:r>
                    </a:p>
                    <a:p>
                      <a:pPr marL="285750" marR="0" lvl="0" indent="-285750" algn="l" defTabSz="914400" rtl="0" eaLnBrk="1" fontAlgn="base" latinLnBrk="0" hangingPunct="1">
                        <a:lnSpc>
                          <a:spcPct val="100000"/>
                        </a:lnSpc>
                        <a:spcBef>
                          <a:spcPct val="0"/>
                        </a:spcBef>
                        <a:spcAft>
                          <a:spcPts val="900"/>
                        </a:spcAft>
                        <a:buClrTx/>
                        <a:buSzTx/>
                        <a:buFont typeface="Arial" charset="0"/>
                        <a:buNone/>
                        <a:tabLst/>
                      </a:pPr>
                      <a:r>
                        <a:rPr kumimoji="0" lang="fr-BE" altLang="en-US" sz="1700" b="1" i="0" u="none" strike="noStrike" cap="none" normalizeH="0" baseline="0" smtClean="0">
                          <a:ln>
                            <a:noFill/>
                          </a:ln>
                          <a:solidFill>
                            <a:srgbClr val="2A678B"/>
                          </a:solidFill>
                          <a:effectLst/>
                          <a:latin typeface="Verdana" pitchFamily="34" charset="0"/>
                          <a:cs typeface="Arial" charset="0"/>
                        </a:rPr>
                        <a:t>New:</a:t>
                      </a:r>
                    </a:p>
                    <a:p>
                      <a:pPr marL="285750" marR="0" lvl="0" indent="-285750" algn="l" defTabSz="9144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smtClean="0">
                          <a:ln>
                            <a:noFill/>
                          </a:ln>
                          <a:solidFill>
                            <a:srgbClr val="2A678B"/>
                          </a:solidFill>
                          <a:effectLst/>
                          <a:latin typeface="Verdana" pitchFamily="34" charset="0"/>
                          <a:cs typeface="Arial" charset="0"/>
                        </a:rPr>
                        <a:t>Bio-based Industries (BBI)</a:t>
                      </a:r>
                    </a:p>
                    <a:p>
                      <a:pPr marL="285750" marR="0" lvl="0" indent="-285750" algn="l" defTabSz="9144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smtClean="0">
                          <a:ln>
                            <a:noFill/>
                          </a:ln>
                          <a:solidFill>
                            <a:srgbClr val="2A678B"/>
                          </a:solidFill>
                          <a:effectLst/>
                          <a:latin typeface="Verdana" pitchFamily="34" charset="0"/>
                          <a:cs typeface="Arial" charset="0"/>
                        </a:rPr>
                        <a:t>Shift2Rail</a:t>
                      </a:r>
                    </a:p>
                  </a:txBody>
                  <a:tcPr marL="91443" marR="91443" marT="45625" marB="45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285750" indent="-285750" defTabSz="457200" eaLnBrk="0" hangingPunct="0">
                        <a:spcBef>
                          <a:spcPct val="20000"/>
                        </a:spcBef>
                        <a:buClr>
                          <a:schemeClr val="bg1"/>
                        </a:buClr>
                        <a:defRPr sz="2000" i="1">
                          <a:solidFill>
                            <a:srgbClr val="0F5494"/>
                          </a:solidFill>
                          <a:latin typeface="Verdana" pitchFamily="34" charset="0"/>
                        </a:defRPr>
                      </a:lvl1pPr>
                      <a:lvl2pPr marL="742950" indent="-285750" defTabSz="457200" eaLnBrk="0" hangingPunct="0">
                        <a:spcBef>
                          <a:spcPct val="20000"/>
                        </a:spcBef>
                        <a:buClr>
                          <a:srgbClr val="009FBA"/>
                        </a:buClr>
                        <a:defRPr b="1">
                          <a:solidFill>
                            <a:srgbClr val="0F5494"/>
                          </a:solidFill>
                          <a:latin typeface="Verdana" pitchFamily="34" charset="0"/>
                        </a:defRPr>
                      </a:lvl2pPr>
                      <a:lvl3pPr marL="1143000" indent="-228600" defTabSz="457200" eaLnBrk="0" hangingPunct="0">
                        <a:spcBef>
                          <a:spcPct val="20000"/>
                        </a:spcBef>
                        <a:defRPr sz="1200">
                          <a:solidFill>
                            <a:srgbClr val="0F5494"/>
                          </a:solidFill>
                          <a:latin typeface="Verdana" pitchFamily="34" charset="0"/>
                        </a:defRPr>
                      </a:lvl3pPr>
                      <a:lvl4pPr marL="1600200" indent="-228600" defTabSz="457200" eaLnBrk="0" hangingPunct="0">
                        <a:spcBef>
                          <a:spcPct val="20000"/>
                        </a:spcBef>
                        <a:defRPr>
                          <a:solidFill>
                            <a:schemeClr val="tx1"/>
                          </a:solidFill>
                          <a:latin typeface="Arial" charset="0"/>
                        </a:defRPr>
                      </a:lvl4pPr>
                      <a:lvl5pPr marL="2057400" indent="-228600" defTabSz="457200" eaLnBrk="0" hangingPunct="0">
                        <a:spcBef>
                          <a:spcPct val="20000"/>
                        </a:spcBef>
                        <a:defRPr>
                          <a:solidFill>
                            <a:schemeClr val="tx1"/>
                          </a:solidFill>
                          <a:latin typeface="Arial" charset="0"/>
                        </a:defRPr>
                      </a:lvl5pPr>
                      <a:lvl6pPr marL="2514600" indent="-228600" defTabSz="457200" eaLnBrk="0" fontAlgn="base" hangingPunct="0">
                        <a:spcBef>
                          <a:spcPct val="20000"/>
                        </a:spcBef>
                        <a:spcAft>
                          <a:spcPct val="0"/>
                        </a:spcAft>
                        <a:defRPr>
                          <a:solidFill>
                            <a:schemeClr val="tx1"/>
                          </a:solidFill>
                          <a:latin typeface="Arial" charset="0"/>
                        </a:defRPr>
                      </a:lvl6pPr>
                      <a:lvl7pPr marL="2971800" indent="-228600" defTabSz="457200" eaLnBrk="0" fontAlgn="base" hangingPunct="0">
                        <a:spcBef>
                          <a:spcPct val="20000"/>
                        </a:spcBef>
                        <a:spcAft>
                          <a:spcPct val="0"/>
                        </a:spcAft>
                        <a:defRPr>
                          <a:solidFill>
                            <a:schemeClr val="tx1"/>
                          </a:solidFill>
                          <a:latin typeface="Arial" charset="0"/>
                        </a:defRPr>
                      </a:lvl7pPr>
                      <a:lvl8pPr marL="3429000" indent="-228600" defTabSz="457200" eaLnBrk="0" fontAlgn="base" hangingPunct="0">
                        <a:spcBef>
                          <a:spcPct val="20000"/>
                        </a:spcBef>
                        <a:spcAft>
                          <a:spcPct val="0"/>
                        </a:spcAft>
                        <a:defRPr>
                          <a:solidFill>
                            <a:schemeClr val="tx1"/>
                          </a:solidFill>
                          <a:latin typeface="Arial" charset="0"/>
                        </a:defRPr>
                      </a:lvl8pPr>
                      <a:lvl9pPr marL="3886200" indent="-228600" defTabSz="457200" eaLnBrk="0" fontAlgn="base" hangingPunct="0">
                        <a:spcBef>
                          <a:spcPct val="20000"/>
                        </a:spcBef>
                        <a:spcAft>
                          <a:spcPct val="0"/>
                        </a:spcAft>
                        <a:defRPr>
                          <a:solidFill>
                            <a:schemeClr val="tx1"/>
                          </a:solidFill>
                          <a:latin typeface="Arial" charset="0"/>
                        </a:defRPr>
                      </a:lvl9pPr>
                    </a:lstStyle>
                    <a:p>
                      <a:pPr marL="285750" marR="0" lvl="0" indent="-285750" algn="l" defTabSz="4572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dirty="0" err="1" smtClean="0">
                          <a:ln>
                            <a:noFill/>
                          </a:ln>
                          <a:solidFill>
                            <a:srgbClr val="2A678B"/>
                          </a:solidFill>
                          <a:effectLst/>
                          <a:latin typeface="Verdana" pitchFamily="34" charset="0"/>
                          <a:cs typeface="Arial" charset="0"/>
                        </a:rPr>
                        <a:t>Factory</a:t>
                      </a:r>
                      <a:r>
                        <a:rPr kumimoji="0" lang="fr-BE" altLang="en-US" sz="1700" b="1" i="0" u="none" strike="noStrike" cap="none" normalizeH="0" baseline="0" dirty="0" smtClean="0">
                          <a:ln>
                            <a:noFill/>
                          </a:ln>
                          <a:solidFill>
                            <a:srgbClr val="2A678B"/>
                          </a:solidFill>
                          <a:effectLst/>
                          <a:latin typeface="Verdana" pitchFamily="34" charset="0"/>
                          <a:cs typeface="Arial" charset="0"/>
                        </a:rPr>
                        <a:t> of the Future (</a:t>
                      </a:r>
                      <a:r>
                        <a:rPr kumimoji="0" lang="fr-BE" altLang="en-US" sz="1700" b="1" i="0" u="none" strike="noStrike" cap="none" normalizeH="0" baseline="0" dirty="0" err="1" smtClean="0">
                          <a:ln>
                            <a:noFill/>
                          </a:ln>
                          <a:solidFill>
                            <a:srgbClr val="2A678B"/>
                          </a:solidFill>
                          <a:effectLst/>
                          <a:latin typeface="Verdana" pitchFamily="34" charset="0"/>
                          <a:cs typeface="Arial" charset="0"/>
                        </a:rPr>
                        <a:t>FoF</a:t>
                      </a:r>
                      <a:r>
                        <a:rPr kumimoji="0" lang="fr-BE" altLang="en-US" sz="1700" b="1" i="0" u="none" strike="noStrike" cap="none" normalizeH="0" baseline="0" dirty="0" smtClean="0">
                          <a:ln>
                            <a:noFill/>
                          </a:ln>
                          <a:solidFill>
                            <a:srgbClr val="2A678B"/>
                          </a:solidFill>
                          <a:effectLst/>
                          <a:latin typeface="Verdana" pitchFamily="34" charset="0"/>
                          <a:cs typeface="Arial" charset="0"/>
                        </a:rPr>
                        <a:t>)</a:t>
                      </a:r>
                    </a:p>
                    <a:p>
                      <a:pPr marL="285750" marR="0" lvl="0" indent="-285750" algn="l" defTabSz="4572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dirty="0" err="1" smtClean="0">
                          <a:ln>
                            <a:noFill/>
                          </a:ln>
                          <a:solidFill>
                            <a:srgbClr val="2A678B"/>
                          </a:solidFill>
                          <a:effectLst/>
                          <a:latin typeface="Verdana" pitchFamily="34" charset="0"/>
                          <a:cs typeface="Arial" charset="0"/>
                        </a:rPr>
                        <a:t>Energy</a:t>
                      </a:r>
                      <a:r>
                        <a:rPr kumimoji="0" lang="fr-BE" altLang="en-US" sz="1700" b="1" i="0" u="none" strike="noStrike" cap="none" normalizeH="0" baseline="0" dirty="0" smtClean="0">
                          <a:ln>
                            <a:noFill/>
                          </a:ln>
                          <a:solidFill>
                            <a:srgbClr val="2A678B"/>
                          </a:solidFill>
                          <a:effectLst/>
                          <a:latin typeface="Verdana" pitchFamily="34" charset="0"/>
                          <a:cs typeface="Arial" charset="0"/>
                        </a:rPr>
                        <a:t>-efficient Buildings (</a:t>
                      </a:r>
                      <a:r>
                        <a:rPr kumimoji="0" lang="fr-BE" altLang="en-US" sz="1700" b="1" i="0" u="none" strike="noStrike" cap="none" normalizeH="0" baseline="0" dirty="0" err="1" smtClean="0">
                          <a:ln>
                            <a:noFill/>
                          </a:ln>
                          <a:solidFill>
                            <a:srgbClr val="2A678B"/>
                          </a:solidFill>
                          <a:effectLst/>
                          <a:latin typeface="Verdana" pitchFamily="34" charset="0"/>
                          <a:cs typeface="Arial" charset="0"/>
                        </a:rPr>
                        <a:t>EeB</a:t>
                      </a:r>
                      <a:r>
                        <a:rPr kumimoji="0" lang="fr-BE" altLang="en-US" sz="1700" b="1" i="0" u="none" strike="noStrike" cap="none" normalizeH="0" baseline="0" dirty="0" smtClean="0">
                          <a:ln>
                            <a:noFill/>
                          </a:ln>
                          <a:solidFill>
                            <a:srgbClr val="2A678B"/>
                          </a:solidFill>
                          <a:effectLst/>
                          <a:latin typeface="Verdana" pitchFamily="34" charset="0"/>
                          <a:cs typeface="Arial" charset="0"/>
                        </a:rPr>
                        <a:t>)</a:t>
                      </a:r>
                    </a:p>
                    <a:p>
                      <a:pPr marL="285750" marR="0" lvl="0" indent="-285750" algn="l" defTabSz="4572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dirty="0" smtClean="0">
                          <a:ln>
                            <a:noFill/>
                          </a:ln>
                          <a:solidFill>
                            <a:srgbClr val="2A678B"/>
                          </a:solidFill>
                          <a:effectLst/>
                          <a:latin typeface="Verdana" pitchFamily="34" charset="0"/>
                          <a:cs typeface="Arial" charset="0"/>
                        </a:rPr>
                        <a:t>Green </a:t>
                      </a:r>
                      <a:r>
                        <a:rPr kumimoji="0" lang="fr-BE" altLang="en-US" sz="1700" b="1" i="0" u="none" strike="noStrike" cap="none" normalizeH="0" baseline="0" dirty="0" err="1" smtClean="0">
                          <a:ln>
                            <a:noFill/>
                          </a:ln>
                          <a:solidFill>
                            <a:srgbClr val="2A678B"/>
                          </a:solidFill>
                          <a:effectLst/>
                          <a:latin typeface="Verdana" pitchFamily="34" charset="0"/>
                          <a:cs typeface="Arial" charset="0"/>
                        </a:rPr>
                        <a:t>Vehicles</a:t>
                      </a:r>
                      <a:r>
                        <a:rPr kumimoji="0" lang="fr-BE" altLang="en-US" sz="1700" b="1" i="0" u="none" strike="noStrike" cap="none" normalizeH="0" baseline="0" dirty="0" smtClean="0">
                          <a:ln>
                            <a:noFill/>
                          </a:ln>
                          <a:solidFill>
                            <a:srgbClr val="2A678B"/>
                          </a:solidFill>
                          <a:effectLst/>
                          <a:latin typeface="Verdana" pitchFamily="34" charset="0"/>
                          <a:cs typeface="Arial" charset="0"/>
                        </a:rPr>
                        <a:t> (EGVI)</a:t>
                      </a:r>
                    </a:p>
                    <a:p>
                      <a:pPr marL="285750" marR="0" lvl="0" indent="-285750" algn="l" defTabSz="4572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dirty="0" smtClean="0">
                          <a:ln>
                            <a:noFill/>
                          </a:ln>
                          <a:solidFill>
                            <a:srgbClr val="2A678B"/>
                          </a:solidFill>
                          <a:effectLst/>
                          <a:latin typeface="Verdana" pitchFamily="34" charset="0"/>
                          <a:cs typeface="Arial" charset="0"/>
                        </a:rPr>
                        <a:t>Future internet (5G)</a:t>
                      </a:r>
                    </a:p>
                    <a:p>
                      <a:pPr marL="285750" marR="0" lvl="0" indent="-285750" algn="l" defTabSz="457200" rtl="0" eaLnBrk="1" fontAlgn="base" latinLnBrk="0" hangingPunct="1">
                        <a:lnSpc>
                          <a:spcPct val="100000"/>
                        </a:lnSpc>
                        <a:spcBef>
                          <a:spcPct val="0"/>
                        </a:spcBef>
                        <a:spcAft>
                          <a:spcPts val="900"/>
                        </a:spcAft>
                        <a:buClrTx/>
                        <a:buSzTx/>
                        <a:buFont typeface="Arial" charset="0"/>
                        <a:buNone/>
                        <a:tabLst/>
                      </a:pPr>
                      <a:r>
                        <a:rPr kumimoji="0" lang="fr-BE" altLang="en-US" sz="1700" b="1" i="0" u="none" strike="noStrike" cap="none" normalizeH="0" baseline="0" dirty="0" smtClean="0">
                          <a:ln>
                            <a:noFill/>
                          </a:ln>
                          <a:solidFill>
                            <a:srgbClr val="2A678B"/>
                          </a:solidFill>
                          <a:effectLst/>
                          <a:latin typeface="Verdana" pitchFamily="34" charset="0"/>
                          <a:cs typeface="Arial" charset="0"/>
                        </a:rPr>
                        <a:t>New:</a:t>
                      </a:r>
                    </a:p>
                    <a:p>
                      <a:pPr marL="285750" marR="0" lvl="0" indent="-285750" algn="l" defTabSz="457200" rtl="0" eaLnBrk="1" fontAlgn="base" latinLnBrk="0" hangingPunct="1">
                        <a:lnSpc>
                          <a:spcPct val="100000"/>
                        </a:lnSpc>
                        <a:spcBef>
                          <a:spcPct val="0"/>
                        </a:spcBef>
                        <a:spcAft>
                          <a:spcPts val="900"/>
                        </a:spcAft>
                        <a:buClrTx/>
                        <a:buSzTx/>
                        <a:buFont typeface="Arial" charset="0"/>
                        <a:buChar char="•"/>
                        <a:tabLst/>
                      </a:pPr>
                      <a:r>
                        <a:rPr kumimoji="0" lang="fr-BE" altLang="en-US" sz="1800" b="1" i="0" u="none" strike="noStrike" cap="none" normalizeH="0" baseline="0" dirty="0" err="1" smtClean="0">
                          <a:ln>
                            <a:noFill/>
                          </a:ln>
                          <a:solidFill>
                            <a:srgbClr val="FF0000"/>
                          </a:solidFill>
                          <a:effectLst/>
                          <a:latin typeface="Verdana" pitchFamily="34" charset="0"/>
                          <a:cs typeface="Arial" charset="0"/>
                        </a:rPr>
                        <a:t>Sustainable</a:t>
                      </a:r>
                      <a:r>
                        <a:rPr kumimoji="0" lang="fr-BE" altLang="en-US" sz="1800" b="1" i="0" u="none" strike="noStrike" cap="none" normalizeH="0" baseline="0" dirty="0" smtClean="0">
                          <a:ln>
                            <a:noFill/>
                          </a:ln>
                          <a:solidFill>
                            <a:srgbClr val="FF0000"/>
                          </a:solidFill>
                          <a:effectLst/>
                          <a:latin typeface="Verdana" pitchFamily="34" charset="0"/>
                          <a:cs typeface="Arial" charset="0"/>
                        </a:rPr>
                        <a:t> </a:t>
                      </a:r>
                      <a:r>
                        <a:rPr kumimoji="0" lang="fr-BE" altLang="en-US" sz="1800" b="1" i="0" u="none" strike="noStrike" cap="none" normalizeH="0" baseline="0" dirty="0" err="1" smtClean="0">
                          <a:ln>
                            <a:noFill/>
                          </a:ln>
                          <a:solidFill>
                            <a:srgbClr val="FF0000"/>
                          </a:solidFill>
                          <a:effectLst/>
                          <a:latin typeface="Verdana" pitchFamily="34" charset="0"/>
                          <a:cs typeface="Arial" charset="0"/>
                        </a:rPr>
                        <a:t>Process</a:t>
                      </a:r>
                      <a:r>
                        <a:rPr kumimoji="0" lang="fr-BE" altLang="en-US" sz="1800" b="1" i="0" u="none" strike="noStrike" cap="none" normalizeH="0" baseline="0" dirty="0" smtClean="0">
                          <a:ln>
                            <a:noFill/>
                          </a:ln>
                          <a:solidFill>
                            <a:srgbClr val="FF0000"/>
                          </a:solidFill>
                          <a:effectLst/>
                          <a:latin typeface="Verdana" pitchFamily="34" charset="0"/>
                          <a:cs typeface="Arial" charset="0"/>
                        </a:rPr>
                        <a:t> </a:t>
                      </a:r>
                      <a:r>
                        <a:rPr kumimoji="0" lang="fr-BE" altLang="en-US" sz="1800" b="1" i="0" u="none" strike="noStrike" cap="none" normalizeH="0" baseline="0" dirty="0" err="1" smtClean="0">
                          <a:ln>
                            <a:noFill/>
                          </a:ln>
                          <a:solidFill>
                            <a:srgbClr val="FF0000"/>
                          </a:solidFill>
                          <a:effectLst/>
                          <a:latin typeface="Verdana" pitchFamily="34" charset="0"/>
                          <a:cs typeface="Arial" charset="0"/>
                        </a:rPr>
                        <a:t>Industry</a:t>
                      </a:r>
                      <a:r>
                        <a:rPr kumimoji="0" lang="fr-BE" altLang="en-US" sz="1800" b="1" i="0" u="none" strike="noStrike" cap="none" normalizeH="0" baseline="0" dirty="0" smtClean="0">
                          <a:ln>
                            <a:noFill/>
                          </a:ln>
                          <a:solidFill>
                            <a:srgbClr val="FF0000"/>
                          </a:solidFill>
                          <a:effectLst/>
                          <a:latin typeface="Verdana" pitchFamily="34" charset="0"/>
                          <a:cs typeface="Arial" charset="0"/>
                        </a:rPr>
                        <a:t> (SPIRE)</a:t>
                      </a:r>
                    </a:p>
                    <a:p>
                      <a:pPr marL="285750" marR="0" lvl="0" indent="-285750" algn="l" defTabSz="4572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dirty="0" err="1" smtClean="0">
                          <a:ln>
                            <a:noFill/>
                          </a:ln>
                          <a:solidFill>
                            <a:srgbClr val="2A678B"/>
                          </a:solidFill>
                          <a:effectLst/>
                          <a:latin typeface="Verdana" pitchFamily="34" charset="0"/>
                          <a:cs typeface="Arial" charset="0"/>
                        </a:rPr>
                        <a:t>Robotics</a:t>
                      </a:r>
                      <a:endParaRPr kumimoji="0" lang="fr-BE" altLang="en-US" sz="1700" b="1" i="0" u="none" strike="noStrike" cap="none" normalizeH="0" baseline="0" dirty="0" smtClean="0">
                        <a:ln>
                          <a:noFill/>
                        </a:ln>
                        <a:solidFill>
                          <a:srgbClr val="2A678B"/>
                        </a:solidFill>
                        <a:effectLst/>
                        <a:latin typeface="Verdana" pitchFamily="34" charset="0"/>
                        <a:cs typeface="Arial" charset="0"/>
                      </a:endParaRPr>
                    </a:p>
                    <a:p>
                      <a:pPr marL="285750" marR="0" lvl="0" indent="-285750" algn="l" defTabSz="4572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dirty="0" err="1" smtClean="0">
                          <a:ln>
                            <a:noFill/>
                          </a:ln>
                          <a:solidFill>
                            <a:srgbClr val="2A678B"/>
                          </a:solidFill>
                          <a:effectLst/>
                          <a:latin typeface="Verdana" pitchFamily="34" charset="0"/>
                          <a:cs typeface="Arial" charset="0"/>
                        </a:rPr>
                        <a:t>Photonics</a:t>
                      </a:r>
                      <a:endParaRPr kumimoji="0" lang="fr-BE" altLang="en-US" sz="1700" b="1" i="0" u="none" strike="noStrike" cap="none" normalizeH="0" baseline="0" dirty="0" smtClean="0">
                        <a:ln>
                          <a:noFill/>
                        </a:ln>
                        <a:solidFill>
                          <a:srgbClr val="2A678B"/>
                        </a:solidFill>
                        <a:effectLst/>
                        <a:latin typeface="Verdana" pitchFamily="34" charset="0"/>
                        <a:cs typeface="Arial" charset="0"/>
                      </a:endParaRPr>
                    </a:p>
                    <a:p>
                      <a:pPr marL="285750" marR="0" lvl="0" indent="-285750" algn="l" defTabSz="4572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dirty="0" smtClean="0">
                          <a:ln>
                            <a:noFill/>
                          </a:ln>
                          <a:solidFill>
                            <a:srgbClr val="2A678B"/>
                          </a:solidFill>
                          <a:effectLst/>
                          <a:latin typeface="Verdana" pitchFamily="34" charset="0"/>
                          <a:cs typeface="Arial" charset="0"/>
                        </a:rPr>
                        <a:t>High Performance </a:t>
                      </a:r>
                      <a:r>
                        <a:rPr kumimoji="0" lang="fr-BE" altLang="en-US" sz="1700" b="1" i="0" u="none" strike="noStrike" cap="none" normalizeH="0" baseline="0" dirty="0" err="1" smtClean="0">
                          <a:ln>
                            <a:noFill/>
                          </a:ln>
                          <a:solidFill>
                            <a:srgbClr val="2A678B"/>
                          </a:solidFill>
                          <a:effectLst/>
                          <a:latin typeface="Verdana" pitchFamily="34" charset="0"/>
                          <a:cs typeface="Arial" charset="0"/>
                        </a:rPr>
                        <a:t>Computing</a:t>
                      </a:r>
                      <a:endParaRPr kumimoji="0" lang="fr-BE" altLang="en-US" sz="1700" b="1" i="0" u="none" strike="noStrike" cap="none" normalizeH="0" baseline="0" dirty="0" smtClean="0">
                        <a:ln>
                          <a:noFill/>
                        </a:ln>
                        <a:solidFill>
                          <a:srgbClr val="2A678B"/>
                        </a:solidFill>
                        <a:effectLst/>
                        <a:latin typeface="Verdana" pitchFamily="34" charset="0"/>
                        <a:cs typeface="Arial" charset="0"/>
                      </a:endParaRPr>
                    </a:p>
                    <a:p>
                      <a:pPr marL="285750" marR="0" lvl="0" indent="-285750" algn="l" defTabSz="457200" rtl="0" eaLnBrk="1" fontAlgn="base" latinLnBrk="0" hangingPunct="1">
                        <a:lnSpc>
                          <a:spcPct val="100000"/>
                        </a:lnSpc>
                        <a:spcBef>
                          <a:spcPct val="0"/>
                        </a:spcBef>
                        <a:spcAft>
                          <a:spcPts val="900"/>
                        </a:spcAft>
                        <a:buClrTx/>
                        <a:buSzTx/>
                        <a:buFont typeface="Arial" charset="0"/>
                        <a:buChar char="•"/>
                        <a:tabLst/>
                      </a:pPr>
                      <a:r>
                        <a:rPr kumimoji="0" lang="fr-BE" altLang="en-US" sz="1700" b="1" i="0" u="none" strike="noStrike" cap="none" normalizeH="0" baseline="0" dirty="0" err="1" smtClean="0">
                          <a:ln>
                            <a:noFill/>
                          </a:ln>
                          <a:solidFill>
                            <a:srgbClr val="2A678B"/>
                          </a:solidFill>
                          <a:effectLst/>
                          <a:latin typeface="Verdana" pitchFamily="34" charset="0"/>
                          <a:cs typeface="Arial" charset="0"/>
                        </a:rPr>
                        <a:t>Big</a:t>
                      </a:r>
                      <a:r>
                        <a:rPr kumimoji="0" lang="fr-BE" altLang="en-US" sz="1700" b="1" i="0" u="none" strike="noStrike" cap="none" normalizeH="0" baseline="0" dirty="0" smtClean="0">
                          <a:ln>
                            <a:noFill/>
                          </a:ln>
                          <a:solidFill>
                            <a:srgbClr val="2A678B"/>
                          </a:solidFill>
                          <a:effectLst/>
                          <a:latin typeface="Verdana" pitchFamily="34" charset="0"/>
                          <a:cs typeface="Arial" charset="0"/>
                        </a:rPr>
                        <a:t> Data</a:t>
                      </a:r>
                      <a:endParaRPr kumimoji="0" lang="en-GB" altLang="en-US" sz="1700" b="1" i="0" u="none" strike="noStrike" cap="none" normalizeH="0" baseline="0" dirty="0" smtClean="0">
                        <a:ln>
                          <a:noFill/>
                        </a:ln>
                        <a:solidFill>
                          <a:srgbClr val="2A678B"/>
                        </a:solidFill>
                        <a:effectLst/>
                        <a:latin typeface="Verdana" pitchFamily="34" charset="0"/>
                        <a:cs typeface="Arial" charset="0"/>
                      </a:endParaRPr>
                    </a:p>
                  </a:txBody>
                  <a:tcPr marL="91443" marR="91443" marT="45625" marB="45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10255" name="Rectangle 5"/>
          <p:cNvSpPr txBox="1">
            <a:spLocks noChangeArrowheads="1"/>
          </p:cNvSpPr>
          <p:nvPr/>
        </p:nvSpPr>
        <p:spPr bwMode="auto">
          <a:xfrm>
            <a:off x="12700" y="6007100"/>
            <a:ext cx="90360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a:defRPr sz="2400" i="1">
                <a:solidFill>
                  <a:srgbClr val="0F5494"/>
                </a:solidFill>
                <a:latin typeface="Verdana" pitchFamily="34" charset="0"/>
              </a:defRPr>
            </a:lvl1pPr>
            <a:lvl2pPr marL="358775" indent="-358775">
              <a:defRPr sz="2000" b="1">
                <a:solidFill>
                  <a:srgbClr val="0F5494"/>
                </a:solidFill>
                <a:latin typeface="Verdana" pitchFamily="34" charset="0"/>
              </a:defRPr>
            </a:lvl2pPr>
            <a:lvl3pPr marL="358775" indent="-358775">
              <a:defRPr sz="1400">
                <a:solidFill>
                  <a:srgbClr val="0F5494"/>
                </a:solidFill>
                <a:latin typeface="Verdana" pitchFamily="34" charset="0"/>
              </a:defRPr>
            </a:lvl3pPr>
            <a:lvl4pPr marL="358775" indent="-358775">
              <a:defRPr sz="2000">
                <a:solidFill>
                  <a:schemeClr val="tx1"/>
                </a:solidFill>
                <a:latin typeface="Arial" charset="0"/>
              </a:defRPr>
            </a:lvl4pPr>
            <a:lvl5pPr marL="358775" indent="-358775">
              <a:defRPr sz="2000">
                <a:solidFill>
                  <a:schemeClr val="tx1"/>
                </a:solidFill>
                <a:latin typeface="Arial" charset="0"/>
              </a:defRPr>
            </a:lvl5pPr>
            <a:lvl6pPr marL="815975" indent="-358775" eaLnBrk="0" hangingPunct="0">
              <a:defRPr sz="2000">
                <a:solidFill>
                  <a:schemeClr val="tx1"/>
                </a:solidFill>
                <a:latin typeface="Arial" charset="0"/>
              </a:defRPr>
            </a:lvl6pPr>
            <a:lvl7pPr marL="1273175" indent="-358775" eaLnBrk="0" hangingPunct="0">
              <a:defRPr sz="2000">
                <a:solidFill>
                  <a:schemeClr val="tx1"/>
                </a:solidFill>
                <a:latin typeface="Arial" charset="0"/>
              </a:defRPr>
            </a:lvl7pPr>
            <a:lvl8pPr marL="1730375" indent="-358775" eaLnBrk="0" hangingPunct="0">
              <a:defRPr sz="2000">
                <a:solidFill>
                  <a:schemeClr val="tx1"/>
                </a:solidFill>
                <a:latin typeface="Arial" charset="0"/>
              </a:defRPr>
            </a:lvl8pPr>
            <a:lvl9pPr marL="2187575" indent="-358775" eaLnBrk="0" hangingPunct="0">
              <a:defRPr sz="2000">
                <a:solidFill>
                  <a:schemeClr val="tx1"/>
                </a:solidFill>
                <a:latin typeface="Arial" charset="0"/>
              </a:defRPr>
            </a:lvl9pPr>
          </a:lstStyle>
          <a:p>
            <a:pPr>
              <a:lnSpc>
                <a:spcPct val="115000"/>
              </a:lnSpc>
            </a:pPr>
            <a:r>
              <a:rPr lang="fr-BE" altLang="en-US" sz="1600" i="0" dirty="0"/>
              <a:t>* All </a:t>
            </a:r>
            <a:r>
              <a:rPr lang="fr-BE" altLang="en-US" sz="1600" i="0" dirty="0" err="1"/>
              <a:t>announced</a:t>
            </a:r>
            <a:r>
              <a:rPr lang="fr-BE" altLang="en-US" sz="1600" i="0" dirty="0"/>
              <a:t> in the Communication on </a:t>
            </a:r>
            <a:r>
              <a:rPr lang="fr-BE" altLang="en-US" sz="1600" i="0" dirty="0" err="1"/>
              <a:t>PPPs</a:t>
            </a:r>
            <a:r>
              <a:rPr lang="fr-BE" altLang="en-US" sz="1600" i="0" dirty="0"/>
              <a:t> in H2020 (July 2013) </a:t>
            </a:r>
            <a:r>
              <a:rPr lang="fr-BE" altLang="en-US" sz="1600" i="0" dirty="0" err="1"/>
              <a:t>except</a:t>
            </a:r>
            <a:r>
              <a:rPr lang="fr-BE" altLang="en-US" sz="1600" i="0" dirty="0"/>
              <a:t> </a:t>
            </a:r>
            <a:r>
              <a:rPr lang="fr-BE" altLang="en-US" sz="1600" i="0" dirty="0" err="1"/>
              <a:t>Big</a:t>
            </a:r>
            <a:r>
              <a:rPr lang="fr-BE" altLang="en-US" sz="1600" i="0" dirty="0"/>
              <a:t> </a:t>
            </a:r>
            <a:r>
              <a:rPr lang="fr-BE" altLang="en-US" sz="1600" i="0" dirty="0" smtClean="0"/>
              <a:t>Data.</a:t>
            </a:r>
            <a:endParaRPr lang="en-US" altLang="en-US" sz="1600" i="0" dirty="0"/>
          </a:p>
        </p:txBody>
      </p:sp>
      <p:sp>
        <p:nvSpPr>
          <p:cNvPr id="10256"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6859730D-303B-4931-8DDF-71622FDEA4CD}" type="slidenum">
              <a:rPr lang="en-GB" altLang="en-US" sz="1400" i="0" smtClean="0">
                <a:solidFill>
                  <a:schemeClr val="tx1"/>
                </a:solidFill>
                <a:latin typeface="Arial" charset="0"/>
              </a:rPr>
              <a:pPr/>
              <a:t>6</a:t>
            </a:fld>
            <a:endParaRPr lang="en-GB" altLang="en-US" sz="1400" i="0" smtClean="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75842140"/>
              </p:ext>
            </p:extLst>
          </p:nvPr>
        </p:nvGraphicFramePr>
        <p:xfrm>
          <a:off x="1187624" y="1268413"/>
          <a:ext cx="6912768" cy="4346740"/>
        </p:xfrm>
        <a:graphic>
          <a:graphicData uri="http://schemas.openxmlformats.org/drawingml/2006/table">
            <a:tbl>
              <a:tblPr/>
              <a:tblGrid>
                <a:gridCol w="3982079"/>
                <a:gridCol w="2930689"/>
              </a:tblGrid>
              <a:tr h="640154">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bg1"/>
                          </a:solidFill>
                          <a:effectLst/>
                          <a:latin typeface="Arial" charset="0"/>
                          <a:cs typeface="Arial" charset="0"/>
                        </a:rPr>
                        <a:t>Contractual Public Private Partnerships in Horizon 2020</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Arial" charset="0"/>
                          <a:cs typeface="Arial" charset="0"/>
                        </a:rPr>
                        <a:t>EU indicative funding 2014-2020 (M€)</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335351">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2060"/>
                          </a:solidFill>
                          <a:effectLst/>
                          <a:latin typeface="Arial" charset="0"/>
                          <a:cs typeface="Arial" charset="0"/>
                        </a:rPr>
                        <a:t>Factories of the Future (FoF)</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2060"/>
                          </a:solidFill>
                          <a:effectLst/>
                          <a:latin typeface="Arial" charset="0"/>
                          <a:cs typeface="Arial" charset="0"/>
                        </a:rPr>
                        <a:t>  1150</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35351">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2060"/>
                          </a:solidFill>
                          <a:effectLst/>
                          <a:latin typeface="Arial" charset="0"/>
                          <a:cs typeface="Arial" charset="0"/>
                        </a:rPr>
                        <a:t>Energy-efficient Buildings (EeB)</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2060"/>
                          </a:solidFill>
                          <a:effectLst/>
                          <a:latin typeface="Arial" charset="0"/>
                          <a:cs typeface="Arial" charset="0"/>
                        </a:rPr>
                        <a:t>  600</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17683">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2060"/>
                          </a:solidFill>
                          <a:effectLst/>
                          <a:latin typeface="Arial" charset="0"/>
                          <a:cs typeface="Arial" charset="0"/>
                        </a:rPr>
                        <a:t>European Green Vehicles Initiative (EGVI)</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2060"/>
                          </a:solidFill>
                          <a:effectLst/>
                          <a:latin typeface="Arial" charset="0"/>
                          <a:cs typeface="Arial" charset="0"/>
                        </a:rPr>
                        <a:t>  750</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35351">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rgbClr val="FF0000"/>
                          </a:solidFill>
                          <a:effectLst/>
                          <a:latin typeface="Arial" charset="0"/>
                          <a:cs typeface="Arial" charset="0"/>
                        </a:rPr>
                        <a:t>Sustainable Process Industry</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FF0000"/>
                          </a:solidFill>
                          <a:effectLst/>
                          <a:latin typeface="Arial" charset="0"/>
                          <a:cs typeface="Arial" charset="0"/>
                        </a:rPr>
                        <a:t>  900 </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79444">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2060"/>
                          </a:solidFill>
                          <a:effectLst/>
                          <a:latin typeface="Arial" charset="0"/>
                          <a:cs typeface="Arial" charset="0"/>
                        </a:rPr>
                        <a:t>Advanced 5G network infrastructure for the Future Internet (5G)</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2060"/>
                          </a:solidFill>
                          <a:effectLst/>
                          <a:latin typeface="Arial" charset="0"/>
                          <a:cs typeface="Arial" charset="0"/>
                        </a:rPr>
                        <a:t>  700</a:t>
                      </a: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4654">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fr-BE" altLang="en-US" sz="1600" b="0" i="0" u="none" strike="noStrike" cap="none" normalizeH="0" baseline="0" smtClean="0">
                          <a:ln>
                            <a:noFill/>
                          </a:ln>
                          <a:solidFill>
                            <a:srgbClr val="002060"/>
                          </a:solidFill>
                          <a:effectLst/>
                          <a:latin typeface="Arial" charset="0"/>
                          <a:cs typeface="Arial" charset="0"/>
                        </a:rPr>
                        <a:t>High Performance Computing (HPC)</a:t>
                      </a:r>
                      <a:endParaRPr kumimoji="0" lang="en-GB" altLang="en-US" sz="1600" b="0" i="0" u="none" strike="noStrike" cap="none" normalizeH="0" baseline="0" smtClean="0">
                        <a:ln>
                          <a:noFill/>
                        </a:ln>
                        <a:solidFill>
                          <a:srgbClr val="002060"/>
                        </a:solidFill>
                        <a:effectLst/>
                        <a:latin typeface="Arial" charset="0"/>
                        <a:cs typeface="Arial" charset="0"/>
                      </a:endParaRP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altLang="en-US" sz="1600" b="0" i="0" u="none" strike="noStrike" cap="none" normalizeH="0" baseline="0" smtClean="0">
                          <a:ln>
                            <a:noFill/>
                          </a:ln>
                          <a:solidFill>
                            <a:srgbClr val="002060"/>
                          </a:solidFill>
                          <a:effectLst/>
                          <a:latin typeface="Arial" charset="0"/>
                          <a:cs typeface="Arial" charset="0"/>
                        </a:rPr>
                        <a:t>  700</a:t>
                      </a:r>
                      <a:endParaRPr kumimoji="0" lang="en-GB" altLang="en-US" sz="1600" b="0" i="0" u="none" strike="noStrike" cap="none" normalizeH="0" baseline="0" smtClean="0">
                        <a:ln>
                          <a:noFill/>
                        </a:ln>
                        <a:solidFill>
                          <a:srgbClr val="002060"/>
                        </a:solidFill>
                        <a:effectLst/>
                        <a:latin typeface="Arial" charset="0"/>
                        <a:cs typeface="Arial" charset="0"/>
                      </a:endParaRP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r>
              <a:tr h="374654">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fr-BE" altLang="en-US" sz="1600" b="0" i="0" u="none" strike="noStrike" cap="none" normalizeH="0" baseline="0" smtClean="0">
                          <a:ln>
                            <a:noFill/>
                          </a:ln>
                          <a:solidFill>
                            <a:srgbClr val="002060"/>
                          </a:solidFill>
                          <a:effectLst/>
                          <a:latin typeface="Arial" charset="0"/>
                          <a:cs typeface="Arial" charset="0"/>
                        </a:rPr>
                        <a:t>Robotics</a:t>
                      </a:r>
                      <a:endParaRPr kumimoji="0" lang="en-GB" altLang="en-US" sz="1600" b="0" i="0" u="none" strike="noStrike" cap="none" normalizeH="0" baseline="0" smtClean="0">
                        <a:ln>
                          <a:noFill/>
                        </a:ln>
                        <a:solidFill>
                          <a:srgbClr val="002060"/>
                        </a:solidFill>
                        <a:effectLst/>
                        <a:latin typeface="Arial" charset="0"/>
                        <a:cs typeface="Arial" charset="0"/>
                      </a:endParaRP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altLang="en-US" sz="1600" b="0" i="0" u="none" strike="noStrike" cap="none" normalizeH="0" baseline="0" smtClean="0">
                          <a:ln>
                            <a:noFill/>
                          </a:ln>
                          <a:solidFill>
                            <a:srgbClr val="002060"/>
                          </a:solidFill>
                          <a:effectLst/>
                          <a:latin typeface="Arial" charset="0"/>
                          <a:cs typeface="Arial" charset="0"/>
                        </a:rPr>
                        <a:t>  700</a:t>
                      </a:r>
                      <a:endParaRPr kumimoji="0" lang="en-GB" altLang="en-US" sz="1600" b="0" i="0" u="none" strike="noStrike" cap="none" normalizeH="0" baseline="0" smtClean="0">
                        <a:ln>
                          <a:noFill/>
                        </a:ln>
                        <a:solidFill>
                          <a:srgbClr val="002060"/>
                        </a:solidFill>
                        <a:effectLst/>
                        <a:latin typeface="Arial" charset="0"/>
                        <a:cs typeface="Arial" charset="0"/>
                      </a:endParaRP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4654">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fr-BE" altLang="en-US" sz="1600" b="0" i="0" u="none" strike="noStrike" cap="none" normalizeH="0" baseline="0" dirty="0" err="1" smtClean="0">
                          <a:ln>
                            <a:noFill/>
                          </a:ln>
                          <a:solidFill>
                            <a:srgbClr val="002060"/>
                          </a:solidFill>
                          <a:effectLst/>
                          <a:latin typeface="Arial" charset="0"/>
                          <a:cs typeface="Arial" charset="0"/>
                        </a:rPr>
                        <a:t>Big</a:t>
                      </a:r>
                      <a:r>
                        <a:rPr kumimoji="0" lang="fr-BE" altLang="en-US" sz="1600" b="0" i="0" u="none" strike="noStrike" cap="none" normalizeH="0" baseline="0" dirty="0" smtClean="0">
                          <a:ln>
                            <a:noFill/>
                          </a:ln>
                          <a:solidFill>
                            <a:srgbClr val="002060"/>
                          </a:solidFill>
                          <a:effectLst/>
                          <a:latin typeface="Arial" charset="0"/>
                          <a:cs typeface="Arial" charset="0"/>
                        </a:rPr>
                        <a:t> Data</a:t>
                      </a:r>
                      <a:endParaRPr kumimoji="0" lang="en-GB" altLang="en-US" sz="1600" b="0" i="0" u="none" strike="noStrike" cap="none" normalizeH="0" baseline="0" dirty="0" smtClean="0">
                        <a:ln>
                          <a:noFill/>
                        </a:ln>
                        <a:solidFill>
                          <a:srgbClr val="002060"/>
                        </a:solidFill>
                        <a:effectLst/>
                        <a:latin typeface="Arial" charset="0"/>
                        <a:cs typeface="Arial" charset="0"/>
                      </a:endParaRP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altLang="en-US" sz="1600" b="0" i="0" u="none" strike="noStrike" cap="none" normalizeH="0" baseline="0" smtClean="0">
                          <a:ln>
                            <a:noFill/>
                          </a:ln>
                          <a:solidFill>
                            <a:srgbClr val="002060"/>
                          </a:solidFill>
                          <a:effectLst/>
                          <a:latin typeface="Arial" charset="0"/>
                          <a:cs typeface="Arial" charset="0"/>
                        </a:rPr>
                        <a:t>  534</a:t>
                      </a:r>
                      <a:endParaRPr kumimoji="0" lang="en-GB" altLang="en-US" sz="1600" b="0" i="0" u="none" strike="noStrike" cap="none" normalizeH="0" baseline="0" smtClean="0">
                        <a:ln>
                          <a:noFill/>
                        </a:ln>
                        <a:solidFill>
                          <a:srgbClr val="002060"/>
                        </a:solidFill>
                        <a:effectLst/>
                        <a:latin typeface="Arial" charset="0"/>
                        <a:cs typeface="Arial" charset="0"/>
                      </a:endParaRP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579444">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fr-BE" altLang="en-US" sz="1600" b="0" i="0" u="none" strike="noStrike" cap="none" normalizeH="0" baseline="0" smtClean="0">
                          <a:ln>
                            <a:noFill/>
                          </a:ln>
                          <a:solidFill>
                            <a:srgbClr val="002060"/>
                          </a:solidFill>
                          <a:effectLst/>
                          <a:latin typeface="Arial" charset="0"/>
                          <a:cs typeface="Arial" charset="0"/>
                        </a:rPr>
                        <a:t>Photonics</a:t>
                      </a:r>
                    </a:p>
                    <a:p>
                      <a:pPr marL="0" marR="0" lvl="0" indent="0" algn="l" defTabSz="800100" rtl="0" eaLnBrk="1" fontAlgn="base" latinLnBrk="0" hangingPunct="1">
                        <a:lnSpc>
                          <a:spcPct val="100000"/>
                        </a:lnSpc>
                        <a:spcBef>
                          <a:spcPct val="0"/>
                        </a:spcBef>
                        <a:spcAft>
                          <a:spcPct val="0"/>
                        </a:spcAft>
                        <a:buClrTx/>
                        <a:buSzTx/>
                        <a:buFontTx/>
                        <a:buNone/>
                        <a:tabLst/>
                      </a:pPr>
                      <a:r>
                        <a:rPr kumimoji="0" lang="fr-BE" altLang="en-US" sz="1600" b="0" i="0" u="none" strike="noStrike" cap="none" normalizeH="0" baseline="0" smtClean="0">
                          <a:ln>
                            <a:noFill/>
                          </a:ln>
                          <a:solidFill>
                            <a:srgbClr val="002060"/>
                          </a:solidFill>
                          <a:effectLst/>
                          <a:latin typeface="Arial" charset="0"/>
                          <a:cs typeface="Arial" charset="0"/>
                        </a:rPr>
                        <a:t>                                                </a:t>
                      </a:r>
                      <a:r>
                        <a:rPr kumimoji="0" lang="fr-BE" altLang="en-US" sz="1600" b="1" i="0" u="none" strike="noStrike" cap="none" normalizeH="0" baseline="0" smtClean="0">
                          <a:ln>
                            <a:noFill/>
                          </a:ln>
                          <a:solidFill>
                            <a:srgbClr val="002060"/>
                          </a:solidFill>
                          <a:effectLst/>
                          <a:latin typeface="Arial" charset="0"/>
                          <a:cs typeface="Arial" charset="0"/>
                        </a:rPr>
                        <a:t>TOTAL:</a:t>
                      </a:r>
                      <a:endParaRPr kumimoji="0" lang="en-GB" altLang="en-US" sz="1600" b="1" i="0" u="none" strike="noStrike" cap="none" normalizeH="0" baseline="0" smtClean="0">
                        <a:ln>
                          <a:noFill/>
                        </a:ln>
                        <a:solidFill>
                          <a:srgbClr val="002060"/>
                        </a:solidFill>
                        <a:effectLst/>
                        <a:latin typeface="Arial" charset="0"/>
                        <a:cs typeface="Arial" charset="0"/>
                      </a:endParaRP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altLang="en-US" sz="1600" b="0" i="0" u="none" strike="noStrike" cap="none" normalizeH="0" baseline="0" dirty="0" smtClean="0">
                          <a:ln>
                            <a:noFill/>
                          </a:ln>
                          <a:solidFill>
                            <a:srgbClr val="002060"/>
                          </a:solidFill>
                          <a:effectLst/>
                          <a:latin typeface="Arial" charset="0"/>
                          <a:cs typeface="Arial" charset="0"/>
                        </a:rPr>
                        <a:t>  700</a:t>
                      </a:r>
                    </a:p>
                    <a:p>
                      <a:pPr marL="0" marR="0" lvl="0" indent="0" algn="r" defTabSz="914400" rtl="0" eaLnBrk="1" fontAlgn="base" latinLnBrk="0" hangingPunct="1">
                        <a:lnSpc>
                          <a:spcPct val="100000"/>
                        </a:lnSpc>
                        <a:spcBef>
                          <a:spcPct val="0"/>
                        </a:spcBef>
                        <a:spcAft>
                          <a:spcPct val="0"/>
                        </a:spcAft>
                        <a:buClrTx/>
                        <a:buSzTx/>
                        <a:buFontTx/>
                        <a:buNone/>
                        <a:tabLst/>
                      </a:pPr>
                      <a:r>
                        <a:rPr kumimoji="0" lang="fr-BE" altLang="en-US" sz="1600" b="1" i="0" u="none" strike="noStrike" cap="none" normalizeH="0" baseline="0" dirty="0" smtClean="0">
                          <a:ln>
                            <a:noFill/>
                          </a:ln>
                          <a:solidFill>
                            <a:srgbClr val="002060"/>
                          </a:solidFill>
                          <a:effectLst/>
                          <a:latin typeface="Arial" charset="0"/>
                          <a:cs typeface="Arial" charset="0"/>
                        </a:rPr>
                        <a:t>6734</a:t>
                      </a:r>
                      <a:r>
                        <a:rPr kumimoji="0" lang="fr-BE" altLang="en-US" sz="1600" b="0" i="0" u="none" strike="noStrike" cap="none" normalizeH="0" baseline="0" dirty="0" smtClean="0">
                          <a:ln>
                            <a:noFill/>
                          </a:ln>
                          <a:solidFill>
                            <a:srgbClr val="002060"/>
                          </a:solidFill>
                          <a:effectLst/>
                          <a:latin typeface="Arial" charset="0"/>
                          <a:cs typeface="Arial" charset="0"/>
                        </a:rPr>
                        <a:t> </a:t>
                      </a:r>
                      <a:endParaRPr kumimoji="0" lang="en-GB" altLang="en-US" sz="1600" b="0" i="0" u="none" strike="noStrike" cap="none" normalizeH="0" baseline="0" dirty="0" smtClean="0">
                        <a:ln>
                          <a:noFill/>
                        </a:ln>
                        <a:solidFill>
                          <a:srgbClr val="002060"/>
                        </a:solidFill>
                        <a:effectLst/>
                        <a:latin typeface="Arial" charset="0"/>
                        <a:cs typeface="Arial" charset="0"/>
                      </a:endParaRPr>
                    </a:p>
                  </a:txBody>
                  <a:tcPr marL="91461" marR="91461" marT="45754" marB="457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r>
            </a:tbl>
          </a:graphicData>
        </a:graphic>
      </p:graphicFrame>
      <p:sp>
        <p:nvSpPr>
          <p:cNvPr id="11301" name="TextBox 1"/>
          <p:cNvSpPr txBox="1">
            <a:spLocks noChangeArrowheads="1"/>
          </p:cNvSpPr>
          <p:nvPr/>
        </p:nvSpPr>
        <p:spPr bwMode="auto">
          <a:xfrm>
            <a:off x="339725" y="5661248"/>
            <a:ext cx="8486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r>
              <a:rPr lang="en-GB" altLang="en-US" sz="1600" i="0" dirty="0">
                <a:solidFill>
                  <a:schemeClr val="tx1"/>
                </a:solidFill>
                <a:latin typeface="Arial" charset="0"/>
              </a:rPr>
              <a:t>Industry has committed to complement these amounts with private investment in the order of </a:t>
            </a:r>
            <a:r>
              <a:rPr lang="en-GB" altLang="en-US" sz="1600" i="0" dirty="0">
                <a:solidFill>
                  <a:srgbClr val="FF0000"/>
                </a:solidFill>
                <a:latin typeface="Arial" charset="0"/>
              </a:rPr>
              <a:t>3 to 10 times </a:t>
            </a:r>
            <a:r>
              <a:rPr lang="en-GB" altLang="en-US" sz="1600" i="0" dirty="0">
                <a:solidFill>
                  <a:schemeClr val="tx1"/>
                </a:solidFill>
                <a:latin typeface="Arial" charset="0"/>
              </a:rPr>
              <a:t>the level of public funding in addition to the in-kind contribution in the cPPP projects under Horizon 2020.</a:t>
            </a:r>
          </a:p>
        </p:txBody>
      </p:sp>
      <p:sp>
        <p:nvSpPr>
          <p:cNvPr id="11302"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7D451B7E-8E21-4E83-9D0E-B44C03FD4A62}" type="slidenum">
              <a:rPr lang="en-GB" altLang="en-US" sz="1400" i="0" smtClean="0">
                <a:solidFill>
                  <a:schemeClr val="tx1"/>
                </a:solidFill>
                <a:latin typeface="Arial" charset="0"/>
              </a:rPr>
              <a:pPr/>
              <a:t>7</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22703114"/>
              </p:ext>
            </p:extLst>
          </p:nvPr>
        </p:nvGraphicFramePr>
        <p:xfrm>
          <a:off x="467544" y="981075"/>
          <a:ext cx="8352606" cy="5742922"/>
        </p:xfrm>
        <a:graphic>
          <a:graphicData uri="http://schemas.openxmlformats.org/drawingml/2006/table">
            <a:tbl>
              <a:tblPr/>
              <a:tblGrid>
                <a:gridCol w="2703048"/>
                <a:gridCol w="5649558"/>
              </a:tblGrid>
              <a:tr h="553810">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err="1" smtClean="0">
                          <a:ln>
                            <a:noFill/>
                          </a:ln>
                          <a:solidFill>
                            <a:schemeClr val="bg1"/>
                          </a:solidFill>
                          <a:effectLst/>
                          <a:latin typeface="Verdana" pitchFamily="34" charset="0"/>
                          <a:cs typeface="Arial" charset="0"/>
                        </a:rPr>
                        <a:t>cPPP</a:t>
                      </a:r>
                      <a:endParaRPr kumimoji="0" lang="en-GB" altLang="en-US" sz="1800" b="1" i="0" u="none" strike="noStrike" cap="none" normalizeH="0" baseline="0" dirty="0" smtClean="0">
                        <a:ln>
                          <a:noFill/>
                        </a:ln>
                        <a:solidFill>
                          <a:schemeClr val="bg1"/>
                        </a:solidFill>
                        <a:effectLst/>
                        <a:latin typeface="Verdana" pitchFamily="34" charset="0"/>
                        <a:cs typeface="Arial" charset="0"/>
                      </a:endParaRP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itchFamily="34" charset="0"/>
                          <a:cs typeface="Arial" charset="0"/>
                        </a:rPr>
                        <a:t>Contribution to Economy</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725897">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2060"/>
                          </a:solidFill>
                          <a:effectLst/>
                          <a:latin typeface="Verdana" pitchFamily="34" charset="0"/>
                          <a:cs typeface="Arial" charset="0"/>
                        </a:rPr>
                        <a:t>Factories of the Future (FoF)</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2060"/>
                          </a:solidFill>
                          <a:effectLst/>
                          <a:latin typeface="Verdana" pitchFamily="34" charset="0"/>
                          <a:cs typeface="Arial" charset="0"/>
                        </a:rPr>
                        <a:t>Manufacturing: 16% of Europe’s GDP, 30 million jobs, twice as many in support activities such as logistics, 80% of the EU’s exports are manufactured</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11570">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2060"/>
                          </a:solidFill>
                          <a:effectLst/>
                          <a:latin typeface="Verdana" pitchFamily="34" charset="0"/>
                          <a:cs typeface="Arial" charset="0"/>
                        </a:rPr>
                        <a:t>Energy-efficient Buildings (EeB)</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altLang="en-US" sz="1400" b="0" i="0" u="none" strike="noStrike" cap="none" normalizeH="0" baseline="0" dirty="0" smtClean="0">
                          <a:ln>
                            <a:noFill/>
                          </a:ln>
                          <a:solidFill>
                            <a:srgbClr val="002060"/>
                          </a:solidFill>
                          <a:effectLst/>
                          <a:latin typeface="Verdana" pitchFamily="34" charset="0"/>
                          <a:cs typeface="Arial" charset="0"/>
                        </a:rPr>
                        <a:t>Construction </a:t>
                      </a:r>
                      <a:r>
                        <a:rPr kumimoji="0" lang="fr-BE" altLang="en-US" sz="1400" b="0" i="0" u="none" strike="noStrike" cap="none" normalizeH="0" baseline="0" dirty="0" err="1" smtClean="0">
                          <a:ln>
                            <a:noFill/>
                          </a:ln>
                          <a:solidFill>
                            <a:srgbClr val="002060"/>
                          </a:solidFill>
                          <a:effectLst/>
                          <a:latin typeface="Verdana" pitchFamily="34" charset="0"/>
                          <a:cs typeface="Arial" charset="0"/>
                        </a:rPr>
                        <a:t>sector</a:t>
                      </a:r>
                      <a:r>
                        <a:rPr kumimoji="0" lang="fr-BE" altLang="en-US" sz="1400" b="0" i="0" u="none" strike="noStrike" cap="none" normalizeH="0" baseline="0" dirty="0" smtClean="0">
                          <a:ln>
                            <a:noFill/>
                          </a:ln>
                          <a:solidFill>
                            <a:srgbClr val="002060"/>
                          </a:solidFill>
                          <a:effectLst/>
                          <a:latin typeface="Verdana" pitchFamily="34" charset="0"/>
                          <a:cs typeface="Arial" charset="0"/>
                        </a:rPr>
                        <a:t>: 15 million jobs, </a:t>
                      </a:r>
                      <a:r>
                        <a:rPr kumimoji="0" lang="en-GB" altLang="en-US" sz="1400" b="0" i="0" u="none" strike="noStrike" cap="none" normalizeH="0" baseline="0" dirty="0" smtClean="0">
                          <a:ln>
                            <a:noFill/>
                          </a:ln>
                          <a:solidFill>
                            <a:srgbClr val="002060"/>
                          </a:solidFill>
                          <a:effectLst/>
                          <a:latin typeface="Verdana" pitchFamily="34" charset="0"/>
                          <a:cs typeface="Arial" charset="0"/>
                        </a:rPr>
                        <a:t>9.3 % of the non-financial business economy’s total value added</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11570">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2060"/>
                          </a:solidFill>
                          <a:effectLst/>
                          <a:latin typeface="Verdana" pitchFamily="34" charset="0"/>
                          <a:cs typeface="Arial" charset="0"/>
                        </a:rPr>
                        <a:t>European Green Vehicles Initiative (EGVI)</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2060"/>
                          </a:solidFill>
                          <a:effectLst/>
                          <a:latin typeface="Verdana" pitchFamily="34" charset="0"/>
                          <a:cs typeface="Arial" charset="0"/>
                        </a:rPr>
                        <a:t>12 million direct jobs, over € 500 billion/year in turnover</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11570">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rgbClr val="FF0000"/>
                          </a:solidFill>
                          <a:effectLst/>
                          <a:latin typeface="Verdana" pitchFamily="34" charset="0"/>
                          <a:cs typeface="Arial" charset="0"/>
                        </a:rPr>
                        <a:t>Sustainable Process Industry (SPIRE)</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0000"/>
                          </a:solidFill>
                          <a:effectLst/>
                          <a:latin typeface="Verdana" pitchFamily="34" charset="0"/>
                          <a:cs typeface="Arial" charset="0"/>
                        </a:rPr>
                        <a:t>20% of the European manufacturing base, 450,000</a:t>
                      </a:r>
                    </a:p>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0000"/>
                          </a:solidFill>
                          <a:effectLst/>
                          <a:latin typeface="Verdana" pitchFamily="34" charset="0"/>
                          <a:cs typeface="Arial" charset="0"/>
                        </a:rPr>
                        <a:t>companies providing 6.8 million jobs</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725897">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2060"/>
                          </a:solidFill>
                          <a:effectLst/>
                          <a:latin typeface="Verdana" pitchFamily="34" charset="0"/>
                          <a:cs typeface="Arial" charset="0"/>
                        </a:rPr>
                        <a:t>Advanced 5G network infrastructure for the Future Internet (5G)</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2060"/>
                          </a:solidFill>
                          <a:effectLst/>
                          <a:latin typeface="Verdana" pitchFamily="34" charset="0"/>
                          <a:cs typeface="Arial" charset="0"/>
                        </a:rPr>
                        <a:t>40% of the worldwide market of nearly €200 billion in 2012 in terms of network infrastructure supply</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11570">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fr-BE" altLang="en-US" sz="1400" b="0" i="0" u="none" strike="noStrike" cap="none" normalizeH="0" baseline="0" dirty="0" smtClean="0">
                          <a:ln>
                            <a:noFill/>
                          </a:ln>
                          <a:solidFill>
                            <a:srgbClr val="002060"/>
                          </a:solidFill>
                          <a:effectLst/>
                          <a:latin typeface="Verdana" pitchFamily="34" charset="0"/>
                          <a:cs typeface="Arial" charset="0"/>
                        </a:rPr>
                        <a:t>High Performance </a:t>
                      </a:r>
                      <a:r>
                        <a:rPr kumimoji="0" lang="fr-BE" altLang="en-US" sz="1400" b="0" i="0" u="none" strike="noStrike" cap="none" normalizeH="0" baseline="0" dirty="0" err="1" smtClean="0">
                          <a:ln>
                            <a:noFill/>
                          </a:ln>
                          <a:solidFill>
                            <a:srgbClr val="002060"/>
                          </a:solidFill>
                          <a:effectLst/>
                          <a:latin typeface="Verdana" pitchFamily="34" charset="0"/>
                          <a:cs typeface="Arial" charset="0"/>
                        </a:rPr>
                        <a:t>Computing</a:t>
                      </a:r>
                      <a:r>
                        <a:rPr kumimoji="0" lang="fr-BE" altLang="en-US" sz="1400" b="0" i="0" u="none" strike="noStrike" cap="none" normalizeH="0" baseline="0" dirty="0" smtClean="0">
                          <a:ln>
                            <a:noFill/>
                          </a:ln>
                          <a:solidFill>
                            <a:srgbClr val="002060"/>
                          </a:solidFill>
                          <a:effectLst/>
                          <a:latin typeface="Verdana" pitchFamily="34" charset="0"/>
                          <a:cs typeface="Arial" charset="0"/>
                        </a:rPr>
                        <a:t> (HPC)</a:t>
                      </a:r>
                      <a:endParaRPr kumimoji="0" lang="en-GB" altLang="en-US" sz="1400" b="0" i="0" u="none" strike="noStrike" cap="none" normalizeH="0" baseline="0" dirty="0" smtClean="0">
                        <a:ln>
                          <a:noFill/>
                        </a:ln>
                        <a:solidFill>
                          <a:srgbClr val="002060"/>
                        </a:solidFill>
                        <a:effectLst/>
                        <a:latin typeface="Verdana" pitchFamily="34" charset="0"/>
                        <a:cs typeface="Arial" charset="0"/>
                      </a:endParaRP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2060"/>
                          </a:solidFill>
                          <a:effectLst/>
                          <a:latin typeface="Verdana" pitchFamily="34" charset="0"/>
                          <a:cs typeface="Arial" charset="0"/>
                        </a:rPr>
                        <a:t>Europe is a world-leader in HPC applications that are key for our society</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r>
              <a:tr h="403624">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fr-BE" altLang="en-US" sz="1400" b="0" i="0" u="none" strike="noStrike" cap="none" normalizeH="0" baseline="0" smtClean="0">
                          <a:ln>
                            <a:noFill/>
                          </a:ln>
                          <a:solidFill>
                            <a:srgbClr val="002060"/>
                          </a:solidFill>
                          <a:effectLst/>
                          <a:latin typeface="Verdana" pitchFamily="34" charset="0"/>
                          <a:cs typeface="Arial" charset="0"/>
                        </a:rPr>
                        <a:t>Robotics</a:t>
                      </a:r>
                      <a:endParaRPr kumimoji="0" lang="en-GB" altLang="en-US" sz="1400" b="0" i="0" u="none" strike="noStrike" cap="none" normalizeH="0" baseline="0" smtClean="0">
                        <a:ln>
                          <a:noFill/>
                        </a:ln>
                        <a:solidFill>
                          <a:srgbClr val="002060"/>
                        </a:solidFill>
                        <a:effectLst/>
                        <a:latin typeface="Verdana" pitchFamily="34" charset="0"/>
                        <a:cs typeface="Arial" charset="0"/>
                      </a:endParaRP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2060"/>
                          </a:solidFill>
                          <a:effectLst/>
                          <a:latin typeface="Verdana" pitchFamily="34" charset="0"/>
                          <a:cs typeface="Arial" charset="0"/>
                        </a:rPr>
                        <a:t>Robotics is a key enabling industry for manufacturing</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11570">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fr-BE" altLang="en-US" sz="1400" b="0" i="0" u="none" strike="noStrike" cap="none" normalizeH="0" baseline="0" smtClean="0">
                          <a:ln>
                            <a:noFill/>
                          </a:ln>
                          <a:solidFill>
                            <a:srgbClr val="002060"/>
                          </a:solidFill>
                          <a:effectLst/>
                          <a:latin typeface="Verdana" pitchFamily="34" charset="0"/>
                          <a:cs typeface="Arial" charset="0"/>
                        </a:rPr>
                        <a:t>Photonics</a:t>
                      </a:r>
                      <a:endParaRPr kumimoji="0" lang="en-GB" altLang="en-US" sz="1400" b="0" i="0" u="none" strike="noStrike" cap="none" normalizeH="0" baseline="0" smtClean="0">
                        <a:ln>
                          <a:noFill/>
                        </a:ln>
                        <a:solidFill>
                          <a:srgbClr val="002060"/>
                        </a:solidFill>
                        <a:effectLst/>
                        <a:latin typeface="Verdana" pitchFamily="34" charset="0"/>
                        <a:cs typeface="Arial" charset="0"/>
                      </a:endParaRP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lvl1pPr eaLnBrk="0" hangingPunct="0">
                        <a:spcBef>
                          <a:spcPct val="20000"/>
                        </a:spcBef>
                        <a:buClr>
                          <a:schemeClr val="bg1"/>
                        </a:buClr>
                        <a:defRPr sz="2000" i="1">
                          <a:solidFill>
                            <a:srgbClr val="0F5494"/>
                          </a:solidFill>
                          <a:latin typeface="Verdana" pitchFamily="34" charset="0"/>
                        </a:defRPr>
                      </a:lvl1pPr>
                      <a:lvl2pPr marL="742950" indent="-285750" eaLnBrk="0" hangingPunct="0">
                        <a:spcBef>
                          <a:spcPct val="20000"/>
                        </a:spcBef>
                        <a:buClr>
                          <a:srgbClr val="009FBA"/>
                        </a:buClr>
                        <a:defRPr b="1">
                          <a:solidFill>
                            <a:srgbClr val="0F5494"/>
                          </a:solidFill>
                          <a:latin typeface="Verdana" pitchFamily="34" charset="0"/>
                        </a:defRPr>
                      </a:lvl2pPr>
                      <a:lvl3pPr marL="1143000" indent="-228600" eaLnBrk="0" hangingPunct="0">
                        <a:spcBef>
                          <a:spcPct val="20000"/>
                        </a:spcBef>
                        <a:defRPr sz="1200">
                          <a:solidFill>
                            <a:srgbClr val="0F5494"/>
                          </a:solidFill>
                          <a:latin typeface="Verdana" pitchFamily="34"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2060"/>
                          </a:solidFill>
                          <a:effectLst/>
                          <a:latin typeface="Verdana" pitchFamily="34" charset="0"/>
                          <a:cs typeface="Arial" charset="0"/>
                        </a:rPr>
                        <a:t>Europe holds 18% of the global photonics market, € 66</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2060"/>
                          </a:solidFill>
                          <a:effectLst/>
                          <a:latin typeface="Verdana" pitchFamily="34" charset="0"/>
                          <a:cs typeface="Arial" charset="0"/>
                        </a:rPr>
                        <a:t>billion share</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r>
              <a:tr h="721205">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fr-BE" altLang="en-US" sz="1400" b="0" i="0" u="none" strike="noStrike" cap="none" normalizeH="0" baseline="0" dirty="0" err="1" smtClean="0">
                          <a:ln>
                            <a:noFill/>
                          </a:ln>
                          <a:solidFill>
                            <a:srgbClr val="002060"/>
                          </a:solidFill>
                          <a:effectLst/>
                          <a:latin typeface="Verdana" pitchFamily="34" charset="0"/>
                          <a:cs typeface="Arial" charset="0"/>
                        </a:rPr>
                        <a:t>Big</a:t>
                      </a:r>
                      <a:r>
                        <a:rPr kumimoji="0" lang="fr-BE" altLang="en-US" sz="1400" b="0" i="0" u="none" strike="noStrike" cap="none" normalizeH="0" baseline="0" dirty="0" smtClean="0">
                          <a:ln>
                            <a:noFill/>
                          </a:ln>
                          <a:solidFill>
                            <a:srgbClr val="002060"/>
                          </a:solidFill>
                          <a:effectLst/>
                          <a:latin typeface="Verdana" pitchFamily="34" charset="0"/>
                          <a:cs typeface="Arial" charset="0"/>
                        </a:rPr>
                        <a:t> Data</a:t>
                      </a:r>
                      <a:endParaRPr kumimoji="0" lang="en-GB" altLang="en-US" sz="1400" b="0" i="0" u="none" strike="noStrike" cap="none" normalizeH="0" baseline="0" dirty="0" smtClean="0">
                        <a:ln>
                          <a:noFill/>
                        </a:ln>
                        <a:solidFill>
                          <a:srgbClr val="002060"/>
                        </a:solidFill>
                        <a:effectLst/>
                        <a:latin typeface="Verdana" pitchFamily="34" charset="0"/>
                        <a:cs typeface="Arial" charset="0"/>
                      </a:endParaRP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800100" eaLnBrk="0" hangingPunct="0">
                        <a:spcBef>
                          <a:spcPct val="20000"/>
                        </a:spcBef>
                        <a:buClr>
                          <a:schemeClr val="bg1"/>
                        </a:buClr>
                        <a:defRPr sz="2000" i="1">
                          <a:solidFill>
                            <a:srgbClr val="0F5494"/>
                          </a:solidFill>
                          <a:latin typeface="Verdana" pitchFamily="34" charset="0"/>
                        </a:defRPr>
                      </a:lvl1pPr>
                      <a:lvl2pPr marL="742950" indent="-285750" defTabSz="800100" eaLnBrk="0" hangingPunct="0">
                        <a:spcBef>
                          <a:spcPct val="20000"/>
                        </a:spcBef>
                        <a:buClr>
                          <a:srgbClr val="009FBA"/>
                        </a:buClr>
                        <a:defRPr b="1">
                          <a:solidFill>
                            <a:srgbClr val="0F5494"/>
                          </a:solidFill>
                          <a:latin typeface="Verdana" pitchFamily="34" charset="0"/>
                        </a:defRPr>
                      </a:lvl2pPr>
                      <a:lvl3pPr marL="1143000" indent="-228600" defTabSz="800100" eaLnBrk="0" hangingPunct="0">
                        <a:spcBef>
                          <a:spcPct val="20000"/>
                        </a:spcBef>
                        <a:defRPr sz="1200">
                          <a:solidFill>
                            <a:srgbClr val="0F5494"/>
                          </a:solidFill>
                          <a:latin typeface="Verdana" pitchFamily="34" charset="0"/>
                        </a:defRPr>
                      </a:lvl3pPr>
                      <a:lvl4pPr marL="1600200" indent="-228600" defTabSz="800100" eaLnBrk="0" hangingPunct="0">
                        <a:spcBef>
                          <a:spcPct val="20000"/>
                        </a:spcBef>
                        <a:defRPr>
                          <a:solidFill>
                            <a:schemeClr val="tx1"/>
                          </a:solidFill>
                          <a:latin typeface="Arial" charset="0"/>
                        </a:defRPr>
                      </a:lvl4pPr>
                      <a:lvl5pPr marL="2057400" indent="-228600" defTabSz="800100" eaLnBrk="0" hangingPunct="0">
                        <a:spcBef>
                          <a:spcPct val="20000"/>
                        </a:spcBef>
                        <a:defRPr>
                          <a:solidFill>
                            <a:schemeClr val="tx1"/>
                          </a:solidFill>
                          <a:latin typeface="Arial" charset="0"/>
                        </a:defRPr>
                      </a:lvl5pPr>
                      <a:lvl6pPr marL="2514600" indent="-228600" defTabSz="800100" eaLnBrk="0" fontAlgn="base" hangingPunct="0">
                        <a:spcBef>
                          <a:spcPct val="20000"/>
                        </a:spcBef>
                        <a:spcAft>
                          <a:spcPct val="0"/>
                        </a:spcAft>
                        <a:defRPr>
                          <a:solidFill>
                            <a:schemeClr val="tx1"/>
                          </a:solidFill>
                          <a:latin typeface="Arial" charset="0"/>
                        </a:defRPr>
                      </a:lvl6pPr>
                      <a:lvl7pPr marL="2971800" indent="-228600" defTabSz="800100" eaLnBrk="0" fontAlgn="base" hangingPunct="0">
                        <a:spcBef>
                          <a:spcPct val="20000"/>
                        </a:spcBef>
                        <a:spcAft>
                          <a:spcPct val="0"/>
                        </a:spcAft>
                        <a:defRPr>
                          <a:solidFill>
                            <a:schemeClr val="tx1"/>
                          </a:solidFill>
                          <a:latin typeface="Arial" charset="0"/>
                        </a:defRPr>
                      </a:lvl7pPr>
                      <a:lvl8pPr marL="3429000" indent="-228600" defTabSz="800100" eaLnBrk="0" fontAlgn="base" hangingPunct="0">
                        <a:spcBef>
                          <a:spcPct val="20000"/>
                        </a:spcBef>
                        <a:spcAft>
                          <a:spcPct val="0"/>
                        </a:spcAft>
                        <a:defRPr>
                          <a:solidFill>
                            <a:schemeClr val="tx1"/>
                          </a:solidFill>
                          <a:latin typeface="Arial" charset="0"/>
                        </a:defRPr>
                      </a:lvl8pPr>
                      <a:lvl9pPr marL="3886200" indent="-228600" defTabSz="800100" eaLnBrk="0" fontAlgn="base" hangingPunct="0">
                        <a:spcBef>
                          <a:spcPct val="20000"/>
                        </a:spcBef>
                        <a:spcAft>
                          <a:spcPct val="0"/>
                        </a:spcAft>
                        <a:defRPr>
                          <a:solidFill>
                            <a:schemeClr val="tx1"/>
                          </a:solidFill>
                          <a:latin typeface="Arial" charset="0"/>
                        </a:defRPr>
                      </a:lvl9p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2060"/>
                          </a:solidFill>
                          <a:effectLst/>
                          <a:latin typeface="Verdana" pitchFamily="34" charset="0"/>
                          <a:cs typeface="Arial" charset="0"/>
                        </a:rPr>
                        <a:t>Big Data market is growing six times faster than the</a:t>
                      </a:r>
                    </a:p>
                    <a:p>
                      <a:pPr marL="0" marR="0" lvl="0" indent="0" algn="l" defTabSz="8001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2060"/>
                          </a:solidFill>
                          <a:effectLst/>
                          <a:latin typeface="Verdana" pitchFamily="34" charset="0"/>
                          <a:cs typeface="Arial" charset="0"/>
                        </a:rPr>
                        <a:t>overall ICT market. The compound annual growth rate (2013-17) expected to reach the overall total of $50 billion.</a:t>
                      </a:r>
                    </a:p>
                  </a:txBody>
                  <a:tcPr marL="91410" marR="9141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2325"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36920844-52B9-4F19-AAC8-A8F277CCF579}" type="slidenum">
              <a:rPr lang="en-GB" altLang="en-US" sz="1400" i="0" smtClean="0">
                <a:solidFill>
                  <a:schemeClr val="tx1"/>
                </a:solidFill>
                <a:latin typeface="Arial" charset="0"/>
              </a:rPr>
              <a:pPr/>
              <a:t>8</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06388" y="2098675"/>
            <a:ext cx="8315325" cy="4210645"/>
          </a:xfrm>
        </p:spPr>
        <p:txBody>
          <a:bodyPr/>
          <a:lstStyle/>
          <a:p>
            <a:pPr eaLnBrk="1" hangingPunct="1">
              <a:spcBef>
                <a:spcPts val="600"/>
              </a:spcBef>
              <a:spcAft>
                <a:spcPts val="600"/>
              </a:spcAft>
              <a:buClr>
                <a:srgbClr val="4597A0"/>
              </a:buClr>
              <a:buFontTx/>
              <a:buChar char="•"/>
            </a:pPr>
            <a:r>
              <a:rPr lang="en-GB" altLang="en-US" sz="1800" b="1" dirty="0" smtClean="0">
                <a:solidFill>
                  <a:srgbClr val="105594"/>
                </a:solidFill>
                <a:ea typeface="Verdana" pitchFamily="34" charset="0"/>
                <a:cs typeface="Verdana" pitchFamily="34" charset="0"/>
              </a:rPr>
              <a:t>Criteria in Horizon 2020 legislation</a:t>
            </a:r>
          </a:p>
          <a:p>
            <a:pPr marL="655638" lvl="3" indent="-198438" eaLnBrk="1" hangingPunct="1">
              <a:spcBef>
                <a:spcPts val="200"/>
              </a:spcBef>
              <a:spcAft>
                <a:spcPts val="200"/>
              </a:spcAft>
              <a:buClr>
                <a:srgbClr val="0070C0"/>
              </a:buClr>
              <a:buSzPct val="95000"/>
              <a:buFont typeface="Arial" charset="0"/>
              <a:buChar char="•"/>
            </a:pPr>
            <a:r>
              <a:rPr lang="da-DK" altLang="en-US" sz="1800" dirty="0" smtClean="0">
                <a:solidFill>
                  <a:srgbClr val="105594"/>
                </a:solidFill>
                <a:latin typeface="Verdana" pitchFamily="34" charset="0"/>
                <a:ea typeface="Verdana" pitchFamily="34" charset="0"/>
                <a:cs typeface="Verdana" pitchFamily="34" charset="0"/>
              </a:rPr>
              <a:t>European </a:t>
            </a:r>
            <a:r>
              <a:rPr lang="da-DK" altLang="en-US" sz="1800" dirty="0" err="1" smtClean="0">
                <a:solidFill>
                  <a:srgbClr val="105594"/>
                </a:solidFill>
                <a:latin typeface="Verdana" pitchFamily="34" charset="0"/>
                <a:ea typeface="Verdana" pitchFamily="34" charset="0"/>
                <a:cs typeface="Verdana" pitchFamily="34" charset="0"/>
              </a:rPr>
              <a:t>added</a:t>
            </a:r>
            <a:r>
              <a:rPr lang="da-DK" altLang="en-US" sz="1800" dirty="0" smtClean="0">
                <a:solidFill>
                  <a:srgbClr val="105594"/>
                </a:solidFill>
                <a:latin typeface="Verdana" pitchFamily="34" charset="0"/>
                <a:ea typeface="Verdana" pitchFamily="34" charset="0"/>
                <a:cs typeface="Verdana" pitchFamily="34" charset="0"/>
              </a:rPr>
              <a:t> </a:t>
            </a:r>
            <a:r>
              <a:rPr lang="da-DK" altLang="en-US" sz="1800" dirty="0" err="1" smtClean="0">
                <a:solidFill>
                  <a:srgbClr val="105594"/>
                </a:solidFill>
                <a:latin typeface="Verdana" pitchFamily="34" charset="0"/>
                <a:ea typeface="Verdana" pitchFamily="34" charset="0"/>
                <a:cs typeface="Verdana" pitchFamily="34" charset="0"/>
              </a:rPr>
              <a:t>value</a:t>
            </a:r>
            <a:r>
              <a:rPr lang="da-DK" altLang="en-US" sz="1800" dirty="0" smtClean="0">
                <a:solidFill>
                  <a:srgbClr val="105594"/>
                </a:solidFill>
                <a:latin typeface="Verdana" pitchFamily="34" charset="0"/>
                <a:ea typeface="Verdana" pitchFamily="34" charset="0"/>
                <a:cs typeface="Verdana" pitchFamily="34" charset="0"/>
              </a:rPr>
              <a:t> </a:t>
            </a:r>
          </a:p>
          <a:p>
            <a:pPr marL="655638" lvl="3" indent="-198438" eaLnBrk="1" hangingPunct="1">
              <a:spcBef>
                <a:spcPts val="200"/>
              </a:spcBef>
              <a:spcAft>
                <a:spcPts val="200"/>
              </a:spcAft>
              <a:buClr>
                <a:srgbClr val="0070C0"/>
              </a:buClr>
              <a:buSzPct val="95000"/>
              <a:buFont typeface="Arial" charset="0"/>
              <a:buChar char="•"/>
            </a:pPr>
            <a:r>
              <a:rPr lang="da-DK" altLang="en-US" sz="1800" dirty="0" err="1" smtClean="0">
                <a:solidFill>
                  <a:srgbClr val="105594"/>
                </a:solidFill>
                <a:latin typeface="Verdana" pitchFamily="34" charset="0"/>
                <a:ea typeface="Verdana" pitchFamily="34" charset="0"/>
                <a:cs typeface="Verdana" pitchFamily="34" charset="0"/>
              </a:rPr>
              <a:t>Importance</a:t>
            </a:r>
            <a:r>
              <a:rPr lang="da-DK" altLang="en-US" sz="1800" dirty="0" smtClean="0">
                <a:solidFill>
                  <a:srgbClr val="105594"/>
                </a:solidFill>
                <a:latin typeface="Verdana" pitchFamily="34" charset="0"/>
                <a:ea typeface="Verdana" pitchFamily="34" charset="0"/>
                <a:cs typeface="Verdana" pitchFamily="34" charset="0"/>
              </a:rPr>
              <a:t> of </a:t>
            </a:r>
            <a:r>
              <a:rPr lang="da-DK" altLang="en-US" sz="1800" dirty="0" err="1" smtClean="0">
                <a:solidFill>
                  <a:srgbClr val="105594"/>
                </a:solidFill>
                <a:latin typeface="Verdana" pitchFamily="34" charset="0"/>
                <a:ea typeface="Verdana" pitchFamily="34" charset="0"/>
                <a:cs typeface="Verdana" pitchFamily="34" charset="0"/>
              </a:rPr>
              <a:t>impacts</a:t>
            </a:r>
            <a:endParaRPr lang="da-DK" altLang="en-US" sz="1800" dirty="0" smtClean="0">
              <a:solidFill>
                <a:srgbClr val="105594"/>
              </a:solidFill>
              <a:latin typeface="Verdana" pitchFamily="34" charset="0"/>
              <a:ea typeface="Verdana" pitchFamily="34" charset="0"/>
              <a:cs typeface="Verdana" pitchFamily="34" charset="0"/>
            </a:endParaRPr>
          </a:p>
          <a:p>
            <a:pPr marL="655638" lvl="3" indent="-198438" eaLnBrk="1" hangingPunct="1">
              <a:spcBef>
                <a:spcPts val="200"/>
              </a:spcBef>
              <a:spcAft>
                <a:spcPts val="200"/>
              </a:spcAft>
              <a:buClr>
                <a:srgbClr val="0070C0"/>
              </a:buClr>
              <a:buSzPct val="95000"/>
              <a:buFont typeface="Arial" charset="0"/>
              <a:buChar char="•"/>
            </a:pPr>
            <a:r>
              <a:rPr lang="da-DK" altLang="en-US" sz="1800" dirty="0" err="1" smtClean="0">
                <a:solidFill>
                  <a:srgbClr val="105594"/>
                </a:solidFill>
                <a:latin typeface="Verdana" pitchFamily="34" charset="0"/>
                <a:ea typeface="Verdana" pitchFamily="34" charset="0"/>
                <a:cs typeface="Verdana" pitchFamily="34" charset="0"/>
              </a:rPr>
              <a:t>Scale</a:t>
            </a:r>
            <a:r>
              <a:rPr lang="da-DK" altLang="en-US" sz="1800" dirty="0" smtClean="0">
                <a:solidFill>
                  <a:srgbClr val="105594"/>
                </a:solidFill>
                <a:latin typeface="Verdana" pitchFamily="34" charset="0"/>
                <a:ea typeface="Verdana" pitchFamily="34" charset="0"/>
                <a:cs typeface="Verdana" pitchFamily="34" charset="0"/>
              </a:rPr>
              <a:t> and long term nature of </a:t>
            </a:r>
            <a:r>
              <a:rPr lang="da-DK" altLang="en-US" sz="1800" dirty="0" err="1" smtClean="0">
                <a:solidFill>
                  <a:srgbClr val="105594"/>
                </a:solidFill>
                <a:latin typeface="Verdana" pitchFamily="34" charset="0"/>
                <a:ea typeface="Verdana" pitchFamily="34" charset="0"/>
                <a:cs typeface="Verdana" pitchFamily="34" charset="0"/>
              </a:rPr>
              <a:t>industry</a:t>
            </a:r>
            <a:r>
              <a:rPr lang="da-DK" altLang="en-US" sz="1800" dirty="0" smtClean="0">
                <a:solidFill>
                  <a:srgbClr val="105594"/>
                </a:solidFill>
                <a:latin typeface="Verdana" pitchFamily="34" charset="0"/>
                <a:ea typeface="Verdana" pitchFamily="34" charset="0"/>
                <a:cs typeface="Verdana" pitchFamily="34" charset="0"/>
              </a:rPr>
              <a:t> </a:t>
            </a:r>
            <a:r>
              <a:rPr lang="da-DK" altLang="en-US" sz="1800" dirty="0" err="1" smtClean="0">
                <a:solidFill>
                  <a:srgbClr val="105594"/>
                </a:solidFill>
                <a:latin typeface="Verdana" pitchFamily="34" charset="0"/>
                <a:ea typeface="Verdana" pitchFamily="34" charset="0"/>
                <a:cs typeface="Verdana" pitchFamily="34" charset="0"/>
              </a:rPr>
              <a:t>commitments</a:t>
            </a:r>
            <a:endParaRPr lang="da-DK" altLang="en-US" sz="1800" dirty="0" smtClean="0">
              <a:solidFill>
                <a:srgbClr val="105594"/>
              </a:solidFill>
              <a:latin typeface="Verdana" pitchFamily="34" charset="0"/>
              <a:ea typeface="Verdana" pitchFamily="34" charset="0"/>
              <a:cs typeface="Verdana" pitchFamily="34" charset="0"/>
            </a:endParaRPr>
          </a:p>
          <a:p>
            <a:pPr marL="655638" lvl="3" indent="-198438" eaLnBrk="1" hangingPunct="1">
              <a:spcBef>
                <a:spcPts val="200"/>
              </a:spcBef>
              <a:spcAft>
                <a:spcPts val="200"/>
              </a:spcAft>
              <a:buClr>
                <a:srgbClr val="0070C0"/>
              </a:buClr>
              <a:buSzPct val="95000"/>
              <a:buFont typeface="Arial" charset="0"/>
              <a:buChar char="•"/>
            </a:pPr>
            <a:r>
              <a:rPr lang="da-DK" altLang="en-US" sz="1800" dirty="0" err="1" smtClean="0">
                <a:solidFill>
                  <a:srgbClr val="105594"/>
                </a:solidFill>
                <a:latin typeface="Verdana" pitchFamily="34" charset="0"/>
                <a:ea typeface="Verdana" pitchFamily="34" charset="0"/>
                <a:cs typeface="Verdana" pitchFamily="34" charset="0"/>
              </a:rPr>
              <a:t>Openess</a:t>
            </a:r>
            <a:r>
              <a:rPr lang="da-DK" altLang="en-US" sz="1800" dirty="0" smtClean="0">
                <a:solidFill>
                  <a:srgbClr val="105594"/>
                </a:solidFill>
                <a:latin typeface="Verdana" pitchFamily="34" charset="0"/>
                <a:ea typeface="Verdana" pitchFamily="34" charset="0"/>
                <a:cs typeface="Verdana" pitchFamily="34" charset="0"/>
              </a:rPr>
              <a:t> and </a:t>
            </a:r>
            <a:r>
              <a:rPr lang="da-DK" altLang="en-US" sz="1800" dirty="0" err="1" smtClean="0">
                <a:solidFill>
                  <a:srgbClr val="105594"/>
                </a:solidFill>
                <a:latin typeface="Verdana" pitchFamily="34" charset="0"/>
                <a:ea typeface="Verdana" pitchFamily="34" charset="0"/>
                <a:cs typeface="Verdana" pitchFamily="34" charset="0"/>
              </a:rPr>
              <a:t>transparency</a:t>
            </a:r>
            <a:r>
              <a:rPr lang="da-DK" altLang="en-US" sz="1800" dirty="0" smtClean="0">
                <a:solidFill>
                  <a:srgbClr val="105594"/>
                </a:solidFill>
                <a:latin typeface="Verdana" pitchFamily="34" charset="0"/>
                <a:ea typeface="Verdana" pitchFamily="34" charset="0"/>
                <a:cs typeface="Verdana" pitchFamily="34" charset="0"/>
              </a:rPr>
              <a:t> </a:t>
            </a:r>
          </a:p>
          <a:p>
            <a:pPr eaLnBrk="1" hangingPunct="1">
              <a:spcBef>
                <a:spcPts val="600"/>
              </a:spcBef>
              <a:spcAft>
                <a:spcPts val="600"/>
              </a:spcAft>
              <a:buClr>
                <a:srgbClr val="4597A0"/>
              </a:buClr>
              <a:buFontTx/>
              <a:buChar char="•"/>
            </a:pPr>
            <a:r>
              <a:rPr lang="en-GB" altLang="en-US" sz="1800" b="1" dirty="0" smtClean="0">
                <a:solidFill>
                  <a:srgbClr val="0070C0"/>
                </a:solidFill>
                <a:ea typeface="Verdana" pitchFamily="34" charset="0"/>
                <a:cs typeface="Verdana" pitchFamily="34" charset="0"/>
              </a:rPr>
              <a:t>Strategic importance</a:t>
            </a:r>
          </a:p>
          <a:p>
            <a:pPr marL="655638" lvl="3" indent="-198438" eaLnBrk="1" hangingPunct="1">
              <a:spcBef>
                <a:spcPts val="200"/>
              </a:spcBef>
              <a:spcAft>
                <a:spcPts val="200"/>
              </a:spcAft>
              <a:buClr>
                <a:srgbClr val="0070C0"/>
              </a:buClr>
              <a:buSzPct val="95000"/>
              <a:buFont typeface="Arial" charset="0"/>
              <a:buChar char="•"/>
            </a:pPr>
            <a:r>
              <a:rPr lang="en-GB" altLang="en-US" sz="1800" dirty="0" smtClean="0">
                <a:latin typeface="Verdana" pitchFamily="34" charset="0"/>
                <a:ea typeface="Verdana" pitchFamily="34" charset="0"/>
                <a:cs typeface="Verdana" pitchFamily="34" charset="0"/>
              </a:rPr>
              <a:t>For EU international leadership of the technologies</a:t>
            </a:r>
          </a:p>
          <a:p>
            <a:pPr marL="655638" lvl="3" indent="-198438" eaLnBrk="1" hangingPunct="1">
              <a:spcBef>
                <a:spcPts val="200"/>
              </a:spcBef>
              <a:spcAft>
                <a:spcPts val="200"/>
              </a:spcAft>
              <a:buClr>
                <a:srgbClr val="0070C0"/>
              </a:buClr>
              <a:buSzPct val="95000"/>
              <a:buFont typeface="Arial" charset="0"/>
              <a:buChar char="•"/>
            </a:pPr>
            <a:r>
              <a:rPr lang="en-GB" altLang="en-US" sz="1800" dirty="0" smtClean="0">
                <a:latin typeface="Verdana" pitchFamily="34" charset="0"/>
                <a:ea typeface="Verdana" pitchFamily="34" charset="0"/>
                <a:cs typeface="Verdana" pitchFamily="34" charset="0"/>
              </a:rPr>
              <a:t>For EU policy objectives under Europe 2020</a:t>
            </a:r>
          </a:p>
          <a:p>
            <a:pPr eaLnBrk="1" hangingPunct="1">
              <a:spcBef>
                <a:spcPts val="600"/>
              </a:spcBef>
              <a:spcAft>
                <a:spcPts val="600"/>
              </a:spcAft>
              <a:buClr>
                <a:srgbClr val="4597A0"/>
              </a:buClr>
              <a:buFontTx/>
              <a:buChar char="•"/>
            </a:pPr>
            <a:r>
              <a:rPr lang="en-GB" altLang="en-US" sz="1800" b="1" dirty="0" smtClean="0">
                <a:solidFill>
                  <a:srgbClr val="0070C0"/>
                </a:solidFill>
                <a:ea typeface="Verdana" pitchFamily="34" charset="0"/>
                <a:cs typeface="Verdana" pitchFamily="34" charset="0"/>
              </a:rPr>
              <a:t>Building on success under FP7</a:t>
            </a:r>
          </a:p>
          <a:p>
            <a:pPr marL="655638" lvl="3" indent="-198438" eaLnBrk="1" hangingPunct="1">
              <a:spcBef>
                <a:spcPts val="200"/>
              </a:spcBef>
              <a:spcAft>
                <a:spcPts val="200"/>
              </a:spcAft>
              <a:buClr>
                <a:srgbClr val="0070C0"/>
              </a:buClr>
              <a:buSzPct val="95000"/>
              <a:buFont typeface="Arial" charset="0"/>
              <a:buChar char="•"/>
            </a:pPr>
            <a:r>
              <a:rPr lang="en-GB" altLang="en-US" sz="1800" dirty="0" smtClean="0">
                <a:latin typeface="Verdana" pitchFamily="34" charset="0"/>
                <a:ea typeface="Verdana" pitchFamily="34" charset="0"/>
                <a:cs typeface="Verdana" pitchFamily="34" charset="0"/>
              </a:rPr>
              <a:t>Following evaluations and experience</a:t>
            </a:r>
          </a:p>
          <a:p>
            <a:pPr marL="655638" lvl="3" indent="-198438" eaLnBrk="1" hangingPunct="1">
              <a:spcBef>
                <a:spcPts val="200"/>
              </a:spcBef>
              <a:spcAft>
                <a:spcPts val="200"/>
              </a:spcAft>
              <a:buClr>
                <a:srgbClr val="0070C0"/>
              </a:buClr>
              <a:buSzPct val="95000"/>
              <a:buFont typeface="Arial" charset="0"/>
              <a:buChar char="•"/>
            </a:pPr>
            <a:r>
              <a:rPr lang="en-GB" altLang="en-US" sz="1800" dirty="0" smtClean="0">
                <a:latin typeface="Verdana" pitchFamily="34" charset="0"/>
                <a:ea typeface="Verdana" pitchFamily="34" charset="0"/>
                <a:cs typeface="Verdana" pitchFamily="34" charset="0"/>
              </a:rPr>
              <a:t>New initiatives (5 new cPPPs) given policy importance and industry commitment</a:t>
            </a:r>
          </a:p>
        </p:txBody>
      </p:sp>
      <p:sp>
        <p:nvSpPr>
          <p:cNvPr id="13315" name="Title 1"/>
          <p:cNvSpPr txBox="1">
            <a:spLocks/>
          </p:cNvSpPr>
          <p:nvPr/>
        </p:nvSpPr>
        <p:spPr bwMode="auto">
          <a:xfrm>
            <a:off x="306388" y="1171575"/>
            <a:ext cx="87852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i="1">
                <a:solidFill>
                  <a:srgbClr val="0F5494"/>
                </a:solidFill>
                <a:latin typeface="Verdana" pitchFamily="34" charset="0"/>
              </a:defRPr>
            </a:lvl1pPr>
            <a:lvl2pPr marL="358775" indent="-358775">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lvl="1"/>
            <a:r>
              <a:rPr lang="en-GB" altLang="en-US" sz="2300" dirty="0">
                <a:solidFill>
                  <a:srgbClr val="0070C0"/>
                </a:solidFill>
              </a:rPr>
              <a:t>How were PPPs selected ? (Art. 25 in </a:t>
            </a:r>
            <a:r>
              <a:rPr lang="en-GB" altLang="en-US" sz="2300" dirty="0" smtClean="0">
                <a:solidFill>
                  <a:srgbClr val="0070C0"/>
                </a:solidFill>
              </a:rPr>
              <a:t>Horizon 2020</a:t>
            </a:r>
            <a:r>
              <a:rPr lang="en-GB" altLang="en-US" sz="2300" dirty="0">
                <a:solidFill>
                  <a:srgbClr val="0070C0"/>
                </a:solidFill>
              </a:rPr>
              <a:t>)</a:t>
            </a:r>
          </a:p>
        </p:txBody>
      </p:sp>
      <p:sp>
        <p:nvSpPr>
          <p:cNvPr id="13316" name="Slide Number Placeholder 1"/>
          <p:cNvSpPr>
            <a:spLocks noGrp="1"/>
          </p:cNvSpPr>
          <p:nvPr>
            <p:ph type="sldNum" sz="quarter" idx="12"/>
          </p:nvPr>
        </p:nvSpPr>
        <p:spPr>
          <a:noFill/>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AD332F6-A555-4CC1-9C35-25C1843E0DAD}" type="slidenum">
              <a:rPr lang="en-GB" altLang="en-US" sz="1400" i="0" smtClean="0">
                <a:solidFill>
                  <a:schemeClr val="tx1"/>
                </a:solidFill>
                <a:latin typeface="Arial" charset="0"/>
              </a:rPr>
              <a:pPr/>
              <a:t>9</a:t>
            </a:fld>
            <a:endParaRPr lang="en-GB" altLang="en-US" sz="1400" i="0" smtClean="0">
              <a:solidFill>
                <a:schemeClr val="tx1"/>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3504</TotalTime>
  <Words>1626</Words>
  <Application>Microsoft Office PowerPoint</Application>
  <PresentationFormat>On-screen Show (4:3)</PresentationFormat>
  <Paragraphs>291</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Slide_Master</vt:lpstr>
      <vt:lpstr>SPIRE PPP in Horizon 2020 – What Impact ?</vt:lpstr>
      <vt:lpstr>President Juncker's Agenda  and the cPPPs</vt:lpstr>
      <vt:lpstr>PowerPoint Presentation</vt:lpstr>
      <vt:lpstr> Outcomes of "contractual" PPPs in FP7: FoF, EeB and GV  </vt:lpstr>
      <vt:lpstr>Findings of the PPPs Final Assessment</vt:lpstr>
      <vt:lpstr>PPPs in Horizon 2020</vt:lpstr>
      <vt:lpstr>PowerPoint Presentation</vt:lpstr>
      <vt:lpstr>PowerPoint Presentation</vt:lpstr>
      <vt:lpstr>PowerPoint Presentation</vt:lpstr>
      <vt:lpstr>Establishment of the contractual PPPs</vt:lpstr>
      <vt:lpstr> The contractual PPP approach  </vt:lpstr>
      <vt:lpstr>  The contractual arrangement (1/3)</vt:lpstr>
      <vt:lpstr>PowerPoint Presentation</vt:lpstr>
      <vt:lpstr>PowerPoint Presentation</vt:lpstr>
      <vt:lpstr>SPIRE call 2014 – 2015 overview</vt:lpstr>
      <vt:lpstr> H2020-SPIRE-2014   Type of participants </vt:lpstr>
      <vt:lpstr> H2020-SPIRE-2014  SME participation  </vt:lpstr>
      <vt:lpstr>H2020-SPIRE-2015 Retained proposals - Consortium typology</vt:lpstr>
      <vt:lpstr>H2020-SPIRE-2015 Retained proposals - SME participation (*)</vt:lpstr>
      <vt:lpstr>PowerPoint Presentation</vt:lpstr>
      <vt:lpstr> IMPACT</vt:lpstr>
      <vt:lpstr>Thank you for your attention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PIRAS Antoinette (RTD)</cp:lastModifiedBy>
  <cp:revision>268</cp:revision>
  <cp:lastPrinted>2015-04-21T15:47:13Z</cp:lastPrinted>
  <dcterms:created xsi:type="dcterms:W3CDTF">2011-10-28T10:25:18Z</dcterms:created>
  <dcterms:modified xsi:type="dcterms:W3CDTF">2015-04-21T15:58:44Z</dcterms:modified>
</cp:coreProperties>
</file>