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71" r:id="rId6"/>
    <p:sldId id="272" r:id="rId7"/>
    <p:sldId id="273" r:id="rId8"/>
    <p:sldId id="274" r:id="rId9"/>
    <p:sldId id="275" r:id="rId10"/>
    <p:sldId id="280" r:id="rId11"/>
    <p:sldId id="277" r:id="rId12"/>
    <p:sldId id="263" r:id="rId13"/>
    <p:sldId id="264" r:id="rId14"/>
    <p:sldId id="267" r:id="rId15"/>
    <p:sldId id="268" r:id="rId16"/>
    <p:sldId id="269" r:id="rId17"/>
    <p:sldId id="27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35" autoAdjust="0"/>
  </p:normalViewPr>
  <p:slideViewPr>
    <p:cSldViewPr>
      <p:cViewPr varScale="1">
        <p:scale>
          <a:sx n="38" d="100"/>
          <a:sy n="38" d="100"/>
        </p:scale>
        <p:origin x="-152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EE4A3-F90B-4092-B2FB-36C78AF7E5B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EA842C6-7D63-40BA-99DE-920368461661}">
      <dgm:prSet phldrT="[Text]"/>
      <dgm:spPr/>
      <dgm:t>
        <a:bodyPr/>
        <a:lstStyle/>
        <a:p>
          <a:r>
            <a:rPr lang="sv-SE" dirty="0" err="1" smtClean="0"/>
            <a:t>Analysis</a:t>
          </a:r>
          <a:r>
            <a:rPr lang="sv-SE" dirty="0" smtClean="0"/>
            <a:t> </a:t>
          </a:r>
          <a:r>
            <a:rPr lang="sv-SE" dirty="0" err="1" smtClean="0"/>
            <a:t>of</a:t>
          </a:r>
          <a:r>
            <a:rPr lang="sv-SE" dirty="0" smtClean="0"/>
            <a:t> Innovation Systems and </a:t>
          </a:r>
          <a:r>
            <a:rPr lang="en-US" dirty="0" smtClean="0"/>
            <a:t>research agenda’s of regional clusters</a:t>
          </a:r>
          <a:endParaRPr lang="sv-SE" dirty="0"/>
        </a:p>
      </dgm:t>
    </dgm:pt>
    <dgm:pt modelId="{A558D9A4-1884-4CB2-8760-FF8352BE5F3E}" type="parTrans" cxnId="{ACBBCF40-95F8-4C64-A39B-0161DBEBA64B}">
      <dgm:prSet/>
      <dgm:spPr/>
      <dgm:t>
        <a:bodyPr/>
        <a:lstStyle/>
        <a:p>
          <a:endParaRPr lang="sv-SE"/>
        </a:p>
      </dgm:t>
    </dgm:pt>
    <dgm:pt modelId="{6B678961-84FC-4D1A-8088-66B904B0FBE1}" type="sibTrans" cxnId="{ACBBCF40-95F8-4C64-A39B-0161DBEBA64B}">
      <dgm:prSet/>
      <dgm:spPr/>
      <dgm:t>
        <a:bodyPr/>
        <a:lstStyle/>
        <a:p>
          <a:endParaRPr lang="sv-SE"/>
        </a:p>
      </dgm:t>
    </dgm:pt>
    <dgm:pt modelId="{BE923339-F205-4D07-B6EE-91AFB721B006}">
      <dgm:prSet phldrT="[Text]"/>
      <dgm:spPr/>
      <dgm:t>
        <a:bodyPr/>
        <a:lstStyle/>
        <a:p>
          <a:r>
            <a:rPr lang="en-US" dirty="0" smtClean="0"/>
            <a:t>Initiatives to improve integration: definition of a Joint Action Plan</a:t>
          </a:r>
          <a:endParaRPr lang="sv-SE" dirty="0"/>
        </a:p>
      </dgm:t>
    </dgm:pt>
    <dgm:pt modelId="{EF0E3CE7-9C33-46D1-A83A-95113B0B7341}" type="parTrans" cxnId="{F95AE5E4-67ED-4C8D-BF73-ACE9AAFCB3E9}">
      <dgm:prSet/>
      <dgm:spPr/>
      <dgm:t>
        <a:bodyPr/>
        <a:lstStyle/>
        <a:p>
          <a:endParaRPr lang="sv-SE"/>
        </a:p>
      </dgm:t>
    </dgm:pt>
    <dgm:pt modelId="{51C4648D-DE58-46C0-8D1F-CEA29242EC9D}" type="sibTrans" cxnId="{F95AE5E4-67ED-4C8D-BF73-ACE9AAFCB3E9}">
      <dgm:prSet/>
      <dgm:spPr/>
      <dgm:t>
        <a:bodyPr/>
        <a:lstStyle/>
        <a:p>
          <a:endParaRPr lang="sv-SE"/>
        </a:p>
      </dgm:t>
    </dgm:pt>
    <dgm:pt modelId="{BDFBB1EB-C624-48C7-9D4C-7FC16E9BE884}">
      <dgm:prSet phldrT="[Text]"/>
      <dgm:spPr/>
      <dgm:t>
        <a:bodyPr/>
        <a:lstStyle/>
        <a:p>
          <a:r>
            <a:rPr lang="sv-SE" dirty="0" err="1" smtClean="0"/>
            <a:t>Measures</a:t>
          </a:r>
          <a:r>
            <a:rPr lang="sv-SE" dirty="0" smtClean="0"/>
            <a:t> </a:t>
          </a:r>
          <a:r>
            <a:rPr lang="sv-SE" dirty="0" err="1" smtClean="0"/>
            <a:t>towards</a:t>
          </a:r>
          <a:r>
            <a:rPr lang="sv-SE" dirty="0" smtClean="0"/>
            <a:t> the implementation </a:t>
          </a:r>
          <a:r>
            <a:rPr lang="sv-SE" dirty="0" err="1" smtClean="0"/>
            <a:t>of</a:t>
          </a:r>
          <a:r>
            <a:rPr lang="sv-SE" dirty="0" smtClean="0"/>
            <a:t> the Joint Action Plan</a:t>
          </a:r>
          <a:endParaRPr lang="sv-SE" dirty="0"/>
        </a:p>
      </dgm:t>
    </dgm:pt>
    <dgm:pt modelId="{80DE6950-5EC7-431C-88B8-3F4DE0FA1BDF}" type="parTrans" cxnId="{9D317F11-35BC-4749-8712-73D434B0F50C}">
      <dgm:prSet/>
      <dgm:spPr/>
      <dgm:t>
        <a:bodyPr/>
        <a:lstStyle/>
        <a:p>
          <a:endParaRPr lang="sv-SE"/>
        </a:p>
      </dgm:t>
    </dgm:pt>
    <dgm:pt modelId="{4BCFA04D-1265-407E-AE92-077BA7E97AF6}" type="sibTrans" cxnId="{9D317F11-35BC-4749-8712-73D434B0F50C}">
      <dgm:prSet/>
      <dgm:spPr/>
      <dgm:t>
        <a:bodyPr/>
        <a:lstStyle/>
        <a:p>
          <a:endParaRPr lang="sv-SE"/>
        </a:p>
      </dgm:t>
    </dgm:pt>
    <dgm:pt modelId="{AF198DDB-E6F4-45A8-AEA3-9FA0B7F73A78}" type="pres">
      <dgm:prSet presAssocID="{DD8EE4A3-F90B-4092-B2FB-36C78AF7E5BD}" presName="Name0" presStyleCnt="0">
        <dgm:presLayoutVars>
          <dgm:dir/>
          <dgm:resizeHandles val="exact"/>
        </dgm:presLayoutVars>
      </dgm:prSet>
      <dgm:spPr/>
    </dgm:pt>
    <dgm:pt modelId="{A15712F6-1D0A-48F3-8767-BE1C2684BE27}" type="pres">
      <dgm:prSet presAssocID="{DD8EE4A3-F90B-4092-B2FB-36C78AF7E5BD}" presName="arrow" presStyleLbl="bgShp" presStyleIdx="0" presStyleCnt="1"/>
      <dgm:spPr/>
    </dgm:pt>
    <dgm:pt modelId="{706A93AE-8D1C-4D19-8717-1A89D49C08AA}" type="pres">
      <dgm:prSet presAssocID="{DD8EE4A3-F90B-4092-B2FB-36C78AF7E5BD}" presName="points" presStyleCnt="0"/>
      <dgm:spPr/>
    </dgm:pt>
    <dgm:pt modelId="{3C8ECF73-332A-4A29-A3A2-BCBB04C65389}" type="pres">
      <dgm:prSet presAssocID="{4EA842C6-7D63-40BA-99DE-920368461661}" presName="compositeA" presStyleCnt="0"/>
      <dgm:spPr/>
    </dgm:pt>
    <dgm:pt modelId="{EF18409A-081C-4896-A03D-5BB682D89554}" type="pres">
      <dgm:prSet presAssocID="{4EA842C6-7D63-40BA-99DE-920368461661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810206B-0DC1-4A65-A80A-6433799164B0}" type="pres">
      <dgm:prSet presAssocID="{4EA842C6-7D63-40BA-99DE-920368461661}" presName="circleA" presStyleLbl="node1" presStyleIdx="0" presStyleCnt="3"/>
      <dgm:spPr/>
    </dgm:pt>
    <dgm:pt modelId="{157263DD-A0AC-45C1-AAC1-EDF66B64042D}" type="pres">
      <dgm:prSet presAssocID="{4EA842C6-7D63-40BA-99DE-920368461661}" presName="spaceA" presStyleCnt="0"/>
      <dgm:spPr/>
    </dgm:pt>
    <dgm:pt modelId="{BBDA9260-10E8-436D-B17D-969DA1E939B8}" type="pres">
      <dgm:prSet presAssocID="{6B678961-84FC-4D1A-8088-66B904B0FBE1}" presName="space" presStyleCnt="0"/>
      <dgm:spPr/>
    </dgm:pt>
    <dgm:pt modelId="{5F085CCC-3363-4246-99E5-9033C68AE611}" type="pres">
      <dgm:prSet presAssocID="{BE923339-F205-4D07-B6EE-91AFB721B006}" presName="compositeB" presStyleCnt="0"/>
      <dgm:spPr/>
    </dgm:pt>
    <dgm:pt modelId="{DA60505C-E5C2-4352-BA06-E991214125B5}" type="pres">
      <dgm:prSet presAssocID="{BE923339-F205-4D07-B6EE-91AFB721B006}" presName="textB" presStyleLbl="revTx" presStyleIdx="1" presStyleCnt="3" custLinFactY="-48420" custLinFactNeighborX="870" custLinFactNeighborY="-1000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DF98B0-A9A0-46FF-98B2-F23173CADC33}" type="pres">
      <dgm:prSet presAssocID="{BE923339-F205-4D07-B6EE-91AFB721B006}" presName="circleB" presStyleLbl="node1" presStyleIdx="1" presStyleCnt="3"/>
      <dgm:spPr/>
    </dgm:pt>
    <dgm:pt modelId="{4EA533BD-00BF-4105-AA3B-E2446A65B90B}" type="pres">
      <dgm:prSet presAssocID="{BE923339-F205-4D07-B6EE-91AFB721B006}" presName="spaceB" presStyleCnt="0"/>
      <dgm:spPr/>
    </dgm:pt>
    <dgm:pt modelId="{0F59A835-1BA0-4133-965B-E85573A569AD}" type="pres">
      <dgm:prSet presAssocID="{51C4648D-DE58-46C0-8D1F-CEA29242EC9D}" presName="space" presStyleCnt="0"/>
      <dgm:spPr/>
    </dgm:pt>
    <dgm:pt modelId="{C2423169-0A44-4057-AF03-82534A58467D}" type="pres">
      <dgm:prSet presAssocID="{BDFBB1EB-C624-48C7-9D4C-7FC16E9BE884}" presName="compositeA" presStyleCnt="0"/>
      <dgm:spPr/>
    </dgm:pt>
    <dgm:pt modelId="{369E3C43-3765-4FC8-983B-F0639D361599}" type="pres">
      <dgm:prSet presAssocID="{BDFBB1EB-C624-48C7-9D4C-7FC16E9BE884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3DDBBE8-B3EB-4230-8A64-D431F30EB193}" type="pres">
      <dgm:prSet presAssocID="{BDFBB1EB-C624-48C7-9D4C-7FC16E9BE884}" presName="circleA" presStyleLbl="node1" presStyleIdx="2" presStyleCnt="3"/>
      <dgm:spPr/>
    </dgm:pt>
    <dgm:pt modelId="{AD01776F-86FC-4B2A-9C0A-853002903015}" type="pres">
      <dgm:prSet presAssocID="{BDFBB1EB-C624-48C7-9D4C-7FC16E9BE884}" presName="spaceA" presStyleCnt="0"/>
      <dgm:spPr/>
    </dgm:pt>
  </dgm:ptLst>
  <dgm:cxnLst>
    <dgm:cxn modelId="{ACBBCF40-95F8-4C64-A39B-0161DBEBA64B}" srcId="{DD8EE4A3-F90B-4092-B2FB-36C78AF7E5BD}" destId="{4EA842C6-7D63-40BA-99DE-920368461661}" srcOrd="0" destOrd="0" parTransId="{A558D9A4-1884-4CB2-8760-FF8352BE5F3E}" sibTransId="{6B678961-84FC-4D1A-8088-66B904B0FBE1}"/>
    <dgm:cxn modelId="{D2675AA9-880A-4381-A7F1-20542D862261}" type="presOf" srcId="{4EA842C6-7D63-40BA-99DE-920368461661}" destId="{EF18409A-081C-4896-A03D-5BB682D89554}" srcOrd="0" destOrd="0" presId="urn:microsoft.com/office/officeart/2005/8/layout/hProcess11"/>
    <dgm:cxn modelId="{C5AB79A9-416D-4F2F-97D6-38975E07C24C}" type="presOf" srcId="{BDFBB1EB-C624-48C7-9D4C-7FC16E9BE884}" destId="{369E3C43-3765-4FC8-983B-F0639D361599}" srcOrd="0" destOrd="0" presId="urn:microsoft.com/office/officeart/2005/8/layout/hProcess11"/>
    <dgm:cxn modelId="{EC4F86E7-7416-4C3B-9C47-EB28828F2703}" type="presOf" srcId="{DD8EE4A3-F90B-4092-B2FB-36C78AF7E5BD}" destId="{AF198DDB-E6F4-45A8-AEA3-9FA0B7F73A78}" srcOrd="0" destOrd="0" presId="urn:microsoft.com/office/officeart/2005/8/layout/hProcess11"/>
    <dgm:cxn modelId="{9C727DD1-89E8-432B-A895-5E3DAC5009EB}" type="presOf" srcId="{BE923339-F205-4D07-B6EE-91AFB721B006}" destId="{DA60505C-E5C2-4352-BA06-E991214125B5}" srcOrd="0" destOrd="0" presId="urn:microsoft.com/office/officeart/2005/8/layout/hProcess11"/>
    <dgm:cxn modelId="{F95AE5E4-67ED-4C8D-BF73-ACE9AAFCB3E9}" srcId="{DD8EE4A3-F90B-4092-B2FB-36C78AF7E5BD}" destId="{BE923339-F205-4D07-B6EE-91AFB721B006}" srcOrd="1" destOrd="0" parTransId="{EF0E3CE7-9C33-46D1-A83A-95113B0B7341}" sibTransId="{51C4648D-DE58-46C0-8D1F-CEA29242EC9D}"/>
    <dgm:cxn modelId="{9D317F11-35BC-4749-8712-73D434B0F50C}" srcId="{DD8EE4A3-F90B-4092-B2FB-36C78AF7E5BD}" destId="{BDFBB1EB-C624-48C7-9D4C-7FC16E9BE884}" srcOrd="2" destOrd="0" parTransId="{80DE6950-5EC7-431C-88B8-3F4DE0FA1BDF}" sibTransId="{4BCFA04D-1265-407E-AE92-077BA7E97AF6}"/>
    <dgm:cxn modelId="{0EA89325-E6C8-4BDD-9C23-70C82714AFDA}" type="presParOf" srcId="{AF198DDB-E6F4-45A8-AEA3-9FA0B7F73A78}" destId="{A15712F6-1D0A-48F3-8767-BE1C2684BE27}" srcOrd="0" destOrd="0" presId="urn:microsoft.com/office/officeart/2005/8/layout/hProcess11"/>
    <dgm:cxn modelId="{19A8B09A-F240-4449-A508-BBF3339CE48A}" type="presParOf" srcId="{AF198DDB-E6F4-45A8-AEA3-9FA0B7F73A78}" destId="{706A93AE-8D1C-4D19-8717-1A89D49C08AA}" srcOrd="1" destOrd="0" presId="urn:microsoft.com/office/officeart/2005/8/layout/hProcess11"/>
    <dgm:cxn modelId="{1F70B2BC-2371-4BAF-A2A8-6ECA536BDBDE}" type="presParOf" srcId="{706A93AE-8D1C-4D19-8717-1A89D49C08AA}" destId="{3C8ECF73-332A-4A29-A3A2-BCBB04C65389}" srcOrd="0" destOrd="0" presId="urn:microsoft.com/office/officeart/2005/8/layout/hProcess11"/>
    <dgm:cxn modelId="{5C8203CA-F15B-47C8-81D9-5ED5CE8E3C25}" type="presParOf" srcId="{3C8ECF73-332A-4A29-A3A2-BCBB04C65389}" destId="{EF18409A-081C-4896-A03D-5BB682D89554}" srcOrd="0" destOrd="0" presId="urn:microsoft.com/office/officeart/2005/8/layout/hProcess11"/>
    <dgm:cxn modelId="{721DFC2D-1093-451C-803E-5FFE939DC134}" type="presParOf" srcId="{3C8ECF73-332A-4A29-A3A2-BCBB04C65389}" destId="{7810206B-0DC1-4A65-A80A-6433799164B0}" srcOrd="1" destOrd="0" presId="urn:microsoft.com/office/officeart/2005/8/layout/hProcess11"/>
    <dgm:cxn modelId="{50ABB6B1-7E84-4332-AC7C-51FE7CDD8BB6}" type="presParOf" srcId="{3C8ECF73-332A-4A29-A3A2-BCBB04C65389}" destId="{157263DD-A0AC-45C1-AAC1-EDF66B64042D}" srcOrd="2" destOrd="0" presId="urn:microsoft.com/office/officeart/2005/8/layout/hProcess11"/>
    <dgm:cxn modelId="{F2304CE0-CB8E-4E62-A7BC-8777F7B1E614}" type="presParOf" srcId="{706A93AE-8D1C-4D19-8717-1A89D49C08AA}" destId="{BBDA9260-10E8-436D-B17D-969DA1E939B8}" srcOrd="1" destOrd="0" presId="urn:microsoft.com/office/officeart/2005/8/layout/hProcess11"/>
    <dgm:cxn modelId="{EB1B3065-BD39-4682-91E7-53159B93D84C}" type="presParOf" srcId="{706A93AE-8D1C-4D19-8717-1A89D49C08AA}" destId="{5F085CCC-3363-4246-99E5-9033C68AE611}" srcOrd="2" destOrd="0" presId="urn:microsoft.com/office/officeart/2005/8/layout/hProcess11"/>
    <dgm:cxn modelId="{A66CD290-42A1-4A3D-A143-43895D503064}" type="presParOf" srcId="{5F085CCC-3363-4246-99E5-9033C68AE611}" destId="{DA60505C-E5C2-4352-BA06-E991214125B5}" srcOrd="0" destOrd="0" presId="urn:microsoft.com/office/officeart/2005/8/layout/hProcess11"/>
    <dgm:cxn modelId="{BF27D2F5-4799-4FA5-BEFF-128664CB5DA5}" type="presParOf" srcId="{5F085CCC-3363-4246-99E5-9033C68AE611}" destId="{0CDF98B0-A9A0-46FF-98B2-F23173CADC33}" srcOrd="1" destOrd="0" presId="urn:microsoft.com/office/officeart/2005/8/layout/hProcess11"/>
    <dgm:cxn modelId="{8D8CE087-4B71-4312-95FE-4F089414BEE9}" type="presParOf" srcId="{5F085CCC-3363-4246-99E5-9033C68AE611}" destId="{4EA533BD-00BF-4105-AA3B-E2446A65B90B}" srcOrd="2" destOrd="0" presId="urn:microsoft.com/office/officeart/2005/8/layout/hProcess11"/>
    <dgm:cxn modelId="{2B66BAF9-36F2-4B56-A563-75C4B4C334DF}" type="presParOf" srcId="{706A93AE-8D1C-4D19-8717-1A89D49C08AA}" destId="{0F59A835-1BA0-4133-965B-E85573A569AD}" srcOrd="3" destOrd="0" presId="urn:microsoft.com/office/officeart/2005/8/layout/hProcess11"/>
    <dgm:cxn modelId="{0FCAF6F4-C1EC-471B-976E-231AB66FA6BB}" type="presParOf" srcId="{706A93AE-8D1C-4D19-8717-1A89D49C08AA}" destId="{C2423169-0A44-4057-AF03-82534A58467D}" srcOrd="4" destOrd="0" presId="urn:microsoft.com/office/officeart/2005/8/layout/hProcess11"/>
    <dgm:cxn modelId="{AB1EE340-5210-4D3B-AE32-91D4D74394AC}" type="presParOf" srcId="{C2423169-0A44-4057-AF03-82534A58467D}" destId="{369E3C43-3765-4FC8-983B-F0639D361599}" srcOrd="0" destOrd="0" presId="urn:microsoft.com/office/officeart/2005/8/layout/hProcess11"/>
    <dgm:cxn modelId="{C6C131D9-529E-4629-A964-B740BF925315}" type="presParOf" srcId="{C2423169-0A44-4057-AF03-82534A58467D}" destId="{43DDBBE8-B3EB-4230-8A64-D431F30EB193}" srcOrd="1" destOrd="0" presId="urn:microsoft.com/office/officeart/2005/8/layout/hProcess11"/>
    <dgm:cxn modelId="{0AE6AEF4-BE4C-49BE-8114-6B6EDD371B53}" type="presParOf" srcId="{C2423169-0A44-4057-AF03-82534A58467D}" destId="{AD01776F-86FC-4B2A-9C0A-85300290301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712F6-1D0A-48F3-8767-BE1C2684BE27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8409A-081C-4896-A03D-5BB682D89554}">
      <dsp:nvSpPr>
        <dsp:cNvPr id="0" name=""/>
        <dsp:cNvSpPr/>
      </dsp:nvSpPr>
      <dsp:spPr>
        <a:xfrm>
          <a:off x="3616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err="1" smtClean="0"/>
            <a:t>Analysis</a:t>
          </a:r>
          <a:r>
            <a:rPr lang="sv-SE" sz="2100" kern="1200" dirty="0" smtClean="0"/>
            <a:t> </a:t>
          </a:r>
          <a:r>
            <a:rPr lang="sv-SE" sz="2100" kern="1200" dirty="0" err="1" smtClean="0"/>
            <a:t>of</a:t>
          </a:r>
          <a:r>
            <a:rPr lang="sv-SE" sz="2100" kern="1200" dirty="0" smtClean="0"/>
            <a:t> Innovation Systems and </a:t>
          </a:r>
          <a:r>
            <a:rPr lang="en-US" sz="2100" kern="1200" dirty="0" smtClean="0"/>
            <a:t>research agenda’s of regional clusters</a:t>
          </a:r>
          <a:endParaRPr lang="sv-SE" sz="2100" kern="1200" dirty="0"/>
        </a:p>
      </dsp:txBody>
      <dsp:txXfrm>
        <a:off x="3616" y="0"/>
        <a:ext cx="2386905" cy="1810385"/>
      </dsp:txXfrm>
    </dsp:sp>
    <dsp:sp modelId="{7810206B-0DC1-4A65-A80A-6433799164B0}">
      <dsp:nvSpPr>
        <dsp:cNvPr id="0" name=""/>
        <dsp:cNvSpPr/>
      </dsp:nvSpPr>
      <dsp:spPr>
        <a:xfrm>
          <a:off x="97077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0505C-E5C2-4352-BA06-E991214125B5}">
      <dsp:nvSpPr>
        <dsp:cNvPr id="0" name=""/>
        <dsp:cNvSpPr/>
      </dsp:nvSpPr>
      <dsp:spPr>
        <a:xfrm>
          <a:off x="2530633" y="28604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Initiatives to improve integration: definition of a Joint Action Plan</a:t>
          </a:r>
          <a:endParaRPr lang="sv-SE" sz="2100" kern="1200" dirty="0"/>
        </a:p>
      </dsp:txBody>
      <dsp:txXfrm>
        <a:off x="2530633" y="28604"/>
        <a:ext cx="2386905" cy="1810385"/>
      </dsp:txXfrm>
    </dsp:sp>
    <dsp:sp modelId="{0CDF98B0-A9A0-46FF-98B2-F23173CADC33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E3C43-3765-4FC8-983B-F0639D361599}">
      <dsp:nvSpPr>
        <dsp:cNvPr id="0" name=""/>
        <dsp:cNvSpPr/>
      </dsp:nvSpPr>
      <dsp:spPr>
        <a:xfrm>
          <a:off x="5016118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err="1" smtClean="0"/>
            <a:t>Measures</a:t>
          </a:r>
          <a:r>
            <a:rPr lang="sv-SE" sz="2100" kern="1200" dirty="0" smtClean="0"/>
            <a:t> </a:t>
          </a:r>
          <a:r>
            <a:rPr lang="sv-SE" sz="2100" kern="1200" dirty="0" err="1" smtClean="0"/>
            <a:t>towards</a:t>
          </a:r>
          <a:r>
            <a:rPr lang="sv-SE" sz="2100" kern="1200" dirty="0" smtClean="0"/>
            <a:t> the implementation </a:t>
          </a:r>
          <a:r>
            <a:rPr lang="sv-SE" sz="2100" kern="1200" dirty="0" err="1" smtClean="0"/>
            <a:t>of</a:t>
          </a:r>
          <a:r>
            <a:rPr lang="sv-SE" sz="2100" kern="1200" dirty="0" smtClean="0"/>
            <a:t> the Joint Action Plan</a:t>
          </a:r>
          <a:endParaRPr lang="sv-SE" sz="2100" kern="1200" dirty="0"/>
        </a:p>
      </dsp:txBody>
      <dsp:txXfrm>
        <a:off x="5016118" y="0"/>
        <a:ext cx="2386905" cy="1810385"/>
      </dsp:txXfrm>
    </dsp:sp>
    <dsp:sp modelId="{43DDBBE8-B3EB-4230-8A64-D431F30EB193}">
      <dsp:nvSpPr>
        <dsp:cNvPr id="0" name=""/>
        <dsp:cNvSpPr/>
      </dsp:nvSpPr>
      <dsp:spPr>
        <a:xfrm>
          <a:off x="5983272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52DA-5AED-41BE-AC60-AA07B6A2A69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29F5C-D85E-4116-AF17-D9F935A0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2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 produces 1/5 of the world’s chemical products and 5%-10% of the world’s petroleum output is dedicated to chemicals manufacturing. </a:t>
            </a: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will not go into details on CO2 emissions from resource intensive chemical and process industries, I am sure your are all more or less familiar with the facts, however I would like to stress the opportunities for CO2 abatement and resource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effciency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all know, Resource intensive chemical and process industries contribute in numerous ways to CO2 emissions. Thus there are numerous ways and opportunities to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rejunivate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to transform resource intensive chemical and process industries into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eco-efficient high-tech solution providers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0CA5-9771-4817-9AED-9A60E71FFBD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61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Societal challenges, RTD and innovation offer opportunities to rejuvenate and transform the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resource intensive</a:t>
            </a:r>
          </a:p>
          <a:p>
            <a:r>
              <a:rPr lang="en-US" sz="1200" b="1" i="1" u="none" strike="noStrike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chemical and process industries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eco-efficient high-tech solution providers, by switching </a:t>
            </a: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bio-based feedstock: Less fossil fuels less carbon dioxide emissions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Improving efficiency of processes: Less use of energy less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carbon dioxide emissions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recycling waste materials : Closing the loop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looking at industry as an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(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industrial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symbiosis):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synergy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spill for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a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</a:t>
            </a:r>
            <a:endParaRPr lang="sv-SE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R4R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ceases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opportunities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rejuvenate and transform the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resource intensive chemical and process industries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eco-efficient high-tech solution providers</a:t>
            </a:r>
            <a:endParaRPr lang="sv-SE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0CA5-9771-4817-9AED-9A60E71FFBD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73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i="1" dirty="0" smtClean="0"/>
              <a:t>Three </a:t>
            </a:r>
            <a:r>
              <a:rPr lang="sv-SE" i="1" dirty="0" err="1" smtClean="0"/>
              <a:t>years</a:t>
            </a:r>
            <a:r>
              <a:rPr lang="sv-SE" i="1" dirty="0" smtClean="0"/>
              <a:t> </a:t>
            </a:r>
            <a:r>
              <a:rPr lang="sv-SE" i="1" dirty="0" err="1" smtClean="0"/>
              <a:t>project</a:t>
            </a:r>
            <a:r>
              <a:rPr lang="sv-SE" i="1" dirty="0" smtClean="0"/>
              <a:t> </a:t>
            </a:r>
            <a:r>
              <a:rPr lang="sv-SE" i="1" dirty="0" err="1" smtClean="0"/>
              <a:t>with</a:t>
            </a:r>
            <a:r>
              <a:rPr lang="sv-SE" i="1" dirty="0" smtClean="0"/>
              <a:t> 19 partners from 7 different </a:t>
            </a:r>
            <a:r>
              <a:rPr lang="sv-SE" i="1" dirty="0" err="1" smtClean="0"/>
              <a:t>countries</a:t>
            </a:r>
            <a:r>
              <a:rPr lang="sv-SE" i="1" dirty="0" smtClean="0"/>
              <a:t> </a:t>
            </a:r>
            <a:r>
              <a:rPr lang="sv-SE" i="1" dirty="0" err="1" smtClean="0"/>
              <a:t>funded</a:t>
            </a:r>
            <a:r>
              <a:rPr lang="sv-SE" i="1" dirty="0" smtClean="0"/>
              <a:t> by the </a:t>
            </a:r>
            <a:r>
              <a:rPr lang="sv-SE" i="1" dirty="0" err="1" smtClean="0"/>
              <a:t>European</a:t>
            </a:r>
            <a:r>
              <a:rPr lang="sv-SE" i="1" dirty="0" smtClean="0"/>
              <a:t> Union </a:t>
            </a:r>
            <a:r>
              <a:rPr lang="sv-SE" i="1" dirty="0" err="1" smtClean="0"/>
              <a:t>within</a:t>
            </a:r>
            <a:r>
              <a:rPr lang="sv-SE" i="1" dirty="0" smtClean="0"/>
              <a:t> the </a:t>
            </a:r>
            <a:r>
              <a:rPr lang="sv-SE" i="1" dirty="0" err="1" smtClean="0"/>
              <a:t>Seventh</a:t>
            </a:r>
            <a:r>
              <a:rPr lang="sv-SE" i="1" dirty="0" smtClean="0"/>
              <a:t> </a:t>
            </a:r>
            <a:r>
              <a:rPr lang="sv-SE" i="1" dirty="0" err="1" smtClean="0"/>
              <a:t>Framework</a:t>
            </a:r>
            <a:r>
              <a:rPr lang="sv-SE" i="1" dirty="0" smtClean="0"/>
              <a:t> program</a:t>
            </a:r>
            <a:endParaRPr lang="sv-SE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0CA5-9771-4817-9AED-9A60E71FFBD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11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analyzing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benchmarking successful regional technology innovation systems (TIS) within six complementary regions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three specific technology domains (alternative feedstock, resource efficient processes and recycling);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this analyses improving synergies between regions through aligned regional, national and European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Joint Action Plans and innovation roadmaps; 3) promoting internationalization, with a strong focus on SMEs,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an international cluster platform on resource efficient regions, embedded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SusChem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ETP; 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disseminating a toolset and experience on technology innovation system analyses (TIS), to European regions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cluster platform.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0CA5-9771-4817-9AED-9A60E71FFBD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54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R4R will be the major community to share the best innovation practices and address the following</a:t>
            </a:r>
          </a:p>
          <a:p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</a:t>
            </a:r>
            <a:endParaRPr lang="sv-SE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0CA5-9771-4817-9AED-9A60E71FFBD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38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 complementary EU regions, each with their own local expert and public-private research communities are joining forces. For three years, cooperation, collaboration and development of their research and innovation efforts will aim at improving resource efficiency and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-innovation in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industry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v-SE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partners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0CA5-9771-4817-9AED-9A60E71FFBD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756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F4100-AA92-4ED2-9EA1-DA37B8661D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2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6400800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662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206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556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555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46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18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143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023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38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127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623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6295-43B9-44C2-AB81-15E9A565F558}" type="datetimeFigureOut">
              <a:rPr lang="fr-BE" smtClean="0"/>
              <a:t>21/04/2015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E2CB-3B32-44E8-A73B-97C8B060FD4E}" type="slidenum">
              <a:rPr lang="fr-BE" smtClean="0"/>
              <a:t>‹#›</a:t>
            </a:fld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9" y="5898275"/>
            <a:ext cx="2563777" cy="5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sager@sp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91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Project Partners</a:t>
            </a:r>
            <a:endParaRPr lang="en-US" dirty="0"/>
          </a:p>
        </p:txBody>
      </p:sp>
      <p:pic>
        <p:nvPicPr>
          <p:cNvPr id="3" name="Picture 2" descr="Goteborg Region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7" y="1412776"/>
            <a:ext cx="1782762" cy="178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_VNCI_-_aangepast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89285"/>
            <a:ext cx="2962672" cy="122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-Circe-ES-RGBanagrama2-300x13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04" y="3284984"/>
            <a:ext cx="2779144" cy="128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4" y="3139306"/>
            <a:ext cx="1689114" cy="168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25" y="1591392"/>
            <a:ext cx="1088702" cy="168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90" y="3508585"/>
            <a:ext cx="3232754" cy="9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23693"/>
            <a:ext cx="2736304" cy="164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41" y="4454412"/>
            <a:ext cx="1677286" cy="177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78015"/>
            <a:ext cx="1769864" cy="167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6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028" y="1174682"/>
            <a:ext cx="8460432" cy="43681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6" name="Ellips 25"/>
          <p:cNvSpPr/>
          <p:nvPr/>
        </p:nvSpPr>
        <p:spPr>
          <a:xfrm>
            <a:off x="1984976" y="2711183"/>
            <a:ext cx="3192600" cy="168266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ruta 24"/>
          <p:cNvSpPr txBox="1"/>
          <p:nvPr/>
        </p:nvSpPr>
        <p:spPr>
          <a:xfrm>
            <a:off x="2319294" y="3508719"/>
            <a:ext cx="230425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/>
              <a:t>Solutions</a:t>
            </a:r>
            <a:r>
              <a:rPr lang="en-US" sz="1200" dirty="0"/>
              <a:t> to regional challenges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Improved </a:t>
            </a:r>
            <a:r>
              <a:rPr lang="en-US" sz="1200" b="1" dirty="0" smtClean="0"/>
              <a:t>resource efficiency </a:t>
            </a:r>
            <a:r>
              <a:rPr lang="en-US" sz="1200" dirty="0" smtClean="0"/>
              <a:t>methodology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Cross Europe triple helix </a:t>
            </a:r>
            <a:r>
              <a:rPr lang="en-US" sz="1200" b="1" dirty="0" smtClean="0"/>
              <a:t>collaboration</a:t>
            </a:r>
            <a:r>
              <a:rPr lang="en-US" sz="12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/>
              <a:t>Transfer</a:t>
            </a:r>
            <a:r>
              <a:rPr lang="en-US" sz="1200" dirty="0" smtClean="0"/>
              <a:t> of “best practice technology”</a:t>
            </a:r>
          </a:p>
        </p:txBody>
      </p:sp>
      <p:sp>
        <p:nvSpPr>
          <p:cNvPr id="23" name="Likbent triangel 22"/>
          <p:cNvSpPr/>
          <p:nvPr/>
        </p:nvSpPr>
        <p:spPr>
          <a:xfrm>
            <a:off x="4709524" y="2228221"/>
            <a:ext cx="3848439" cy="2445133"/>
          </a:xfrm>
          <a:prstGeom prst="triangl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ktangel med rundade hörn 18"/>
          <p:cNvSpPr/>
          <p:nvPr/>
        </p:nvSpPr>
        <p:spPr>
          <a:xfrm>
            <a:off x="4853540" y="2610773"/>
            <a:ext cx="1944216" cy="16561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46892" y="260648"/>
            <a:ext cx="7772400" cy="92412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Ideator</a:t>
            </a:r>
            <a:r>
              <a:rPr lang="en-US" b="1" dirty="0" smtClean="0">
                <a:solidFill>
                  <a:schemeClr val="tx1"/>
                </a:solidFill>
              </a:rPr>
              <a:t> process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to catalyze the process from idea/innovation to project and achieving sustainability goals by European triple helix collaboration and industrial synergies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2693300" y="2408191"/>
            <a:ext cx="13436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/>
              <a:t>Ideas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/>
              <a:t>Innovation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/>
              <a:t>Challenges</a:t>
            </a:r>
            <a:endParaRPr lang="en-US" sz="1200" b="1" dirty="0"/>
          </a:p>
        </p:txBody>
      </p:sp>
      <p:sp>
        <p:nvSpPr>
          <p:cNvPr id="20" name="textruta 19"/>
          <p:cNvSpPr txBox="1"/>
          <p:nvPr/>
        </p:nvSpPr>
        <p:spPr>
          <a:xfrm>
            <a:off x="5177576" y="2979762"/>
            <a:ext cx="12961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Ideator</a:t>
            </a:r>
            <a:endParaRPr lang="en-US" sz="1600" dirty="0" smtClean="0"/>
          </a:p>
          <a:p>
            <a:pPr algn="ctr"/>
            <a:r>
              <a:rPr lang="en-US" sz="1600" dirty="0" smtClean="0"/>
              <a:t>process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6797756" y="3836770"/>
            <a:ext cx="102611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European</a:t>
            </a:r>
          </a:p>
          <a:p>
            <a:pPr algn="ctr"/>
            <a:r>
              <a:rPr lang="en-US" sz="1400" dirty="0" smtClean="0"/>
              <a:t>Triple helix project </a:t>
            </a:r>
          </a:p>
        </p:txBody>
      </p:sp>
      <p:sp>
        <p:nvSpPr>
          <p:cNvPr id="27" name="Frihandsfigur 26"/>
          <p:cNvSpPr/>
          <p:nvPr/>
        </p:nvSpPr>
        <p:spPr>
          <a:xfrm>
            <a:off x="4709524" y="2966114"/>
            <a:ext cx="366652" cy="200906"/>
          </a:xfrm>
          <a:custGeom>
            <a:avLst/>
            <a:gdLst>
              <a:gd name="connsiteX0" fmla="*/ 0 w 178130"/>
              <a:gd name="connsiteY0" fmla="*/ 0 h 142504"/>
              <a:gd name="connsiteX1" fmla="*/ 160317 w 178130"/>
              <a:gd name="connsiteY1" fmla="*/ 136566 h 142504"/>
              <a:gd name="connsiteX2" fmla="*/ 160317 w 178130"/>
              <a:gd name="connsiteY2" fmla="*/ 136566 h 142504"/>
              <a:gd name="connsiteX3" fmla="*/ 178130 w 178130"/>
              <a:gd name="connsiteY3" fmla="*/ 142504 h 14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30" h="142504">
                <a:moveTo>
                  <a:pt x="0" y="0"/>
                </a:moveTo>
                <a:lnTo>
                  <a:pt x="160317" y="136566"/>
                </a:lnTo>
                <a:lnTo>
                  <a:pt x="160317" y="136566"/>
                </a:lnTo>
                <a:lnTo>
                  <a:pt x="178130" y="142504"/>
                </a:ln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ruta 28"/>
          <p:cNvSpPr txBox="1"/>
          <p:nvPr/>
        </p:nvSpPr>
        <p:spPr>
          <a:xfrm>
            <a:off x="7034735" y="1680479"/>
            <a:ext cx="1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EU strategies</a:t>
            </a:r>
          </a:p>
          <a:p>
            <a:pPr algn="r"/>
            <a:r>
              <a:rPr lang="en-US" b="1" dirty="0" smtClean="0"/>
              <a:t>H2020</a:t>
            </a:r>
            <a:endParaRPr lang="en-US" b="1" dirty="0"/>
          </a:p>
        </p:txBody>
      </p:sp>
      <p:sp>
        <p:nvSpPr>
          <p:cNvPr id="30" name="Vänster-höger 29"/>
          <p:cNvSpPr/>
          <p:nvPr/>
        </p:nvSpPr>
        <p:spPr>
          <a:xfrm rot="18678212">
            <a:off x="7256716" y="2508206"/>
            <a:ext cx="648072" cy="3649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3" y="3589392"/>
            <a:ext cx="1116000" cy="1336743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3" y="1340768"/>
            <a:ext cx="1116000" cy="1336743"/>
          </a:xfrm>
          <a:prstGeom prst="rect">
            <a:avLst/>
          </a:prstGeom>
        </p:spPr>
      </p:pic>
      <p:sp>
        <p:nvSpPr>
          <p:cNvPr id="36" name="Rektangel med rundade hörn 35"/>
          <p:cNvSpPr/>
          <p:nvPr/>
        </p:nvSpPr>
        <p:spPr>
          <a:xfrm>
            <a:off x="1872905" y="3180668"/>
            <a:ext cx="388347" cy="6561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ihandsfigur 27"/>
          <p:cNvSpPr/>
          <p:nvPr/>
        </p:nvSpPr>
        <p:spPr>
          <a:xfrm rot="11283539">
            <a:off x="1849174" y="3585354"/>
            <a:ext cx="319266" cy="316049"/>
          </a:xfrm>
          <a:custGeom>
            <a:avLst/>
            <a:gdLst>
              <a:gd name="connsiteX0" fmla="*/ 0 w 178130"/>
              <a:gd name="connsiteY0" fmla="*/ 0 h 142504"/>
              <a:gd name="connsiteX1" fmla="*/ 160317 w 178130"/>
              <a:gd name="connsiteY1" fmla="*/ 136566 h 142504"/>
              <a:gd name="connsiteX2" fmla="*/ 160317 w 178130"/>
              <a:gd name="connsiteY2" fmla="*/ 136566 h 142504"/>
              <a:gd name="connsiteX3" fmla="*/ 178130 w 178130"/>
              <a:gd name="connsiteY3" fmla="*/ 142504 h 14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30" h="142504">
                <a:moveTo>
                  <a:pt x="0" y="0"/>
                </a:moveTo>
                <a:lnTo>
                  <a:pt x="160317" y="136566"/>
                </a:lnTo>
                <a:lnTo>
                  <a:pt x="160317" y="136566"/>
                </a:lnTo>
                <a:lnTo>
                  <a:pt x="178130" y="142504"/>
                </a:ln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82894" y="1287340"/>
            <a:ext cx="206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Joint Action Plan</a:t>
            </a:r>
            <a:endParaRPr lang="en-I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9713" y="2659465"/>
            <a:ext cx="266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.</a:t>
            </a:r>
          </a:p>
          <a:p>
            <a:r>
              <a:rPr lang="en-US" sz="2400" b="1" dirty="0"/>
              <a:t>.</a:t>
            </a:r>
            <a:endParaRPr lang="en-I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282" y="4869160"/>
            <a:ext cx="1177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Regional</a:t>
            </a:r>
          </a:p>
          <a:p>
            <a:r>
              <a:rPr lang="en-US" dirty="0" smtClean="0"/>
              <a:t>Mentoring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5138522"/>
            <a:ext cx="28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Implementation measure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7293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Analyses completed</a:t>
            </a:r>
          </a:p>
          <a:p>
            <a:r>
              <a:rPr lang="en-US" dirty="0" smtClean="0"/>
              <a:t>Initial idea generation completed</a:t>
            </a:r>
          </a:p>
          <a:p>
            <a:pPr lvl="1"/>
            <a:r>
              <a:rPr lang="en-US" dirty="0" smtClean="0"/>
              <a:t>33 development idea pitches have been developed so far to tackle resource efficiency</a:t>
            </a:r>
          </a:p>
          <a:p>
            <a:pPr lvl="1"/>
            <a:r>
              <a:rPr lang="en-US" dirty="0" smtClean="0"/>
              <a:t>Idea generation continues</a:t>
            </a:r>
          </a:p>
          <a:p>
            <a:r>
              <a:rPr lang="en-US" dirty="0" smtClean="0"/>
              <a:t>Now taking ideas to EU-wide level with cross-regional interfaces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56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Complete Joint Action Plan</a:t>
            </a:r>
          </a:p>
          <a:p>
            <a:pPr lvl="1"/>
            <a:r>
              <a:rPr lang="en-US" sz="2400" dirty="0" smtClean="0"/>
              <a:t>Define and catalyze the path forward with ideas and possible developments</a:t>
            </a:r>
          </a:p>
          <a:p>
            <a:r>
              <a:rPr lang="en-US" sz="2800" dirty="0"/>
              <a:t>Explore options to further develop ideas into solutions</a:t>
            </a:r>
            <a:endParaRPr lang="en-IE" sz="2800" dirty="0"/>
          </a:p>
          <a:p>
            <a:pPr lvl="1"/>
            <a:r>
              <a:rPr lang="en-US" sz="2400" dirty="0" smtClean="0"/>
              <a:t>Initiate Horizon2020 projects</a:t>
            </a:r>
          </a:p>
          <a:p>
            <a:pPr lvl="1"/>
            <a:r>
              <a:rPr lang="en-US" sz="2400" dirty="0" smtClean="0"/>
              <a:t>Inter-regional developments</a:t>
            </a:r>
          </a:p>
          <a:p>
            <a:pPr lvl="1"/>
            <a:r>
              <a:rPr lang="en-US" sz="2400" dirty="0" smtClean="0"/>
              <a:t>Regional knowledge transfer</a:t>
            </a:r>
            <a:endParaRPr lang="en-US" sz="2400" dirty="0"/>
          </a:p>
          <a:p>
            <a:r>
              <a:rPr lang="en-US" sz="2800" dirty="0" smtClean="0"/>
              <a:t>Put measures in place to enable implementation and long-term sustainability of the approach</a:t>
            </a:r>
          </a:p>
        </p:txBody>
      </p:sp>
    </p:spTree>
    <p:extLst>
      <p:ext uri="{BB962C8B-B14F-4D97-AF65-F5344CB8AC3E}">
        <p14:creationId xmlns:p14="http://schemas.microsoft.com/office/powerpoint/2010/main" val="2639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for </a:t>
            </a:r>
            <a:r>
              <a:rPr lang="sv-SE" dirty="0" err="1" smtClean="0"/>
              <a:t>your</a:t>
            </a:r>
            <a:r>
              <a:rPr lang="sv-SE" dirty="0" smtClean="0"/>
              <a:t> attention!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Anna Sager</a:t>
            </a:r>
          </a:p>
          <a:p>
            <a:pPr marL="0" indent="0">
              <a:buNone/>
            </a:pPr>
            <a:r>
              <a:rPr lang="sv-SE" dirty="0" smtClean="0"/>
              <a:t>SP </a:t>
            </a:r>
            <a:r>
              <a:rPr lang="sv-SE" dirty="0" err="1" smtClean="0"/>
              <a:t>Technical</a:t>
            </a:r>
            <a:r>
              <a:rPr lang="sv-SE" dirty="0" smtClean="0"/>
              <a:t> Research </a:t>
            </a:r>
            <a:r>
              <a:rPr lang="sv-SE" dirty="0" err="1" smtClean="0"/>
              <a:t>Institute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Sweden</a:t>
            </a:r>
          </a:p>
          <a:p>
            <a:pPr marL="0" indent="0">
              <a:buNone/>
            </a:pPr>
            <a:r>
              <a:rPr lang="sv-SE" dirty="0" err="1" smtClean="0"/>
              <a:t>Coordinator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R4R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smtClean="0"/>
              <a:t>Contact:</a:t>
            </a:r>
          </a:p>
          <a:p>
            <a:pPr marL="0" indent="0">
              <a:buNone/>
            </a:pPr>
            <a:r>
              <a:rPr lang="sv-SE" dirty="0" smtClean="0">
                <a:hlinkClick r:id="rId2"/>
              </a:rPr>
              <a:t>Anna.sager@sp.se</a:t>
            </a:r>
            <a:r>
              <a:rPr lang="sv-SE" dirty="0" smtClean="0"/>
              <a:t>		</a:t>
            </a:r>
          </a:p>
          <a:p>
            <a:pPr marL="0" indent="0">
              <a:buNone/>
            </a:pPr>
            <a:r>
              <a:rPr lang="sv-SE" dirty="0" smtClean="0"/>
              <a:t>+46 10 516 58 37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99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4" name="Picture 2" descr="\\sp.se\dok\ET\FoI\EU\FP7\R4R\WP6\Presentations\© jelwolf - Foto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448" y="-17579"/>
            <a:ext cx="10287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446856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footprint reduction and resource efficiency</a:t>
            </a:r>
            <a:endParaRPr lang="en-GB" dirty="0"/>
          </a:p>
        </p:txBody>
      </p:sp>
      <p:sp>
        <p:nvSpPr>
          <p:cNvPr id="6" name="textruta 5"/>
          <p:cNvSpPr txBox="1"/>
          <p:nvPr/>
        </p:nvSpPr>
        <p:spPr>
          <a:xfrm>
            <a:off x="6660232" y="6372036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© </a:t>
            </a:r>
            <a:r>
              <a:rPr lang="sv-SE" sz="1100" dirty="0" err="1"/>
              <a:t>jelwolf</a:t>
            </a:r>
            <a:r>
              <a:rPr lang="sv-SE" sz="1100" dirty="0"/>
              <a:t> - Fotolia.com</a:t>
            </a:r>
          </a:p>
        </p:txBody>
      </p:sp>
    </p:spTree>
    <p:extLst>
      <p:ext uri="{BB962C8B-B14F-4D97-AF65-F5344CB8AC3E}">
        <p14:creationId xmlns:p14="http://schemas.microsoft.com/office/powerpoint/2010/main" val="7787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44624"/>
            <a:ext cx="10369152" cy="6892437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Numerous opportunities!</a:t>
            </a:r>
            <a:endParaRPr lang="en-GB" dirty="0"/>
          </a:p>
        </p:txBody>
      </p:sp>
      <p:sp>
        <p:nvSpPr>
          <p:cNvPr id="7" name="textruta 6"/>
          <p:cNvSpPr txBox="1"/>
          <p:nvPr/>
        </p:nvSpPr>
        <p:spPr>
          <a:xfrm>
            <a:off x="8100392" y="640775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© luna - </a:t>
            </a:r>
            <a:r>
              <a:rPr lang="sv-SE" sz="1100" dirty="0" err="1"/>
              <a:t>Fotolia</a:t>
            </a:r>
            <a:endParaRPr lang="sv-SE" sz="1100" dirty="0"/>
          </a:p>
        </p:txBody>
      </p:sp>
      <p:pic>
        <p:nvPicPr>
          <p:cNvPr id="8196" name="Picture 4" descr="C:\Users\annasa\Dropbox\R4R (1)\WP6 Dissemination and Valorisation\Communications tools\Final Logo\R4R logos def\R4R logo RV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8" y="1393062"/>
            <a:ext cx="7351340" cy="53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R4R? – the </a:t>
            </a:r>
            <a:r>
              <a:rPr lang="sv-SE" dirty="0" err="1" smtClean="0"/>
              <a:t>facts</a:t>
            </a:r>
            <a:endParaRPr lang="sv-SE" dirty="0"/>
          </a:p>
        </p:txBody>
      </p:sp>
      <p:pic>
        <p:nvPicPr>
          <p:cNvPr id="5124" name="Picture 4" descr="http://www.freefoto.com/images/2000/19/2000_19_1---Number-Nineteen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83186"/>
            <a:ext cx="3890426" cy="25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ncontext-fp7.eu/sites/default/files/eu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90" y="3429000"/>
            <a:ext cx="3119149" cy="20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godlygirlpower.com/wp-content/uploads/2013/03/number-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2844366" cy="37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1.bp.blogspot.com/-NAE-ZMao1h0/TqnYzgtMYKI/AAAAAAAAG-U/vPue_UzCcxk/s1600/bipolaridade_tipo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8" y="1506919"/>
            <a:ext cx="2000603" cy="28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R4R?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4419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683568" y="508518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2013			   2014		2015</a:t>
            </a:r>
            <a:endParaRPr lang="sv-SE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What</a:t>
            </a:r>
            <a:r>
              <a:rPr lang="sv-SE" dirty="0" smtClean="0"/>
              <a:t> is R4R? –</a:t>
            </a:r>
            <a:r>
              <a:rPr lang="sv-SE" dirty="0" err="1" smtClean="0"/>
              <a:t>Needs</a:t>
            </a:r>
            <a:r>
              <a:rPr lang="sv-SE" dirty="0" smtClean="0"/>
              <a:t> and </a:t>
            </a:r>
            <a:r>
              <a:rPr lang="sv-SE" dirty="0" err="1" smtClean="0"/>
              <a:t>challenges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Bio-based and alternative feedstock for chemicals</a:t>
            </a:r>
          </a:p>
          <a:p>
            <a:r>
              <a:rPr lang="en-US" sz="3600" dirty="0"/>
              <a:t>Resource efficiency in process industries (water, energy, feedstock)</a:t>
            </a:r>
          </a:p>
          <a:p>
            <a:r>
              <a:rPr lang="sv-SE" sz="3600" dirty="0"/>
              <a:t>Recycling and </a:t>
            </a:r>
            <a:r>
              <a:rPr lang="sv-SE" sz="3600" dirty="0" err="1"/>
              <a:t>waste</a:t>
            </a:r>
            <a:r>
              <a:rPr lang="sv-SE" sz="3600" dirty="0"/>
              <a:t> management</a:t>
            </a:r>
          </a:p>
          <a:p>
            <a:r>
              <a:rPr lang="sv-SE" sz="3600" dirty="0"/>
              <a:t>CO</a:t>
            </a:r>
            <a:r>
              <a:rPr lang="sv-SE" sz="3600" baseline="-25000" dirty="0"/>
              <a:t>2</a:t>
            </a:r>
            <a:r>
              <a:rPr lang="sv-SE" sz="3600" dirty="0"/>
              <a:t> </a:t>
            </a:r>
            <a:r>
              <a:rPr lang="sv-SE" sz="3600" dirty="0" err="1"/>
              <a:t>footprint</a:t>
            </a:r>
            <a:r>
              <a:rPr lang="sv-SE" sz="3600" dirty="0"/>
              <a:t> </a:t>
            </a:r>
            <a:r>
              <a:rPr lang="sv-SE" sz="3600" dirty="0" err="1"/>
              <a:t>decrease</a:t>
            </a:r>
            <a:endParaRPr lang="sv-SE" sz="3600" dirty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 rot="20484216">
            <a:off x="1365319" y="2616794"/>
            <a:ext cx="604132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7200" b="1" dirty="0" err="1" smtClean="0">
                <a:solidFill>
                  <a:srgbClr val="00B050"/>
                </a:solidFill>
              </a:rPr>
              <a:t>Opportunites</a:t>
            </a:r>
            <a:endParaRPr lang="sv-SE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531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Who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? – the regions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6" y="1340768"/>
            <a:ext cx="876573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83568" y="52292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err="1" smtClean="0">
                <a:solidFill>
                  <a:srgbClr val="660033"/>
                </a:solidFill>
              </a:rPr>
              <a:t>Cefic</a:t>
            </a:r>
            <a:r>
              <a:rPr lang="sv-SE" sz="2000" b="1" dirty="0" smtClean="0">
                <a:solidFill>
                  <a:srgbClr val="660033"/>
                </a:solidFill>
              </a:rPr>
              <a:t> and PNO</a:t>
            </a:r>
            <a:endParaRPr lang="sv-SE" sz="20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Partners</a:t>
            </a:r>
            <a:endParaRPr lang="en-US" dirty="0"/>
          </a:p>
        </p:txBody>
      </p:sp>
      <p:pic>
        <p:nvPicPr>
          <p:cNvPr id="3" name="Picture 2" descr="1 - REWIN logo kleu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2613"/>
            <a:ext cx="2631069" cy="121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3cdce17b-b34b-4c80-b100-465beb8056fb_avans_onderwijsdag_1304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11566"/>
            <a:ext cx="1992419" cy="125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ayer_logo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4" y="3058528"/>
            <a:ext cx="2050480" cy="15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efic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1168"/>
            <a:ext cx="2773200" cy="133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3018417"/>
            <a:ext cx="1353815" cy="15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1678236" cy="152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99506"/>
            <a:ext cx="3310330" cy="6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49" y="5192101"/>
            <a:ext cx="2684409" cy="89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10" y="4402200"/>
            <a:ext cx="1390313" cy="16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8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18D17416EC04495CB0534EA82E4A3" ma:contentTypeVersion="0" ma:contentTypeDescription="Create a new document." ma:contentTypeScope="" ma:versionID="67e972122deae482c21204dc163dc0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B23370-73C2-4AAD-80DB-368A849E050C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9EC10A3-939F-4FEF-B611-5FF8621528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B73DC4-49E6-42B8-8BC2-3447C2E34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692</Words>
  <Application>Microsoft Office PowerPoint</Application>
  <PresentationFormat>Bildspel på skärmen (4:3)</PresentationFormat>
  <Paragraphs>99</Paragraphs>
  <Slides>14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Thème Office</vt:lpstr>
      <vt:lpstr>PowerPoint-presentation</vt:lpstr>
      <vt:lpstr>PowerPoint-presentation</vt:lpstr>
      <vt:lpstr>Numerous opportunities!</vt:lpstr>
      <vt:lpstr>What is R4R? – the facts</vt:lpstr>
      <vt:lpstr>What is R4R?</vt:lpstr>
      <vt:lpstr>What is R4R? –Needs and challenges</vt:lpstr>
      <vt:lpstr>PowerPoint-presentation</vt:lpstr>
      <vt:lpstr>Who are we? – the regions</vt:lpstr>
      <vt:lpstr>Project Partners</vt:lpstr>
      <vt:lpstr>Project Partners</vt:lpstr>
      <vt:lpstr>PowerPoint-presentation</vt:lpstr>
      <vt:lpstr>Current Status</vt:lpstr>
      <vt:lpstr>Next Steps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Obbiet</dc:creator>
  <cp:lastModifiedBy>Anna Sager</cp:lastModifiedBy>
  <cp:revision>11</cp:revision>
  <dcterms:created xsi:type="dcterms:W3CDTF">2013-01-30T13:04:27Z</dcterms:created>
  <dcterms:modified xsi:type="dcterms:W3CDTF">2015-04-21T19:27:24Z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0x010100B0D18D17416EC04495CB0534EA82E4A3</vt:lpwstr>
  </property>
</Properties>
</file>