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20" r:id="rId2"/>
    <p:sldId id="333" r:id="rId3"/>
    <p:sldId id="336" r:id="rId4"/>
    <p:sldId id="330" r:id="rId5"/>
    <p:sldId id="338" r:id="rId6"/>
    <p:sldId id="339" r:id="rId7"/>
  </p:sldIdLst>
  <p:sldSz cx="9144000" cy="6858000" type="screen4x3"/>
  <p:notesSz cx="6808788" cy="9940925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2301312-7794-4477-9B6B-01404862EE4E}">
          <p14:sldIdLst>
            <p14:sldId id="320"/>
            <p14:sldId id="333"/>
            <p14:sldId id="336"/>
            <p14:sldId id="330"/>
            <p14:sldId id="338"/>
            <p14:sldId id="33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FEF"/>
    <a:srgbClr val="8EAF65"/>
    <a:srgbClr val="6F6F6F"/>
    <a:srgbClr val="AD3BD1"/>
    <a:srgbClr val="CC00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 snapToGrid="0" snapToObjects="1" showGuides="1">
      <p:cViewPr>
        <p:scale>
          <a:sx n="100" d="100"/>
          <a:sy n="100" d="100"/>
        </p:scale>
        <p:origin x="-1944" y="-324"/>
      </p:cViewPr>
      <p:guideLst>
        <p:guide orient="horz" pos="4046"/>
        <p:guide orient="horz" pos="3681"/>
        <p:guide orient="horz" pos="886"/>
        <p:guide orient="horz" pos="1617"/>
        <p:guide orient="horz" pos="2553"/>
        <p:guide orient="horz" pos="2980"/>
        <p:guide orient="horz" pos="1065"/>
        <p:guide orient="horz" pos="809"/>
        <p:guide pos="5573"/>
        <p:guide pos="229"/>
        <p:guide pos="2874"/>
        <p:guide pos="4622"/>
        <p:guide pos="529"/>
        <p:guide pos="2319"/>
        <p:guide pos="884"/>
        <p:guide pos="20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981" y="0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59D5DB6B-28A4-4A79-B32A-C405E149C63E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1812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981" y="9441812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F5C336BF-95C7-4A46-8BF7-1744C82B97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9777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981" y="0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FFF103A7-F0DC-4BC2-B2F4-09C8FBFE6E48}" type="datetimeFigureOut">
              <a:rPr lang="en-GB" smtClean="0"/>
              <a:t>21/04/2015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2497"/>
            <a:ext cx="5447666" cy="4472939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1812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981" y="9441812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4788AC7F-AEB6-4511-934F-ED4CCD6525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022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3990" indent="-2861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4600" indent="-22892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2440" indent="-22892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0280" indent="-22892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8120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596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3380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9164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F414A72-2BFE-455F-BAF7-46DEA4FC851D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57238"/>
            <a:ext cx="4970462" cy="372745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7945" y="4720907"/>
            <a:ext cx="4992899" cy="4474529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>
              <a:lnSpc>
                <a:spcPct val="170000"/>
              </a:lnSpc>
            </a:pPr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3990" indent="-2861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4600" indent="-22892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2440" indent="-22892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0280" indent="-22892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8120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596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3380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9164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F414A72-2BFE-455F-BAF7-46DEA4FC851D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57238"/>
            <a:ext cx="4970462" cy="372745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7945" y="4720907"/>
            <a:ext cx="4992899" cy="4474529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>
              <a:lnSpc>
                <a:spcPct val="170000"/>
              </a:lnSpc>
            </a:pPr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3990" indent="-2861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4600" indent="-22892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2440" indent="-22892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0280" indent="-22892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8120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596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3380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91641" indent="-22892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F414A72-2BFE-455F-BAF7-46DEA4FC851D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57238"/>
            <a:ext cx="4970462" cy="372745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7945" y="4720907"/>
            <a:ext cx="4992899" cy="4474529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>
              <a:lnSpc>
                <a:spcPct val="170000"/>
              </a:lnSpc>
            </a:pPr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 8" descr="antoni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217152" cy="6910426"/>
          </a:xfrm>
          <a:prstGeom prst="rect">
            <a:avLst/>
          </a:prstGeom>
        </p:spPr>
      </p:pic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66046" y="3679189"/>
            <a:ext cx="8259762" cy="2328863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1800"/>
              </a:lnSpc>
              <a:buNone/>
              <a:defRPr sz="1900" b="0" i="0" baseline="0">
                <a:solidFill>
                  <a:srgbClr val="6F6F6F"/>
                </a:solidFill>
                <a:latin typeface="Myriad Pro"/>
                <a:cs typeface="Myriad Pro"/>
              </a:defRPr>
            </a:lvl1pPr>
          </a:lstStyle>
          <a:p>
            <a:pPr lvl="0"/>
            <a:endParaRPr lang="de-DE" dirty="0"/>
          </a:p>
        </p:txBody>
      </p:sp>
      <p:pic>
        <p:nvPicPr>
          <p:cNvPr id="8" name="Bild 7" descr="logo_innovfin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290" y="2157390"/>
            <a:ext cx="4136002" cy="839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29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_multi-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6"/>
          <p:cNvSpPr>
            <a:spLocks noGrp="1"/>
          </p:cNvSpPr>
          <p:nvPr>
            <p:ph type="pic" sz="quarter" idx="14"/>
          </p:nvPr>
        </p:nvSpPr>
        <p:spPr>
          <a:xfrm>
            <a:off x="2906713" y="903288"/>
            <a:ext cx="2906713" cy="26860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>
                <a:latin typeface="Myriad Pro"/>
                <a:cs typeface="Myriad Pro"/>
              </a:defRPr>
            </a:lvl1pPr>
          </a:lstStyle>
          <a:p>
            <a:endParaRPr lang="de-DE" dirty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4194438" y="3589338"/>
            <a:ext cx="5022714" cy="295605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>
                <a:latin typeface="Myriad Pro"/>
                <a:cs typeface="Myriad Pro"/>
              </a:defRPr>
            </a:lvl1pPr>
          </a:lstStyle>
          <a:p>
            <a:endParaRPr lang="de-DE" dirty="0"/>
          </a:p>
        </p:txBody>
      </p:sp>
      <p:sp>
        <p:nvSpPr>
          <p:cNvPr id="9" name="Bildplatzhalter 6"/>
          <p:cNvSpPr>
            <a:spLocks noGrp="1"/>
          </p:cNvSpPr>
          <p:nvPr>
            <p:ph type="pic" sz="quarter" idx="15"/>
          </p:nvPr>
        </p:nvSpPr>
        <p:spPr>
          <a:xfrm>
            <a:off x="5813426" y="903288"/>
            <a:ext cx="3403726" cy="26860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>
                <a:latin typeface="Myriad Pro"/>
                <a:cs typeface="Myriad Pro"/>
              </a:defRPr>
            </a:lvl1pPr>
          </a:lstStyle>
          <a:p>
            <a:endParaRPr lang="de-DE" dirty="0"/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6"/>
          </p:nvPr>
        </p:nvSpPr>
        <p:spPr>
          <a:xfrm>
            <a:off x="0" y="3589338"/>
            <a:ext cx="4194438" cy="295605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>
                <a:latin typeface="Myriad Pro"/>
                <a:cs typeface="Myriad Pro"/>
              </a:defRPr>
            </a:lvl1pPr>
          </a:lstStyle>
          <a:p>
            <a:endParaRPr lang="de-DE" dirty="0"/>
          </a:p>
        </p:txBody>
      </p:sp>
      <p:sp>
        <p:nvSpPr>
          <p:cNvPr id="18" name="Bildplatzhalter 6"/>
          <p:cNvSpPr>
            <a:spLocks noGrp="1"/>
          </p:cNvSpPr>
          <p:nvPr>
            <p:ph type="pic" sz="quarter" idx="19"/>
          </p:nvPr>
        </p:nvSpPr>
        <p:spPr>
          <a:xfrm>
            <a:off x="0" y="903288"/>
            <a:ext cx="2906713" cy="26860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>
                <a:latin typeface="Myriad Pro"/>
                <a:cs typeface="Myriad Pro"/>
              </a:defRPr>
            </a:lvl1pPr>
          </a:lstStyle>
          <a:p>
            <a:endParaRPr lang="de-DE" dirty="0"/>
          </a:p>
        </p:txBody>
      </p:sp>
      <p:sp>
        <p:nvSpPr>
          <p:cNvPr id="14" name="Rechteck 13"/>
          <p:cNvSpPr/>
          <p:nvPr userDrawn="1"/>
        </p:nvSpPr>
        <p:spPr>
          <a:xfrm>
            <a:off x="2322816" y="2431530"/>
            <a:ext cx="5096827" cy="23061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8"/>
          </p:nvPr>
        </p:nvSpPr>
        <p:spPr>
          <a:xfrm>
            <a:off x="2550530" y="3837951"/>
            <a:ext cx="4643516" cy="71594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1600"/>
              </a:lnSpc>
              <a:buNone/>
              <a:defRPr sz="1500" b="0" i="0" baseline="0">
                <a:solidFill>
                  <a:srgbClr val="6F6F6F"/>
                </a:solidFill>
                <a:latin typeface="Myriad Pro"/>
                <a:cs typeface="Myriad Pro"/>
              </a:defRPr>
            </a:lvl1pPr>
          </a:lstStyle>
          <a:p>
            <a:pPr lvl="0"/>
            <a:endParaRPr lang="de-DE" dirty="0"/>
          </a:p>
        </p:txBody>
      </p:sp>
      <p:pic>
        <p:nvPicPr>
          <p:cNvPr id="15" name="Bild 14" descr="logo_innovfin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065" y="2653402"/>
            <a:ext cx="3317017" cy="67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750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antoni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217152" cy="6910426"/>
          </a:xfrm>
          <a:prstGeom prst="rect">
            <a:avLst/>
          </a:prstGeom>
        </p:spPr>
      </p:pic>
      <p:sp>
        <p:nvSpPr>
          <p:cNvPr id="4" name="Textplatzhalter 12"/>
          <p:cNvSpPr>
            <a:spLocks noGrp="1"/>
          </p:cNvSpPr>
          <p:nvPr>
            <p:ph type="body" sz="quarter" idx="13"/>
          </p:nvPr>
        </p:nvSpPr>
        <p:spPr>
          <a:xfrm>
            <a:off x="250954" y="858165"/>
            <a:ext cx="8264396" cy="70968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000">
                <a:solidFill>
                  <a:srgbClr val="6F6F6F"/>
                </a:solidFill>
                <a:latin typeface="Myriad Pro"/>
                <a:cs typeface="Myriad Pro"/>
              </a:defRPr>
            </a:lvl1pPr>
          </a:lstStyle>
          <a:p>
            <a:pPr lvl="0"/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8569855" y="6604215"/>
            <a:ext cx="478832" cy="204450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900" baseline="0">
                <a:solidFill>
                  <a:srgbClr val="FFFFFF"/>
                </a:solidFill>
                <a:latin typeface="Myriad Pro Light"/>
                <a:cs typeface="Myriad Pro Light"/>
              </a:defRPr>
            </a:lvl1pPr>
          </a:lstStyle>
          <a:p>
            <a:pPr lvl="0"/>
            <a:fld id="{23A5288A-7961-8B41-AFEB-3ED391D41FD6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8" name="Textplatzhalt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57526" y="6604215"/>
            <a:ext cx="1087530" cy="2044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900" baseline="0">
                <a:solidFill>
                  <a:srgbClr val="FFFFFF"/>
                </a:solidFill>
                <a:latin typeface="Myriad Pro Light"/>
                <a:cs typeface="Myriad Pro Light"/>
              </a:defRPr>
            </a:lvl1pPr>
          </a:lstStyle>
          <a:p>
            <a:pPr lvl="0"/>
            <a:fld id="{BAE000B2-EF29-FE46-A4B9-B5AECD53B15A}" type="datetime3">
              <a:rPr lang="de-CH" smtClean="0"/>
              <a:t>17/04/15</a:t>
            </a:fld>
            <a:endParaRPr lang="de-DE" dirty="0"/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2191910" y="6604215"/>
            <a:ext cx="4766476" cy="30621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900" baseline="0">
                <a:solidFill>
                  <a:srgbClr val="FFFFFF"/>
                </a:solidFill>
                <a:latin typeface="Myriad Pro Light"/>
                <a:cs typeface="Myriad Pro Light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32647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gram_text_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 11" descr="antoni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217152" cy="6910426"/>
          </a:xfrm>
          <a:prstGeom prst="rect">
            <a:avLst/>
          </a:prstGeom>
        </p:spPr>
      </p:pic>
      <p:sp>
        <p:nvSpPr>
          <p:cNvPr id="3" name="Textplatzhalt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57526" y="6604215"/>
            <a:ext cx="1087530" cy="2044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900" baseline="0">
                <a:solidFill>
                  <a:srgbClr val="FFFFFF"/>
                </a:solidFill>
                <a:latin typeface="Myriad Pro Light"/>
                <a:cs typeface="Myriad Pro Light"/>
              </a:defRPr>
            </a:lvl1pPr>
          </a:lstStyle>
          <a:p>
            <a:pPr lvl="0"/>
            <a:fld id="{BAE000B2-EF29-FE46-A4B9-B5AECD53B15A}" type="datetime3">
              <a:rPr lang="de-CH" smtClean="0"/>
              <a:t>17/04/15</a:t>
            </a:fld>
            <a:endParaRPr lang="de-DE" dirty="0"/>
          </a:p>
        </p:txBody>
      </p:sp>
      <p:sp>
        <p:nvSpPr>
          <p:cNvPr id="8" name="Rechteck 7"/>
          <p:cNvSpPr/>
          <p:nvPr userDrawn="1"/>
        </p:nvSpPr>
        <p:spPr>
          <a:xfrm>
            <a:off x="363538" y="3585600"/>
            <a:ext cx="8483473" cy="2833920"/>
          </a:xfrm>
          <a:prstGeom prst="rect">
            <a:avLst/>
          </a:prstGeom>
          <a:solidFill>
            <a:srgbClr val="EFEF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526074" y="3732984"/>
            <a:ext cx="8126412" cy="2548296"/>
          </a:xfrm>
          <a:prstGeom prst="rect">
            <a:avLst/>
          </a:prstGeom>
        </p:spPr>
        <p:txBody>
          <a:bodyPr vert="horz"/>
          <a:lstStyle>
            <a:lvl1pPr marL="241300" indent="-241300">
              <a:buFont typeface="+mj-lt"/>
              <a:buAutoNum type="arabicPeriod"/>
              <a:defRPr sz="1600" baseline="0">
                <a:solidFill>
                  <a:srgbClr val="6F6F6F"/>
                </a:solidFill>
                <a:latin typeface="Myriad Pro"/>
                <a:cs typeface="Myriad Pro"/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4"/>
          </p:nvPr>
        </p:nvSpPr>
        <p:spPr>
          <a:xfrm>
            <a:off x="250954" y="858165"/>
            <a:ext cx="8264396" cy="70968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000">
                <a:solidFill>
                  <a:srgbClr val="6F6F6F"/>
                </a:solidFill>
                <a:latin typeface="Myriad Pro"/>
                <a:cs typeface="Myriad Pro"/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8569855" y="6604215"/>
            <a:ext cx="478832" cy="204450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900" baseline="0">
                <a:solidFill>
                  <a:srgbClr val="FFFFFF"/>
                </a:solidFill>
                <a:latin typeface="Myriad Pro Light"/>
                <a:cs typeface="Myriad Pro Light"/>
              </a:defRPr>
            </a:lvl1pPr>
          </a:lstStyle>
          <a:p>
            <a:pPr lvl="0"/>
            <a:fld id="{23A5288A-7961-8B41-AFEB-3ED391D41FD6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17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2191910" y="6604215"/>
            <a:ext cx="4766476" cy="30621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900" baseline="0">
                <a:solidFill>
                  <a:srgbClr val="FFFFFF"/>
                </a:solidFill>
                <a:latin typeface="Myriad Pro Light"/>
                <a:cs typeface="Myriad Pro Light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32647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gram_text_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 10" descr="antoni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217152" cy="6910426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3221428" y="1675629"/>
            <a:ext cx="5616944" cy="4742603"/>
          </a:xfrm>
          <a:prstGeom prst="rect">
            <a:avLst/>
          </a:prstGeom>
          <a:solidFill>
            <a:srgbClr val="EFEF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platzhalter 12"/>
          <p:cNvSpPr>
            <a:spLocks noGrp="1"/>
          </p:cNvSpPr>
          <p:nvPr>
            <p:ph type="body" sz="quarter" idx="13"/>
          </p:nvPr>
        </p:nvSpPr>
        <p:spPr>
          <a:xfrm>
            <a:off x="250954" y="858165"/>
            <a:ext cx="8264396" cy="70968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000">
                <a:solidFill>
                  <a:srgbClr val="6F6F6F"/>
                </a:solidFill>
                <a:latin typeface="Myriad Pro"/>
                <a:cs typeface="Myriad Pro"/>
              </a:defRPr>
            </a:lvl1pPr>
          </a:lstStyle>
          <a:p>
            <a:pPr lvl="0"/>
            <a:endParaRPr lang="de-DE" dirty="0"/>
          </a:p>
        </p:txBody>
      </p:sp>
      <p:sp>
        <p:nvSpPr>
          <p:cNvPr id="6" name="Textplatzhalt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57526" y="6604215"/>
            <a:ext cx="1087530" cy="2044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900" baseline="0">
                <a:solidFill>
                  <a:srgbClr val="FFFFFF"/>
                </a:solidFill>
                <a:latin typeface="Myriad Pro Light"/>
                <a:cs typeface="Myriad Pro Light"/>
              </a:defRPr>
            </a:lvl1pPr>
          </a:lstStyle>
          <a:p>
            <a:pPr lvl="0"/>
            <a:fld id="{BAE000B2-EF29-FE46-A4B9-B5AECD53B15A}" type="datetime3">
              <a:rPr lang="de-CH" smtClean="0"/>
              <a:t>17/04/15</a:t>
            </a:fld>
            <a:endParaRPr lang="de-DE" dirty="0"/>
          </a:p>
        </p:txBody>
      </p:sp>
      <p:sp>
        <p:nvSpPr>
          <p:cNvPr id="10" name="Textplatzhalter 6"/>
          <p:cNvSpPr>
            <a:spLocks noGrp="1"/>
          </p:cNvSpPr>
          <p:nvPr>
            <p:ph type="body" sz="quarter" idx="14"/>
          </p:nvPr>
        </p:nvSpPr>
        <p:spPr>
          <a:xfrm>
            <a:off x="3356136" y="1804117"/>
            <a:ext cx="5159213" cy="4478280"/>
          </a:xfrm>
          <a:prstGeom prst="rect">
            <a:avLst/>
          </a:prstGeom>
        </p:spPr>
        <p:txBody>
          <a:bodyPr vert="horz"/>
          <a:lstStyle>
            <a:lvl1pPr marL="241300" indent="-241300">
              <a:buFont typeface="+mj-lt"/>
              <a:buAutoNum type="arabicPeriod"/>
              <a:defRPr sz="1600" baseline="0">
                <a:solidFill>
                  <a:srgbClr val="6F6F6F"/>
                </a:solidFill>
                <a:latin typeface="Myriad Pro"/>
                <a:cs typeface="Myriad Pro"/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3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8569855" y="6604215"/>
            <a:ext cx="478832" cy="204450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900" baseline="0">
                <a:solidFill>
                  <a:srgbClr val="FFFFFF"/>
                </a:solidFill>
                <a:latin typeface="Myriad Pro Light"/>
                <a:cs typeface="Myriad Pro Light"/>
              </a:defRPr>
            </a:lvl1pPr>
          </a:lstStyle>
          <a:p>
            <a:pPr lvl="0"/>
            <a:fld id="{23A5288A-7961-8B41-AFEB-3ED391D41FD6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14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2191910" y="6604215"/>
            <a:ext cx="4766476" cy="30621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900" baseline="0">
                <a:solidFill>
                  <a:srgbClr val="FFFFFF"/>
                </a:solidFill>
                <a:latin typeface="Myriad Pro Light"/>
                <a:cs typeface="Myriad Pro Light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2779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ext_diagram_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367140" y="1701348"/>
            <a:ext cx="8483473" cy="2815903"/>
          </a:xfrm>
          <a:prstGeom prst="rect">
            <a:avLst/>
          </a:prstGeom>
          <a:solidFill>
            <a:srgbClr val="EFEF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v</a:t>
            </a:r>
            <a:endParaRPr lang="de-DE" dirty="0"/>
          </a:p>
        </p:txBody>
      </p:sp>
      <p:sp>
        <p:nvSpPr>
          <p:cNvPr id="4" name="Textplatzhalter 12"/>
          <p:cNvSpPr>
            <a:spLocks noGrp="1"/>
          </p:cNvSpPr>
          <p:nvPr>
            <p:ph type="body" sz="quarter" idx="13"/>
          </p:nvPr>
        </p:nvSpPr>
        <p:spPr>
          <a:xfrm>
            <a:off x="250954" y="858165"/>
            <a:ext cx="8264396" cy="70968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000">
                <a:solidFill>
                  <a:srgbClr val="6F6F6F"/>
                </a:solidFill>
                <a:latin typeface="Myriad Pro"/>
                <a:cs typeface="Myriad Pro"/>
              </a:defRPr>
            </a:lvl1pPr>
          </a:lstStyle>
          <a:p>
            <a:pPr lvl="0"/>
            <a:endParaRPr lang="de-DE" dirty="0"/>
          </a:p>
        </p:txBody>
      </p:sp>
      <p:sp>
        <p:nvSpPr>
          <p:cNvPr id="5" name="Textplatzhalt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57526" y="6604215"/>
            <a:ext cx="1087530" cy="2044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900" baseline="0">
                <a:solidFill>
                  <a:srgbClr val="FFFFFF"/>
                </a:solidFill>
                <a:latin typeface="Myriad Pro Light"/>
                <a:cs typeface="Myriad Pro Light"/>
              </a:defRPr>
            </a:lvl1pPr>
          </a:lstStyle>
          <a:p>
            <a:pPr lvl="0"/>
            <a:fld id="{BAE000B2-EF29-FE46-A4B9-B5AECD53B15A}" type="datetime3">
              <a:rPr lang="de-CH" smtClean="0"/>
              <a:t>17/04/15</a:t>
            </a:fld>
            <a:endParaRPr lang="de-DE" dirty="0"/>
          </a:p>
        </p:txBody>
      </p:sp>
      <p:sp>
        <p:nvSpPr>
          <p:cNvPr id="6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2191910" y="6604215"/>
            <a:ext cx="4766476" cy="30621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900" baseline="0">
                <a:solidFill>
                  <a:srgbClr val="FFFFFF"/>
                </a:solidFill>
                <a:latin typeface="Myriad Pro Light"/>
                <a:cs typeface="Myriad Pro Light"/>
              </a:defRPr>
            </a:lvl1pPr>
          </a:lstStyle>
          <a:p>
            <a:pPr lvl="0"/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8569855" y="6604215"/>
            <a:ext cx="478832" cy="204450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900" baseline="0">
                <a:solidFill>
                  <a:srgbClr val="FFFFFF"/>
                </a:solidFill>
                <a:latin typeface="Myriad Pro Light"/>
                <a:cs typeface="Myriad Pro Light"/>
              </a:defRPr>
            </a:lvl1pPr>
          </a:lstStyle>
          <a:p>
            <a:pPr lvl="0"/>
            <a:fld id="{23A5288A-7961-8B41-AFEB-3ED391D41FD6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4"/>
          </p:nvPr>
        </p:nvSpPr>
        <p:spPr>
          <a:xfrm>
            <a:off x="507909" y="1813944"/>
            <a:ext cx="3941516" cy="254829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1300"/>
              </a:lnSpc>
              <a:buFont typeface="Symbol" charset="2"/>
              <a:buNone/>
              <a:defRPr sz="1300" baseline="0">
                <a:solidFill>
                  <a:srgbClr val="6F6F6F"/>
                </a:solidFill>
                <a:latin typeface="Myriad Pro"/>
                <a:cs typeface="Myriad Pro"/>
              </a:defRPr>
            </a:lvl1pPr>
          </a:lstStyle>
          <a:p>
            <a:pPr lvl="0"/>
            <a:endParaRPr lang="de-DE" dirty="0"/>
          </a:p>
        </p:txBody>
      </p:sp>
      <p:sp>
        <p:nvSpPr>
          <p:cNvPr id="10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550579" y="1819008"/>
            <a:ext cx="3941516" cy="254829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1300"/>
              </a:lnSpc>
              <a:buFont typeface="Symbol" charset="2"/>
              <a:buNone/>
              <a:defRPr sz="1300" baseline="0">
                <a:solidFill>
                  <a:srgbClr val="6F6F6F"/>
                </a:solidFill>
                <a:latin typeface="Myriad Pro"/>
                <a:cs typeface="Myriad Pro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64404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561138"/>
            <a:ext cx="1203325" cy="296862"/>
          </a:xfrm>
          <a:prstGeom prst="rect">
            <a:avLst/>
          </a:prstGeo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403350" y="6524625"/>
            <a:ext cx="6337300" cy="333375"/>
          </a:xfrm>
          <a:prstGeom prst="rect">
            <a:avLst/>
          </a:prstGeo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 smtClean="0"/>
              <a:t>European Investment BankEuropean Investment Bank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025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12"/>
          <p:cNvSpPr>
            <a:spLocks noGrp="1"/>
          </p:cNvSpPr>
          <p:nvPr>
            <p:ph type="body" sz="quarter" idx="13"/>
          </p:nvPr>
        </p:nvSpPr>
        <p:spPr>
          <a:xfrm>
            <a:off x="250954" y="858165"/>
            <a:ext cx="8264396" cy="70968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000">
                <a:solidFill>
                  <a:srgbClr val="6F6F6F"/>
                </a:solidFill>
                <a:latin typeface="Myriad Pro"/>
                <a:cs typeface="Myriad Pro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9313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antonia.jp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217152" cy="6910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88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0" r:id="rId3"/>
    <p:sldLayoutId id="2147483652" r:id="rId4"/>
    <p:sldLayoutId id="2147483653" r:id="rId5"/>
    <p:sldLayoutId id="2147483656" r:id="rId6"/>
    <p:sldLayoutId id="2147483658" r:id="rId7"/>
    <p:sldLayoutId id="2147483659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idx="4294967295"/>
          </p:nvPr>
        </p:nvSpPr>
        <p:spPr>
          <a:xfrm>
            <a:off x="590550" y="764704"/>
            <a:ext cx="7543800" cy="481013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3412886" y="6550223"/>
            <a:ext cx="23439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dirty="0">
                <a:solidFill>
                  <a:prstClr val="white"/>
                </a:solidFill>
                <a:latin typeface="Arial" charset="0"/>
              </a:rPr>
              <a:t>European Investment </a:t>
            </a:r>
            <a:r>
              <a:rPr lang="en-GB" sz="1400" dirty="0" smtClean="0">
                <a:solidFill>
                  <a:prstClr val="white"/>
                </a:solidFill>
                <a:latin typeface="Arial" charset="0"/>
              </a:rPr>
              <a:t>Bank</a:t>
            </a:r>
            <a:endParaRPr lang="en-GB" sz="1400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87388" y="3644900"/>
            <a:ext cx="7772400" cy="1263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endParaRPr lang="en-US" altLang="en-US" sz="2000" b="1" dirty="0" smtClean="0">
              <a:solidFill>
                <a:prstClr val="black"/>
              </a:solidFill>
            </a:endParaRPr>
          </a:p>
        </p:txBody>
      </p:sp>
      <p:sp>
        <p:nvSpPr>
          <p:cNvPr id="25" name="TextBox 1"/>
          <p:cNvSpPr txBox="1">
            <a:spLocks noChangeArrowheads="1"/>
          </p:cNvSpPr>
          <p:nvPr/>
        </p:nvSpPr>
        <p:spPr bwMode="auto">
          <a:xfrm>
            <a:off x="687388" y="3356992"/>
            <a:ext cx="8008658" cy="2277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15CAB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1400">
                <a:solidFill>
                  <a:srgbClr val="015CAB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1400">
                <a:solidFill>
                  <a:srgbClr val="015CAB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1400">
                <a:solidFill>
                  <a:srgbClr val="015CAB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1400">
                <a:solidFill>
                  <a:srgbClr val="015CAB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15CAB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15CAB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15CAB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15CAB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800" b="1" dirty="0" smtClean="0">
              <a:solidFill>
                <a:srgbClr val="00B050"/>
              </a:solidFill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smtClean="0">
                <a:solidFill>
                  <a:srgbClr val="00B050"/>
                </a:solidFill>
              </a:rPr>
              <a:t>Innovative </a:t>
            </a:r>
            <a:r>
              <a:rPr lang="en-US" altLang="en-US" sz="2800" b="1" dirty="0">
                <a:solidFill>
                  <a:srgbClr val="00B050"/>
                </a:solidFill>
              </a:rPr>
              <a:t>Financial Instruments </a:t>
            </a:r>
            <a:r>
              <a:rPr lang="en-US" altLang="en-US" sz="2800" b="1" dirty="0" smtClean="0">
                <a:solidFill>
                  <a:srgbClr val="00B050"/>
                </a:solidFill>
              </a:rPr>
              <a:t>and Advisory Services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000" b="1" dirty="0" smtClean="0">
              <a:solidFill>
                <a:srgbClr val="00B050"/>
              </a:solidFill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 smtClean="0">
                <a:solidFill>
                  <a:srgbClr val="00B050"/>
                </a:solidFill>
              </a:rPr>
              <a:t>Shiva </a:t>
            </a:r>
            <a:r>
              <a:rPr lang="en-US" altLang="en-US" sz="1600" b="1" dirty="0" err="1" smtClean="0">
                <a:solidFill>
                  <a:srgbClr val="00B050"/>
                </a:solidFill>
              </a:rPr>
              <a:t>Dustdar</a:t>
            </a:r>
            <a:endParaRPr lang="en-US" altLang="en-US" sz="1600" b="1" dirty="0" smtClean="0">
              <a:solidFill>
                <a:srgbClr val="00B050"/>
              </a:solidFill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 smtClean="0">
                <a:solidFill>
                  <a:srgbClr val="00B050"/>
                </a:solidFill>
              </a:rPr>
              <a:t>EIB RDI Advisory Services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00B050"/>
                </a:solidFill>
              </a:rPr>
              <a:t>Berlin, 1 </a:t>
            </a:r>
            <a:r>
              <a:rPr lang="en-US" sz="1600" b="1" dirty="0">
                <a:solidFill>
                  <a:srgbClr val="00B050"/>
                </a:solidFill>
              </a:rPr>
              <a:t>July </a:t>
            </a:r>
            <a:r>
              <a:rPr lang="en-US" sz="1600" b="1" dirty="0" smtClean="0">
                <a:solidFill>
                  <a:srgbClr val="00B050"/>
                </a:solidFill>
              </a:rPr>
              <a:t>2014</a:t>
            </a:r>
            <a:endParaRPr lang="en-US" sz="1600" b="1" dirty="0">
              <a:solidFill>
                <a:srgbClr val="00B050"/>
              </a:solidFill>
            </a:endParaRPr>
          </a:p>
        </p:txBody>
      </p:sp>
      <p:pic>
        <p:nvPicPr>
          <p:cNvPr id="6" name="Picture Placeholder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76904"/>
            <a:ext cx="4009499" cy="2686050"/>
          </a:xfrm>
          <a:prstGeom prst="rect">
            <a:avLst/>
          </a:prstGeom>
        </p:spPr>
      </p:pic>
      <p:pic>
        <p:nvPicPr>
          <p:cNvPr id="9" name="Picture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45" r="14545"/>
          <a:stretch>
            <a:fillRect/>
          </a:stretch>
        </p:blipFill>
        <p:spPr>
          <a:xfrm>
            <a:off x="2906713" y="1276904"/>
            <a:ext cx="2906713" cy="2686050"/>
          </a:xfrm>
          <a:prstGeom prst="rect">
            <a:avLst/>
          </a:prstGeom>
        </p:spPr>
      </p:pic>
      <p:pic>
        <p:nvPicPr>
          <p:cNvPr id="10" name="Picture Placeholder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03" r="7803"/>
          <a:stretch>
            <a:fillRect/>
          </a:stretch>
        </p:blipFill>
        <p:spPr>
          <a:xfrm>
            <a:off x="5813426" y="1276904"/>
            <a:ext cx="3403726" cy="2686050"/>
          </a:xfrm>
          <a:prstGeom prst="rect">
            <a:avLst/>
          </a:prstGeom>
        </p:spPr>
      </p:pic>
      <p:pic>
        <p:nvPicPr>
          <p:cNvPr id="11" name="Picture Placeholder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7" r="2957"/>
          <a:stretch>
            <a:fillRect/>
          </a:stretch>
        </p:blipFill>
        <p:spPr>
          <a:xfrm>
            <a:off x="0" y="3962954"/>
            <a:ext cx="4194438" cy="2956054"/>
          </a:xfrm>
          <a:prstGeom prst="rect">
            <a:avLst/>
          </a:prstGeom>
        </p:spPr>
      </p:pic>
      <p:pic>
        <p:nvPicPr>
          <p:cNvPr id="12" name="Picture Placeholder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438" y="3557463"/>
            <a:ext cx="5022714" cy="336154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400175" y="2711832"/>
            <a:ext cx="6457950" cy="252376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endParaRPr lang="fr-CH" sz="2200" b="1" dirty="0">
              <a:solidFill>
                <a:srgbClr val="6F6F6F"/>
              </a:solidFill>
              <a:latin typeface="Myriad Pro"/>
              <a:cs typeface="Myriad Pro"/>
            </a:endParaRPr>
          </a:p>
          <a:p>
            <a:pPr algn="ctr"/>
            <a:r>
              <a:rPr lang="en-US" altLang="en-US" sz="2200" b="1" dirty="0">
                <a:solidFill>
                  <a:srgbClr val="6F6F6F"/>
                </a:solidFill>
                <a:latin typeface="Myriad Pro"/>
                <a:cs typeface="Myriad Pro"/>
              </a:rPr>
              <a:t>EIB financing for companies investing in </a:t>
            </a:r>
            <a:r>
              <a:rPr lang="en-US" altLang="en-US" sz="2200" b="1" dirty="0" smtClean="0">
                <a:solidFill>
                  <a:srgbClr val="6F6F6F"/>
                </a:solidFill>
                <a:latin typeface="Myriad Pro"/>
                <a:cs typeface="Myriad Pro"/>
              </a:rPr>
              <a:t>KETs </a:t>
            </a:r>
          </a:p>
          <a:p>
            <a:pPr algn="ctr"/>
            <a:r>
              <a:rPr lang="en-US" altLang="en-US" sz="2200" b="1" dirty="0" smtClean="0">
                <a:solidFill>
                  <a:srgbClr val="6F6F6F"/>
                </a:solidFill>
                <a:latin typeface="Myriad Pro"/>
                <a:cs typeface="Myriad Pro"/>
              </a:rPr>
              <a:t>An </a:t>
            </a:r>
            <a:r>
              <a:rPr lang="en-US" altLang="en-US" sz="2200" b="1" dirty="0" err="1">
                <a:solidFill>
                  <a:srgbClr val="6F6F6F"/>
                </a:solidFill>
                <a:latin typeface="Myriad Pro"/>
                <a:cs typeface="Myriad Pro"/>
              </a:rPr>
              <a:t>InnovFin</a:t>
            </a:r>
            <a:r>
              <a:rPr lang="en-US" altLang="en-US" sz="2200" b="1" dirty="0">
                <a:solidFill>
                  <a:srgbClr val="6F6F6F"/>
                </a:solidFill>
                <a:latin typeface="Myriad Pro"/>
                <a:cs typeface="Myriad Pro"/>
              </a:rPr>
              <a:t> Advisory perspective</a:t>
            </a:r>
            <a:endParaRPr lang="en-US" altLang="en-US" sz="2200" b="1" dirty="0" smtClean="0">
              <a:solidFill>
                <a:srgbClr val="6F6F6F"/>
              </a:solidFill>
              <a:latin typeface="Myriad Pro"/>
              <a:cs typeface="Myriad Pro"/>
            </a:endParaRPr>
          </a:p>
          <a:p>
            <a:pPr algn="ctr"/>
            <a:endParaRPr lang="en-US" altLang="en-US" sz="2000" b="1" dirty="0" smtClean="0">
              <a:solidFill>
                <a:srgbClr val="6F6F6F"/>
              </a:solidFill>
              <a:latin typeface="Myriad Pro"/>
              <a:cs typeface="Myriad Pro"/>
            </a:endParaRPr>
          </a:p>
          <a:p>
            <a:pPr algn="ctr"/>
            <a:r>
              <a:rPr lang="en-US" altLang="en-US" b="1" i="1" dirty="0">
                <a:solidFill>
                  <a:srgbClr val="6F6F6F"/>
                </a:solidFill>
                <a:latin typeface="Myriad Pro"/>
                <a:cs typeface="Myriad Pro"/>
              </a:rPr>
              <a:t>Piermario Di </a:t>
            </a:r>
            <a:r>
              <a:rPr lang="en-US" altLang="en-US" b="1" i="1" dirty="0" smtClean="0">
                <a:solidFill>
                  <a:srgbClr val="6F6F6F"/>
                </a:solidFill>
                <a:latin typeface="Myriad Pro"/>
                <a:cs typeface="Myriad Pro"/>
              </a:rPr>
              <a:t>Pietro</a:t>
            </a:r>
          </a:p>
          <a:p>
            <a:pPr algn="ctr"/>
            <a:r>
              <a:rPr lang="en-US" altLang="en-US" b="1" i="1" dirty="0" smtClean="0">
                <a:solidFill>
                  <a:srgbClr val="6F6F6F"/>
                </a:solidFill>
                <a:latin typeface="Myriad Pro"/>
                <a:cs typeface="Myriad Pro"/>
              </a:rPr>
              <a:t>Innovation Finance Advisory, EIB</a:t>
            </a:r>
            <a:endParaRPr lang="en-US" altLang="en-US" b="1" dirty="0">
              <a:solidFill>
                <a:srgbClr val="6F6F6F"/>
              </a:solidFill>
              <a:latin typeface="Myriad Pro"/>
              <a:cs typeface="Myriad Pro"/>
            </a:endParaRPr>
          </a:p>
          <a:p>
            <a:pPr algn="ctr"/>
            <a:r>
              <a:rPr lang="en-US" altLang="en-US" b="1" i="1" dirty="0" smtClean="0">
                <a:solidFill>
                  <a:srgbClr val="6F6F6F"/>
                </a:solidFill>
                <a:latin typeface="Myriad Pro"/>
                <a:cs typeface="Myriad Pro"/>
              </a:rPr>
              <a:t>Workshop on Impact of the SPIRE </a:t>
            </a:r>
            <a:r>
              <a:rPr lang="en-US" altLang="en-US" b="1" i="1" dirty="0" err="1" smtClean="0">
                <a:solidFill>
                  <a:srgbClr val="6F6F6F"/>
                </a:solidFill>
                <a:latin typeface="Myriad Pro"/>
                <a:cs typeface="Myriad Pro"/>
              </a:rPr>
              <a:t>cPPP</a:t>
            </a:r>
            <a:endParaRPr lang="en-US" altLang="en-US" b="1" i="1" dirty="0" smtClean="0">
              <a:solidFill>
                <a:srgbClr val="6F6F6F"/>
              </a:solidFill>
              <a:latin typeface="Myriad Pro"/>
              <a:cs typeface="Myriad Pro"/>
            </a:endParaRPr>
          </a:p>
          <a:p>
            <a:pPr algn="ctr"/>
            <a:r>
              <a:rPr lang="en-US" altLang="en-US" b="1" i="1" dirty="0" smtClean="0">
                <a:solidFill>
                  <a:srgbClr val="6F6F6F"/>
                </a:solidFill>
                <a:latin typeface="Myriad Pro"/>
                <a:cs typeface="Myriad Pro"/>
              </a:rPr>
              <a:t>21 – 22 April 2015, Brussels, Belgium</a:t>
            </a:r>
            <a:endParaRPr lang="en-US" altLang="en-US" b="1" i="1" dirty="0">
              <a:solidFill>
                <a:srgbClr val="6F6F6F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44458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19050" y="1068032"/>
            <a:ext cx="9305925" cy="709685"/>
          </a:xfrm>
        </p:spPr>
        <p:txBody>
          <a:bodyPr/>
          <a:lstStyle/>
          <a:p>
            <a:r>
              <a:rPr lang="de-DE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Current</a:t>
            </a:r>
            <a:r>
              <a:rPr lang="de-DE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 </a:t>
            </a:r>
            <a:r>
              <a:rPr lang="de-DE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structure</a:t>
            </a:r>
            <a:r>
              <a:rPr lang="de-DE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 </a:t>
            </a:r>
            <a:r>
              <a:rPr lang="de-DE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of</a:t>
            </a:r>
            <a:r>
              <a:rPr lang="de-DE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 </a:t>
            </a:r>
            <a:r>
              <a:rPr lang="de-DE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InnovFin</a:t>
            </a:r>
            <a:r>
              <a:rPr lang="de-DE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 </a:t>
            </a:r>
            <a:r>
              <a:rPr lang="de-DE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financial</a:t>
            </a:r>
            <a:r>
              <a:rPr lang="de-DE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 </a:t>
            </a:r>
            <a:r>
              <a:rPr lang="de-DE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and</a:t>
            </a:r>
            <a:r>
              <a:rPr lang="de-DE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 </a:t>
            </a:r>
            <a:r>
              <a:rPr lang="de-DE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advisory</a:t>
            </a:r>
            <a:r>
              <a:rPr lang="de-DE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p</a:t>
            </a:r>
            <a:r>
              <a:rPr lang="de-DE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roducts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cs typeface="+mn-cs"/>
            </a:endParaRPr>
          </a:p>
        </p:txBody>
      </p:sp>
      <p:sp>
        <p:nvSpPr>
          <p:cNvPr id="22" name="Textplatzhalter 6"/>
          <p:cNvSpPr txBox="1">
            <a:spLocks/>
          </p:cNvSpPr>
          <p:nvPr/>
        </p:nvSpPr>
        <p:spPr>
          <a:xfrm>
            <a:off x="8255530" y="6604215"/>
            <a:ext cx="478832" cy="204450"/>
          </a:xfrm>
          <a:prstGeom prst="rect">
            <a:avLst/>
          </a:prstGeom>
        </p:spPr>
        <p:txBody>
          <a:bodyPr vert="horz"/>
          <a:lstStyle>
            <a:lvl1pPr marL="0" indent="0" algn="r" defTabSz="457200" rtl="0" eaLnBrk="1" latinLnBrk="0" hangingPunct="1">
              <a:spcBef>
                <a:spcPct val="20000"/>
              </a:spcBef>
              <a:buFont typeface="Arial"/>
              <a:buNone/>
              <a:defRPr sz="900" kern="1200" baseline="0">
                <a:solidFill>
                  <a:srgbClr val="FFFFFF"/>
                </a:solidFill>
                <a:latin typeface="Myriad Pro Light"/>
                <a:ea typeface="+mn-ea"/>
                <a:cs typeface="Myriad Pro Light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dirty="0"/>
          </a:p>
        </p:txBody>
      </p:sp>
      <p:pic>
        <p:nvPicPr>
          <p:cNvPr id="58" name="Obraz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334" y="4103390"/>
            <a:ext cx="1000408" cy="55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4" descr="K:\EIB 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559" y="4096616"/>
            <a:ext cx="2515368" cy="560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0" name="Group 59"/>
          <p:cNvGrpSpPr/>
          <p:nvPr/>
        </p:nvGrpSpPr>
        <p:grpSpPr>
          <a:xfrm>
            <a:off x="1234513" y="5263633"/>
            <a:ext cx="1620000" cy="583620"/>
            <a:chOff x="941545" y="2795392"/>
            <a:chExt cx="1728000" cy="583620"/>
          </a:xfrm>
        </p:grpSpPr>
        <p:sp>
          <p:nvSpPr>
            <p:cNvPr id="61" name="Rectangle 60"/>
            <p:cNvSpPr/>
            <p:nvPr/>
          </p:nvSpPr>
          <p:spPr>
            <a:xfrm>
              <a:off x="941545" y="2803012"/>
              <a:ext cx="1728000" cy="57600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2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41" t="21513" r="86263" b="70723"/>
            <a:stretch/>
          </p:blipFill>
          <p:spPr bwMode="auto">
            <a:xfrm>
              <a:off x="942721" y="2795392"/>
              <a:ext cx="861646" cy="2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" name="TextBox 62"/>
            <p:cNvSpPr txBox="1"/>
            <p:nvPr/>
          </p:nvSpPr>
          <p:spPr>
            <a:xfrm>
              <a:off x="941545" y="3098157"/>
              <a:ext cx="1728000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6800" rtlCol="0">
              <a:spAutoFit/>
            </a:bodyPr>
            <a:lstStyle/>
            <a:p>
              <a:r>
                <a:rPr lang="en-GB" sz="1100" dirty="0" smtClean="0">
                  <a:solidFill>
                    <a:srgbClr val="FBB900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SME Guarantee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1234513" y="5872650"/>
            <a:ext cx="1620000" cy="576000"/>
            <a:chOff x="941545" y="3404409"/>
            <a:chExt cx="1728000" cy="576000"/>
          </a:xfrm>
        </p:grpSpPr>
        <p:sp>
          <p:nvSpPr>
            <p:cNvPr id="65" name="Rectangle 64"/>
            <p:cNvSpPr/>
            <p:nvPr/>
          </p:nvSpPr>
          <p:spPr>
            <a:xfrm>
              <a:off x="941545" y="3404409"/>
              <a:ext cx="1728000" cy="57600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6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41" t="21513" r="86263" b="70723"/>
            <a:stretch/>
          </p:blipFill>
          <p:spPr bwMode="auto">
            <a:xfrm>
              <a:off x="942721" y="3410243"/>
              <a:ext cx="861646" cy="2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" name="TextBox 66"/>
            <p:cNvSpPr txBox="1"/>
            <p:nvPr/>
          </p:nvSpPr>
          <p:spPr>
            <a:xfrm>
              <a:off x="941545" y="3682357"/>
              <a:ext cx="1728000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6800" rtlCol="0">
              <a:spAutoFit/>
            </a:bodyPr>
            <a:lstStyle/>
            <a:p>
              <a:r>
                <a:rPr lang="en-GB" sz="1100" dirty="0" smtClean="0">
                  <a:solidFill>
                    <a:srgbClr val="FBB900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SME Venture Capital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2922119" y="5271253"/>
            <a:ext cx="1620000" cy="576000"/>
            <a:chOff x="2804352" y="2803012"/>
            <a:chExt cx="1728840" cy="576000"/>
          </a:xfrm>
        </p:grpSpPr>
        <p:sp>
          <p:nvSpPr>
            <p:cNvPr id="69" name="Rectangle 68"/>
            <p:cNvSpPr/>
            <p:nvPr/>
          </p:nvSpPr>
          <p:spPr>
            <a:xfrm>
              <a:off x="2805192" y="2803012"/>
              <a:ext cx="1728000" cy="57600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804352" y="3098157"/>
              <a:ext cx="1728000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6800" rtlCol="0">
              <a:spAutoFit/>
            </a:bodyPr>
            <a:lstStyle/>
            <a:p>
              <a:r>
                <a:rPr lang="en-GB" sz="1100" dirty="0" err="1" smtClean="0">
                  <a:solidFill>
                    <a:srgbClr val="8196CC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MidCap</a:t>
              </a:r>
              <a:r>
                <a:rPr lang="en-GB" sz="1100" dirty="0" smtClean="0">
                  <a:solidFill>
                    <a:srgbClr val="8196CC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 Guarantee</a:t>
              </a:r>
            </a:p>
          </p:txBody>
        </p:sp>
        <p:pic>
          <p:nvPicPr>
            <p:cNvPr id="71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475" t="21625" r="62229" b="69826"/>
            <a:stretch/>
          </p:blipFill>
          <p:spPr bwMode="auto">
            <a:xfrm>
              <a:off x="2806733" y="2804351"/>
              <a:ext cx="854075" cy="28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2" name="Group 71"/>
          <p:cNvGrpSpPr/>
          <p:nvPr/>
        </p:nvGrpSpPr>
        <p:grpSpPr>
          <a:xfrm>
            <a:off x="4609725" y="5271253"/>
            <a:ext cx="1620000" cy="576000"/>
            <a:chOff x="4580595" y="2803012"/>
            <a:chExt cx="1731200" cy="576000"/>
          </a:xfrm>
        </p:grpSpPr>
        <p:sp>
          <p:nvSpPr>
            <p:cNvPr id="73" name="Rectangle 72"/>
            <p:cNvSpPr/>
            <p:nvPr/>
          </p:nvSpPr>
          <p:spPr>
            <a:xfrm>
              <a:off x="4580595" y="2803012"/>
              <a:ext cx="1728000" cy="57600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4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622" t="21342" r="37837" b="70433"/>
            <a:stretch/>
          </p:blipFill>
          <p:spPr bwMode="auto">
            <a:xfrm>
              <a:off x="4580595" y="2804351"/>
              <a:ext cx="872586" cy="277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5" name="TextBox 74"/>
            <p:cNvSpPr txBox="1"/>
            <p:nvPr/>
          </p:nvSpPr>
          <p:spPr>
            <a:xfrm>
              <a:off x="4583795" y="3098157"/>
              <a:ext cx="1728000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6800" rtlCol="0">
              <a:spAutoFit/>
            </a:bodyPr>
            <a:lstStyle/>
            <a:p>
              <a:r>
                <a:rPr lang="en-GB" sz="1100" dirty="0" smtClean="0">
                  <a:solidFill>
                    <a:srgbClr val="0E4194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Large Projects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922119" y="5867054"/>
            <a:ext cx="1690600" cy="581596"/>
            <a:chOff x="2804352" y="3398813"/>
            <a:chExt cx="1804183" cy="581596"/>
          </a:xfrm>
        </p:grpSpPr>
        <p:sp>
          <p:nvSpPr>
            <p:cNvPr id="77" name="Rectangle 76"/>
            <p:cNvSpPr/>
            <p:nvPr/>
          </p:nvSpPr>
          <p:spPr>
            <a:xfrm>
              <a:off x="2805192" y="3404409"/>
              <a:ext cx="1728000" cy="57600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804352" y="3682357"/>
              <a:ext cx="1804183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6800" rIns="36000" rtlCol="0">
              <a:spAutoFit/>
            </a:bodyPr>
            <a:lstStyle/>
            <a:p>
              <a:r>
                <a:rPr lang="en-GB" sz="1100" dirty="0" err="1" smtClean="0">
                  <a:solidFill>
                    <a:srgbClr val="8196CC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MidCap</a:t>
              </a:r>
              <a:r>
                <a:rPr lang="en-GB" sz="1100" dirty="0">
                  <a:solidFill>
                    <a:srgbClr val="8196CC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 </a:t>
              </a:r>
              <a:r>
                <a:rPr lang="en-GB" sz="1100" dirty="0" smtClean="0">
                  <a:solidFill>
                    <a:srgbClr val="8196CC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Growth Fin.</a:t>
              </a:r>
            </a:p>
          </p:txBody>
        </p:sp>
        <p:pic>
          <p:nvPicPr>
            <p:cNvPr id="79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475" t="21625" r="62229" b="69826"/>
            <a:stretch/>
          </p:blipFill>
          <p:spPr bwMode="auto">
            <a:xfrm>
              <a:off x="2806733" y="3398813"/>
              <a:ext cx="854075" cy="28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0" name="Group 79"/>
          <p:cNvGrpSpPr/>
          <p:nvPr/>
        </p:nvGrpSpPr>
        <p:grpSpPr>
          <a:xfrm>
            <a:off x="6279962" y="5271253"/>
            <a:ext cx="1620000" cy="576000"/>
            <a:chOff x="6418458" y="2803012"/>
            <a:chExt cx="1746296" cy="576000"/>
          </a:xfrm>
        </p:grpSpPr>
        <p:sp>
          <p:nvSpPr>
            <p:cNvPr id="81" name="Rectangle 80"/>
            <p:cNvSpPr/>
            <p:nvPr/>
          </p:nvSpPr>
          <p:spPr>
            <a:xfrm>
              <a:off x="6418458" y="2803012"/>
              <a:ext cx="1728000" cy="57600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2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4663" t="21216" r="13189" b="70088"/>
            <a:stretch/>
          </p:blipFill>
          <p:spPr bwMode="auto">
            <a:xfrm>
              <a:off x="6418458" y="2805184"/>
              <a:ext cx="918469" cy="2929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" name="TextBox 82"/>
            <p:cNvSpPr txBox="1"/>
            <p:nvPr/>
          </p:nvSpPr>
          <p:spPr>
            <a:xfrm>
              <a:off x="6436754" y="3098157"/>
              <a:ext cx="1728000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6800" rtlCol="0">
              <a:spAutoFit/>
            </a:bodyPr>
            <a:lstStyle/>
            <a:p>
              <a:r>
                <a:rPr lang="en-GB" sz="1100" dirty="0" smtClean="0">
                  <a:solidFill>
                    <a:srgbClr val="FBB900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Advisory</a:t>
              </a:r>
            </a:p>
          </p:txBody>
        </p:sp>
      </p:grpSp>
      <p:sp>
        <p:nvSpPr>
          <p:cNvPr id="93" name="Rectangle 92"/>
          <p:cNvSpPr/>
          <p:nvPr/>
        </p:nvSpPr>
        <p:spPr>
          <a:xfrm>
            <a:off x="1234513" y="4675452"/>
            <a:ext cx="1620000" cy="576000"/>
          </a:xfrm>
          <a:prstGeom prst="rect">
            <a:avLst/>
          </a:prstGeom>
          <a:solidFill>
            <a:srgbClr val="FB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SMEs</a:t>
            </a:r>
            <a:endParaRPr lang="en-GB" sz="1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2912594" y="4675452"/>
            <a:ext cx="4987368" cy="576000"/>
            <a:chOff x="2074394" y="2207211"/>
            <a:chExt cx="4987368" cy="576000"/>
          </a:xfrm>
        </p:grpSpPr>
        <p:sp>
          <p:nvSpPr>
            <p:cNvPr id="95" name="Rectangle 94"/>
            <p:cNvSpPr/>
            <p:nvPr/>
          </p:nvSpPr>
          <p:spPr>
            <a:xfrm>
              <a:off x="2074394" y="2207211"/>
              <a:ext cx="1620000" cy="576000"/>
            </a:xfrm>
            <a:prstGeom prst="rect">
              <a:avLst/>
            </a:prstGeom>
            <a:solidFill>
              <a:srgbClr val="8196C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latin typeface="Aharoni" panose="02010803020104030203" pitchFamily="2" charset="-79"/>
                  <a:cs typeface="Aharoni" panose="02010803020104030203" pitchFamily="2" charset="-79"/>
                </a:rPr>
                <a:t>Mid-Caps</a:t>
              </a:r>
              <a:endParaRPr lang="en-GB" sz="1400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3762000" y="2207211"/>
              <a:ext cx="1620000" cy="576000"/>
            </a:xfrm>
            <a:prstGeom prst="rect">
              <a:avLst/>
            </a:prstGeom>
            <a:solidFill>
              <a:srgbClr val="0E419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Aharoni" panose="02010803020104030203" pitchFamily="2" charset="-79"/>
                  <a:cs typeface="Aharoni" panose="02010803020104030203" pitchFamily="2" charset="-79"/>
                </a:rPr>
                <a:t>Large Caps</a:t>
              </a: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5441762" y="2207211"/>
              <a:ext cx="1620000" cy="576000"/>
            </a:xfrm>
            <a:prstGeom prst="rect">
              <a:avLst/>
            </a:prstGeom>
            <a:solidFill>
              <a:srgbClr val="39A4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latin typeface="Aharoni" panose="02010803020104030203" pitchFamily="2" charset="-79"/>
                  <a:cs typeface="Aharoni" panose="02010803020104030203" pitchFamily="2" charset="-79"/>
                </a:rPr>
                <a:t>Advisory</a:t>
              </a:r>
              <a:endParaRPr lang="en-GB" sz="1400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  <p:pic>
        <p:nvPicPr>
          <p:cNvPr id="5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1295" y="5827080"/>
            <a:ext cx="1714500" cy="726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720" y="5275763"/>
            <a:ext cx="3429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040" y="5871353"/>
            <a:ext cx="3429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6580" y="5277623"/>
            <a:ext cx="3429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Textplatzhalter 3"/>
          <p:cNvSpPr txBox="1">
            <a:spLocks/>
          </p:cNvSpPr>
          <p:nvPr/>
        </p:nvSpPr>
        <p:spPr>
          <a:xfrm>
            <a:off x="157526" y="6604215"/>
            <a:ext cx="1595074" cy="434760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0" latinLnBrk="0" hangingPunct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sz="90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22 April </a:t>
            </a:r>
            <a:r>
              <a:rPr lang="de-DE" sz="900" dirty="0">
                <a:solidFill>
                  <a:srgbClr val="FFFFFF"/>
                </a:solidFill>
                <a:latin typeface="Myriad Pro Light"/>
                <a:cs typeface="Myriad Pro Light"/>
              </a:rPr>
              <a:t>2015</a:t>
            </a:r>
          </a:p>
        </p:txBody>
      </p:sp>
      <p:sp>
        <p:nvSpPr>
          <p:cNvPr id="46" name="Textplatzhalter 6"/>
          <p:cNvSpPr txBox="1">
            <a:spLocks/>
          </p:cNvSpPr>
          <p:nvPr/>
        </p:nvSpPr>
        <p:spPr>
          <a:xfrm>
            <a:off x="1877585" y="6604215"/>
            <a:ext cx="4766476" cy="306210"/>
          </a:xfrm>
          <a:prstGeom prst="rect">
            <a:avLst/>
          </a:prstGeom>
        </p:spPr>
        <p:txBody>
          <a:bodyPr vert="horz"/>
          <a:lstStyle>
            <a:defPPr>
              <a:defRPr lang="de-DE"/>
            </a:defPPr>
            <a:lvl1pPr marL="0" indent="0" algn="ctr" defTabSz="457200" rtl="0" eaLnBrk="0" latinLnBrk="0" hangingPunct="0">
              <a:buNone/>
              <a:defRPr sz="900" kern="1200" baseline="0">
                <a:solidFill>
                  <a:srgbClr val="FFFFFF"/>
                </a:solidFill>
                <a:latin typeface="Myriad Pro Light"/>
                <a:ea typeface="MS PGothic" pitchFamily="34" charset="-128"/>
                <a:cs typeface="Myriad Pro Light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Innovation </a:t>
            </a:r>
            <a:r>
              <a:rPr lang="de-DE" dirty="0" err="1" smtClean="0"/>
              <a:t>Finance</a:t>
            </a:r>
            <a:r>
              <a:rPr lang="de-DE" dirty="0" smtClean="0"/>
              <a:t> </a:t>
            </a:r>
            <a:r>
              <a:rPr lang="de-DE" dirty="0"/>
              <a:t>Advisory </a:t>
            </a:r>
            <a:r>
              <a:rPr lang="de-DE" dirty="0" smtClean="0"/>
              <a:t>| European Investment Bank</a:t>
            </a:r>
          </a:p>
          <a:p>
            <a:endParaRPr lang="de-DE" dirty="0"/>
          </a:p>
        </p:txBody>
      </p:sp>
      <p:sp>
        <p:nvSpPr>
          <p:cNvPr id="47" name="Textplatzhalter 6"/>
          <p:cNvSpPr txBox="1">
            <a:spLocks/>
          </p:cNvSpPr>
          <p:nvPr/>
        </p:nvSpPr>
        <p:spPr>
          <a:xfrm>
            <a:off x="8350780" y="6623265"/>
            <a:ext cx="478832" cy="204450"/>
          </a:xfrm>
          <a:prstGeom prst="rect">
            <a:avLst/>
          </a:prstGeom>
        </p:spPr>
        <p:txBody>
          <a:bodyPr vert="horz"/>
          <a:lstStyle>
            <a:lvl1pPr marL="0" indent="0" algn="r" defTabSz="457200" rtl="0" eaLnBrk="1" latinLnBrk="0" hangingPunct="1">
              <a:spcBef>
                <a:spcPct val="20000"/>
              </a:spcBef>
              <a:buFont typeface="Arial"/>
              <a:buNone/>
              <a:defRPr sz="900" kern="1200" baseline="0">
                <a:solidFill>
                  <a:srgbClr val="FFFFFF"/>
                </a:solidFill>
                <a:latin typeface="Myriad Pro Light"/>
                <a:ea typeface="+mn-ea"/>
                <a:cs typeface="Myriad Pro Light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A5288A-7961-8B41-AFEB-3ED391D41FD6}" type="slidenum">
              <a:rPr lang="de-DE" smtClean="0"/>
              <a:pPr/>
              <a:t>2</a:t>
            </a:fld>
            <a:endParaRPr lang="de-DE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1576388"/>
            <a:ext cx="8277225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own Arrow 1"/>
          <p:cNvSpPr/>
          <p:nvPr/>
        </p:nvSpPr>
        <p:spPr>
          <a:xfrm>
            <a:off x="2772053" y="3214688"/>
            <a:ext cx="3543022" cy="96678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Equity/Debt</a:t>
            </a:r>
          </a:p>
          <a:p>
            <a:pPr algn="ctr"/>
            <a:r>
              <a:rPr lang="en-US" sz="1400" b="1" dirty="0" smtClean="0"/>
              <a:t>(the EC provides a </a:t>
            </a:r>
          </a:p>
          <a:p>
            <a:pPr algn="ctr"/>
            <a:r>
              <a:rPr lang="en-US" sz="1400" b="1" dirty="0" smtClean="0"/>
              <a:t>First loss Piece)</a:t>
            </a:r>
            <a:endParaRPr lang="en-GB" sz="1400" b="1" dirty="0"/>
          </a:p>
        </p:txBody>
      </p:sp>
      <p:sp>
        <p:nvSpPr>
          <p:cNvPr id="84" name="Oval 83"/>
          <p:cNvSpPr/>
          <p:nvPr/>
        </p:nvSpPr>
        <p:spPr>
          <a:xfrm>
            <a:off x="6115049" y="5248275"/>
            <a:ext cx="1200151" cy="61912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05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76226" y="797556"/>
            <a:ext cx="8772462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Blip>
                <a:blip r:embed="rId3"/>
              </a:buBlip>
              <a:defRPr sz="1400">
                <a:solidFill>
                  <a:srgbClr val="015CAB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6F6F6F"/>
                </a:solidFill>
                <a:latin typeface="Myriad Pro"/>
                <a:ea typeface="ＭＳ Ｐゴシック" pitchFamily="34" charset="-128"/>
                <a:cs typeface="Myriad Pro"/>
              </a:rPr>
              <a:t>Innovation Finance Advisory helps to improve access-to-finance conditions </a:t>
            </a:r>
            <a:endParaRPr lang="de-DE" sz="2400" b="1" dirty="0">
              <a:solidFill>
                <a:srgbClr val="6F6F6F"/>
              </a:solidFill>
              <a:latin typeface="Myriad Pro"/>
              <a:ea typeface="ＭＳ Ｐゴシック" pitchFamily="34" charset="-128"/>
              <a:cs typeface="Myriad Pro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rgbClr val="6F6F6F"/>
              </a:solidFill>
              <a:latin typeface="Myriad Pro"/>
              <a:cs typeface="Myriad Pro"/>
            </a:endParaRPr>
          </a:p>
        </p:txBody>
      </p:sp>
      <p:sp>
        <p:nvSpPr>
          <p:cNvPr id="7" name="Textplatzhalter 6"/>
          <p:cNvSpPr txBox="1">
            <a:spLocks/>
          </p:cNvSpPr>
          <p:nvPr/>
        </p:nvSpPr>
        <p:spPr>
          <a:xfrm>
            <a:off x="8569855" y="6594690"/>
            <a:ext cx="478832" cy="204450"/>
          </a:xfrm>
          <a:prstGeom prst="rect">
            <a:avLst/>
          </a:prstGeom>
        </p:spPr>
        <p:txBody>
          <a:bodyPr vert="horz"/>
          <a:lstStyle>
            <a:lvl1pPr marL="0" indent="0" algn="r" defTabSz="457200" rtl="0" eaLnBrk="1" latinLnBrk="0" hangingPunct="1">
              <a:spcBef>
                <a:spcPct val="20000"/>
              </a:spcBef>
              <a:buFont typeface="Arial"/>
              <a:buNone/>
              <a:defRPr sz="900" kern="1200" baseline="0">
                <a:solidFill>
                  <a:srgbClr val="FFFFFF"/>
                </a:solidFill>
                <a:latin typeface="Myriad Pro Light"/>
                <a:ea typeface="+mn-ea"/>
                <a:cs typeface="Myriad Pro Light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A5288A-7961-8B41-AFEB-3ED391D41FD6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10" name="Textplatzhalter 3"/>
          <p:cNvSpPr txBox="1">
            <a:spLocks/>
          </p:cNvSpPr>
          <p:nvPr/>
        </p:nvSpPr>
        <p:spPr>
          <a:xfrm>
            <a:off x="157526" y="6604215"/>
            <a:ext cx="1595074" cy="434760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0" latinLnBrk="0" hangingPunct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sz="900" dirty="0">
                <a:solidFill>
                  <a:srgbClr val="FFFFFF"/>
                </a:solidFill>
                <a:latin typeface="Myriad Pro Light"/>
                <a:cs typeface="Myriad Pro Light"/>
              </a:rPr>
              <a:t>22 April 2015</a:t>
            </a:r>
          </a:p>
        </p:txBody>
      </p:sp>
      <p:sp>
        <p:nvSpPr>
          <p:cNvPr id="11" name="Textplatzhalter 6"/>
          <p:cNvSpPr txBox="1">
            <a:spLocks/>
          </p:cNvSpPr>
          <p:nvPr/>
        </p:nvSpPr>
        <p:spPr>
          <a:xfrm>
            <a:off x="2191910" y="6604215"/>
            <a:ext cx="4766476" cy="306210"/>
          </a:xfrm>
          <a:prstGeom prst="rect">
            <a:avLst/>
          </a:prstGeom>
        </p:spPr>
        <p:txBody>
          <a:bodyPr vert="horz"/>
          <a:lstStyle>
            <a:defPPr>
              <a:defRPr lang="de-DE"/>
            </a:defPPr>
            <a:lvl1pPr marL="0" indent="0" algn="ctr" defTabSz="457200" rtl="0" eaLnBrk="0" latinLnBrk="0" hangingPunct="0">
              <a:buNone/>
              <a:defRPr sz="900" kern="1200" baseline="0">
                <a:solidFill>
                  <a:srgbClr val="FFFFFF"/>
                </a:solidFill>
                <a:latin typeface="Myriad Pro Light"/>
                <a:ea typeface="MS PGothic" pitchFamily="34" charset="-128"/>
                <a:cs typeface="Myriad Pro Light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Innovation </a:t>
            </a:r>
            <a:r>
              <a:rPr lang="de-DE" dirty="0" err="1" smtClean="0"/>
              <a:t>Finance</a:t>
            </a:r>
            <a:r>
              <a:rPr lang="de-DE" dirty="0" smtClean="0"/>
              <a:t> </a:t>
            </a:r>
            <a:r>
              <a:rPr lang="de-DE" dirty="0"/>
              <a:t>Advisory </a:t>
            </a:r>
            <a:r>
              <a:rPr lang="de-DE" dirty="0" smtClean="0"/>
              <a:t>| European Investment Bank</a:t>
            </a:r>
          </a:p>
          <a:p>
            <a:endParaRPr lang="de-DE" dirty="0"/>
          </a:p>
        </p:txBody>
      </p:sp>
      <p:sp>
        <p:nvSpPr>
          <p:cNvPr id="8" name="TextBox 8"/>
          <p:cNvSpPr txBox="1"/>
          <p:nvPr/>
        </p:nvSpPr>
        <p:spPr>
          <a:xfrm>
            <a:off x="236433" y="1473085"/>
            <a:ext cx="5202485" cy="258532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Myriad Pro"/>
              <a:cs typeface="Myriad Pro"/>
            </a:endParaRPr>
          </a:p>
          <a:p>
            <a:r>
              <a:rPr lang="en-US" b="1" kern="0" dirty="0">
                <a:solidFill>
                  <a:srgbClr val="6FAD1A"/>
                </a:solidFill>
                <a:latin typeface="Arial Greek" panose="020B0604020202020204" pitchFamily="34" charset="0"/>
                <a:ea typeface="MS PGothic" pitchFamily="34" charset="-128"/>
                <a:cs typeface="+mj-cs"/>
              </a:rPr>
              <a:t>Project Advisory </a:t>
            </a:r>
          </a:p>
          <a:p>
            <a:pPr defTabSz="457200"/>
            <a:endParaRPr lang="en-US" sz="1400" b="1" dirty="0">
              <a:solidFill>
                <a:srgbClr val="6FAD1A"/>
              </a:solidFill>
              <a:latin typeface="Arial Greek" panose="020B0604020202020204" pitchFamily="34" charset="0"/>
              <a:cs typeface="Myriad Pro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  <a:cs typeface="Myriad Pro"/>
              </a:rPr>
              <a:t>Improve the bankability and the investment readiness of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  <a:cs typeface="Myriad Pro"/>
              </a:rPr>
              <a:t>companies/projects needing funding to  make significant R&amp;I investments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Myriad Pro"/>
              <a:cs typeface="Myriad Pro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  <a:cs typeface="Myriad Pro"/>
              </a:rPr>
              <a:t>Clients include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  <a:cs typeface="Myriad Pro"/>
              </a:rPr>
              <a:t>R&amp;I driven companies (midcaps or larger), public-private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  <a:cs typeface="Myriad Pro"/>
              </a:rPr>
              <a:t>consortia,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  <a:cs typeface="Myriad Pro"/>
              </a:rPr>
              <a:t>Joint Technology Initiatives, PPPs,  R&amp;D clusters, EC and EU Member States</a:t>
            </a:r>
          </a:p>
        </p:txBody>
      </p:sp>
      <p:sp>
        <p:nvSpPr>
          <p:cNvPr id="12" name="TextBox 3"/>
          <p:cNvSpPr txBox="1"/>
          <p:nvPr/>
        </p:nvSpPr>
        <p:spPr>
          <a:xfrm>
            <a:off x="279979" y="4156961"/>
            <a:ext cx="539692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b="1" kern="0" dirty="0">
                <a:solidFill>
                  <a:srgbClr val="6FAD1A"/>
                </a:solidFill>
                <a:latin typeface="Arial Greek" panose="020B0604020202020204" pitchFamily="34" charset="0"/>
                <a:ea typeface="MS PGothic" pitchFamily="34" charset="-128"/>
                <a:cs typeface="+mj-cs"/>
              </a:rPr>
              <a:t>Horizontal Activities</a:t>
            </a:r>
          </a:p>
          <a:p>
            <a:pPr defTabSz="457200"/>
            <a:endParaRPr lang="en-US" sz="1400" b="1" dirty="0">
              <a:solidFill>
                <a:srgbClr val="6FAD1A"/>
              </a:solidFill>
              <a:latin typeface="Arial Greek" panose="020B0604020202020204" pitchFamily="34" charset="0"/>
              <a:cs typeface="Myriad Pro"/>
            </a:endParaRPr>
          </a:p>
          <a:p>
            <a: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  <a:cs typeface="Myriad Pro"/>
              </a:rPr>
              <a:t>Prepare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  <a:cs typeface="Myriad Pro"/>
              </a:rPr>
              <a:t>studies on increasing effectiveness of financial instruments to address specific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  <a:cs typeface="Myriad Pro"/>
              </a:rPr>
              <a:t>sectors/R&amp;I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  <a:cs typeface="Myriad Pro"/>
              </a:rPr>
              <a:t>projects’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  <a:cs typeface="Myriad Pro"/>
              </a:rPr>
              <a:t>needs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Myriad Pro"/>
              <a:cs typeface="Myriad Pro"/>
            </a:endParaRPr>
          </a:p>
          <a:p>
            <a: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  <a:cs typeface="Myriad Pro"/>
              </a:rPr>
              <a:t>Develop “business case” for new financing mechanisms to support specific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  <a:cs typeface="Myriad Pro"/>
              </a:rPr>
              <a:t>R&amp;I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  <a:cs typeface="Myriad Pro"/>
              </a:rPr>
              <a:t>policy objectives</a:t>
            </a:r>
          </a:p>
          <a:p>
            <a:endParaRPr lang="en-GB" sz="1600" dirty="0"/>
          </a:p>
        </p:txBody>
      </p:sp>
      <p:sp>
        <p:nvSpPr>
          <p:cNvPr id="13" name="Rectangle 12"/>
          <p:cNvSpPr/>
          <p:nvPr/>
        </p:nvSpPr>
        <p:spPr>
          <a:xfrm>
            <a:off x="6137356" y="1613346"/>
            <a:ext cx="2606594" cy="2358580"/>
          </a:xfrm>
          <a:prstGeom prst="rect">
            <a:avLst/>
          </a:prstGeom>
          <a:solidFill>
            <a:srgbClr val="6FAD1A"/>
          </a:solidFill>
          <a:ln>
            <a:solidFill>
              <a:srgbClr val="6FAD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defTabSz="457200">
              <a:defRPr/>
            </a:pPr>
            <a:r>
              <a:rPr lang="en-US" sz="1300" kern="0" dirty="0" smtClean="0">
                <a:solidFill>
                  <a:schemeClr val="bg1"/>
                </a:solidFill>
                <a:latin typeface="Arial Greek" panose="020B0604020202020204" pitchFamily="34" charset="0"/>
              </a:rPr>
              <a:t> </a:t>
            </a:r>
            <a:endParaRPr lang="en-US" sz="1300" kern="0" dirty="0">
              <a:solidFill>
                <a:schemeClr val="bg1"/>
              </a:solidFill>
              <a:latin typeface="Arial Greek" panose="020B0604020202020204" pitchFamily="34" charset="0"/>
            </a:endParaRPr>
          </a:p>
          <a:p>
            <a:pPr marL="542925" indent="-276225" defTabSz="457200">
              <a:buFont typeface="Arial" panose="020B0604020202020204" pitchFamily="34" charset="0"/>
              <a:buChar char="•"/>
              <a:defRPr/>
            </a:pPr>
            <a:r>
              <a:rPr lang="en-US" sz="1300" kern="0" dirty="0">
                <a:solidFill>
                  <a:schemeClr val="bg1"/>
                </a:solidFill>
                <a:latin typeface="Arial Greek" panose="020B0604020202020204" pitchFamily="34" charset="0"/>
              </a:rPr>
              <a:t>B</a:t>
            </a:r>
            <a:r>
              <a:rPr lang="en-US" sz="1300" kern="0" dirty="0" smtClean="0">
                <a:solidFill>
                  <a:schemeClr val="bg1"/>
                </a:solidFill>
                <a:latin typeface="Arial Greek" panose="020B0604020202020204" pitchFamily="34" charset="0"/>
              </a:rPr>
              <a:t>usiness </a:t>
            </a:r>
            <a:r>
              <a:rPr lang="en-US" sz="1300" kern="0" dirty="0">
                <a:solidFill>
                  <a:schemeClr val="bg1"/>
                </a:solidFill>
                <a:latin typeface="Arial Greek" panose="020B0604020202020204" pitchFamily="34" charset="0"/>
              </a:rPr>
              <a:t>model </a:t>
            </a:r>
            <a:r>
              <a:rPr lang="en-US" sz="1300" kern="0" dirty="0" smtClean="0">
                <a:solidFill>
                  <a:schemeClr val="bg1"/>
                </a:solidFill>
                <a:latin typeface="Arial Greek" panose="020B0604020202020204" pitchFamily="34" charset="0"/>
              </a:rPr>
              <a:t> </a:t>
            </a:r>
            <a:endParaRPr lang="en-US" sz="1300" kern="0" dirty="0">
              <a:solidFill>
                <a:schemeClr val="bg1"/>
              </a:solidFill>
              <a:latin typeface="Arial Greek" panose="020B0604020202020204" pitchFamily="34" charset="0"/>
            </a:endParaRPr>
          </a:p>
          <a:p>
            <a:pPr marL="542925" lvl="0" indent="-276225" defTabSz="457200">
              <a:buFont typeface="Arial" panose="020B0604020202020204" pitchFamily="34" charset="0"/>
              <a:buChar char="•"/>
              <a:defRPr/>
            </a:pPr>
            <a:r>
              <a:rPr lang="en-US" sz="1300" kern="0" dirty="0" smtClean="0">
                <a:solidFill>
                  <a:schemeClr val="bg1"/>
                </a:solidFill>
                <a:latin typeface="Arial Greek" panose="020B0604020202020204" pitchFamily="34" charset="0"/>
              </a:rPr>
              <a:t>Debt capacity analysis</a:t>
            </a:r>
          </a:p>
          <a:p>
            <a:pPr marL="542925" lvl="0" indent="-276225" defTabSz="457200">
              <a:buFont typeface="Arial" panose="020B0604020202020204" pitchFamily="34" charset="0"/>
              <a:buChar char="•"/>
              <a:defRPr/>
            </a:pPr>
            <a:r>
              <a:rPr lang="en-US" sz="1300" kern="0" dirty="0">
                <a:solidFill>
                  <a:schemeClr val="bg1"/>
                </a:solidFill>
                <a:latin typeface="Arial Greek" panose="020B0604020202020204" pitchFamily="34" charset="0"/>
              </a:rPr>
              <a:t>C</a:t>
            </a:r>
            <a:r>
              <a:rPr lang="en-US" sz="1300" kern="0" dirty="0" smtClean="0">
                <a:solidFill>
                  <a:schemeClr val="bg1"/>
                </a:solidFill>
                <a:latin typeface="Arial Greek" panose="020B0604020202020204" pitchFamily="34" charset="0"/>
              </a:rPr>
              <a:t>apital </a:t>
            </a:r>
            <a:r>
              <a:rPr lang="en-US" sz="1300" kern="0" dirty="0">
                <a:solidFill>
                  <a:schemeClr val="bg1"/>
                </a:solidFill>
                <a:latin typeface="Arial Greek" panose="020B0604020202020204" pitchFamily="34" charset="0"/>
              </a:rPr>
              <a:t>structure</a:t>
            </a:r>
          </a:p>
          <a:p>
            <a:pPr marL="542925" lvl="0" indent="-276225" defTabSz="457200">
              <a:buFont typeface="Arial" panose="020B0604020202020204" pitchFamily="34" charset="0"/>
              <a:buChar char="•"/>
              <a:defRPr/>
            </a:pPr>
            <a:r>
              <a:rPr lang="en-US" sz="1300" kern="0" dirty="0" smtClean="0">
                <a:solidFill>
                  <a:schemeClr val="bg1"/>
                </a:solidFill>
                <a:latin typeface="Arial Greek" panose="020B0604020202020204" pitchFamily="34" charset="0"/>
              </a:rPr>
              <a:t>Funding strategy</a:t>
            </a:r>
            <a:endParaRPr lang="en-US" sz="1300" kern="0" dirty="0">
              <a:solidFill>
                <a:schemeClr val="bg1"/>
              </a:solidFill>
              <a:latin typeface="Arial Greek" panose="020B0604020202020204" pitchFamily="34" charset="0"/>
            </a:endParaRPr>
          </a:p>
          <a:p>
            <a:pPr marL="542925" lvl="0" indent="-276225" defTabSz="457200">
              <a:buFont typeface="Arial" panose="020B0604020202020204" pitchFamily="34" charset="0"/>
              <a:buChar char="•"/>
              <a:defRPr/>
            </a:pPr>
            <a:r>
              <a:rPr lang="en-US" sz="1300" kern="0" dirty="0">
                <a:solidFill>
                  <a:schemeClr val="bg1"/>
                </a:solidFill>
                <a:latin typeface="Arial Greek" panose="020B0604020202020204" pitchFamily="34" charset="0"/>
              </a:rPr>
              <a:t>C</a:t>
            </a:r>
            <a:r>
              <a:rPr lang="en-US" sz="1300" kern="0" dirty="0" smtClean="0">
                <a:solidFill>
                  <a:schemeClr val="bg1"/>
                </a:solidFill>
                <a:latin typeface="Arial Greek" panose="020B0604020202020204" pitchFamily="34" charset="0"/>
              </a:rPr>
              <a:t>lassic </a:t>
            </a:r>
            <a:r>
              <a:rPr lang="en-US" sz="1300" kern="0" dirty="0">
                <a:solidFill>
                  <a:schemeClr val="bg1"/>
                </a:solidFill>
                <a:latin typeface="Arial Greek" panose="020B0604020202020204" pitchFamily="34" charset="0"/>
              </a:rPr>
              <a:t>or innovative (public) financial instruments</a:t>
            </a:r>
          </a:p>
          <a:p>
            <a:pPr marL="542925" lvl="0" indent="-276225" defTabSz="457200">
              <a:buFont typeface="Arial" panose="020B0604020202020204" pitchFamily="34" charset="0"/>
              <a:buChar char="•"/>
              <a:defRPr/>
            </a:pPr>
            <a:r>
              <a:rPr lang="en-US" sz="1300" kern="0" dirty="0">
                <a:solidFill>
                  <a:schemeClr val="bg1"/>
                </a:solidFill>
                <a:latin typeface="Arial Greek" panose="020B0604020202020204" pitchFamily="34" charset="0"/>
              </a:rPr>
              <a:t>F</a:t>
            </a:r>
            <a:r>
              <a:rPr lang="en-US" sz="1300" kern="0" dirty="0" smtClean="0">
                <a:solidFill>
                  <a:schemeClr val="bg1"/>
                </a:solidFill>
                <a:latin typeface="Arial Greek" panose="020B0604020202020204" pitchFamily="34" charset="0"/>
              </a:rPr>
              <a:t>unding </a:t>
            </a:r>
            <a:r>
              <a:rPr lang="en-US" sz="1300" kern="0" dirty="0">
                <a:solidFill>
                  <a:schemeClr val="bg1"/>
                </a:solidFill>
                <a:latin typeface="Arial Greek" panose="020B0604020202020204" pitchFamily="34" charset="0"/>
              </a:rPr>
              <a:t>sources and their eligibility criteria</a:t>
            </a:r>
          </a:p>
          <a:p>
            <a:pPr marL="542925" lvl="1" indent="-276225" defTabSz="457200">
              <a:buFont typeface="Arial" panose="020B0604020202020204" pitchFamily="34" charset="0"/>
              <a:buChar char="•"/>
              <a:defRPr/>
            </a:pPr>
            <a:r>
              <a:rPr lang="en-US" sz="1300" kern="0" dirty="0">
                <a:solidFill>
                  <a:schemeClr val="bg1"/>
                </a:solidFill>
                <a:latin typeface="Arial Greek" panose="020B0604020202020204" pitchFamily="34" charset="0"/>
              </a:rPr>
              <a:t>G</a:t>
            </a:r>
            <a:r>
              <a:rPr lang="en-US" sz="1300" kern="0" dirty="0" smtClean="0">
                <a:solidFill>
                  <a:schemeClr val="bg1"/>
                </a:solidFill>
                <a:latin typeface="Arial Greek" panose="020B0604020202020204" pitchFamily="34" charset="0"/>
              </a:rPr>
              <a:t>overnance</a:t>
            </a:r>
            <a:endParaRPr lang="en-US" sz="1300" kern="0" dirty="0">
              <a:solidFill>
                <a:schemeClr val="bg1"/>
              </a:solidFill>
              <a:latin typeface="Arial Greek" panose="020B0604020202020204" pitchFamily="34" charset="0"/>
            </a:endParaRPr>
          </a:p>
          <a:p>
            <a:pPr marL="542925" lvl="1" indent="-276225" defTabSz="457200">
              <a:buFont typeface="Arial" panose="020B0604020202020204" pitchFamily="34" charset="0"/>
              <a:buChar char="•"/>
              <a:defRPr/>
            </a:pPr>
            <a:r>
              <a:rPr lang="en-US" sz="1300" kern="0" dirty="0">
                <a:solidFill>
                  <a:schemeClr val="bg1"/>
                </a:solidFill>
                <a:latin typeface="Arial Greek" panose="020B0604020202020204" pitchFamily="34" charset="0"/>
              </a:rPr>
              <a:t>S</a:t>
            </a:r>
            <a:r>
              <a:rPr lang="en-US" sz="1300" kern="0" dirty="0" smtClean="0">
                <a:solidFill>
                  <a:schemeClr val="bg1"/>
                </a:solidFill>
                <a:latin typeface="Arial Greek" panose="020B0604020202020204" pitchFamily="34" charset="0"/>
              </a:rPr>
              <a:t>takeholder </a:t>
            </a:r>
            <a:r>
              <a:rPr lang="en-US" sz="1300" kern="0" dirty="0">
                <a:solidFill>
                  <a:schemeClr val="bg1"/>
                </a:solidFill>
                <a:latin typeface="Arial Greek" panose="020B0604020202020204" pitchFamily="34" charset="0"/>
              </a:rPr>
              <a:t>engagement</a:t>
            </a:r>
            <a:endParaRPr lang="en-GB" sz="1300" kern="0" dirty="0">
              <a:solidFill>
                <a:schemeClr val="bg1"/>
              </a:solidFill>
            </a:endParaRPr>
          </a:p>
          <a:p>
            <a:pPr algn="ctr"/>
            <a:endParaRPr lang="en-GB" dirty="0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020308"/>
            <a:ext cx="2689804" cy="2433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06238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243148" y="1029932"/>
            <a:ext cx="8264396" cy="709685"/>
          </a:xfrm>
        </p:spPr>
        <p:txBody>
          <a:bodyPr/>
          <a:lstStyle/>
          <a:p>
            <a:r>
              <a:rPr lang="de-DE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Evolution </a:t>
            </a:r>
            <a:r>
              <a:rPr lang="de-DE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of</a:t>
            </a:r>
            <a:r>
              <a:rPr lang="de-DE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 </a:t>
            </a:r>
            <a:r>
              <a:rPr lang="de-DE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InnovFin</a:t>
            </a:r>
            <a:r>
              <a:rPr lang="de-DE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 </a:t>
            </a:r>
            <a:r>
              <a:rPr lang="de-DE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products</a:t>
            </a:r>
            <a:r>
              <a:rPr lang="de-DE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n-cs"/>
              </a:rPr>
              <a:t>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cs typeface="+mn-cs"/>
            </a:endParaRPr>
          </a:p>
        </p:txBody>
      </p:sp>
      <p:sp>
        <p:nvSpPr>
          <p:cNvPr id="22" name="Textplatzhalter 6"/>
          <p:cNvSpPr txBox="1">
            <a:spLocks/>
          </p:cNvSpPr>
          <p:nvPr/>
        </p:nvSpPr>
        <p:spPr>
          <a:xfrm>
            <a:off x="8569855" y="6604215"/>
            <a:ext cx="478832" cy="204450"/>
          </a:xfrm>
          <a:prstGeom prst="rect">
            <a:avLst/>
          </a:prstGeom>
        </p:spPr>
        <p:txBody>
          <a:bodyPr vert="horz"/>
          <a:lstStyle>
            <a:lvl1pPr marL="0" indent="0" algn="r" defTabSz="457200" rtl="0" eaLnBrk="1" latinLnBrk="0" hangingPunct="1">
              <a:spcBef>
                <a:spcPct val="20000"/>
              </a:spcBef>
              <a:buFont typeface="Arial"/>
              <a:buNone/>
              <a:defRPr sz="900" kern="1200" baseline="0">
                <a:solidFill>
                  <a:srgbClr val="FFFFFF"/>
                </a:solidFill>
                <a:latin typeface="Myriad Pro Light"/>
                <a:ea typeface="+mn-ea"/>
                <a:cs typeface="Myriad Pro Light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dirty="0"/>
          </a:p>
        </p:txBody>
      </p:sp>
      <p:sp>
        <p:nvSpPr>
          <p:cNvPr id="51" name="Rectangle 4"/>
          <p:cNvSpPr>
            <a:spLocks noChangeArrowheads="1"/>
          </p:cNvSpPr>
          <p:nvPr/>
        </p:nvSpPr>
        <p:spPr bwMode="auto">
          <a:xfrm>
            <a:off x="386788" y="5517232"/>
            <a:ext cx="1620000" cy="504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0" rIns="0" rtlCol="0" anchor="ctr">
            <a:noAutofit/>
          </a:bodyPr>
          <a:lstStyle/>
          <a:p>
            <a:pPr algn="ctr"/>
            <a:r>
              <a:rPr lang="en-US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Intermediated </a:t>
            </a:r>
          </a:p>
          <a:p>
            <a:pPr algn="ctr"/>
            <a:r>
              <a:rPr lang="en-US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SME/Mid-Cap Financing</a:t>
            </a:r>
            <a:endParaRPr lang="en-US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</a:endParaRPr>
          </a:p>
        </p:txBody>
      </p: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3762000" y="5517232"/>
            <a:ext cx="1617006" cy="504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0" rIns="0" rtlCol="0" anchor="ctr">
            <a:noAutofit/>
          </a:bodyPr>
          <a:lstStyle/>
          <a:p>
            <a:pPr algn="ctr"/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Direct Corporate Lending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386788" y="4942230"/>
            <a:ext cx="1620000" cy="504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0" rIns="0" rtlCol="0" anchor="ctr">
            <a:noAutofit/>
          </a:bodyPr>
          <a:lstStyle/>
          <a:p>
            <a:pPr algn="ctr"/>
            <a:r>
              <a:rPr lang="en-US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SMEs and small Mid-Caps </a:t>
            </a:r>
          </a:p>
          <a:p>
            <a:pPr algn="ctr"/>
            <a:r>
              <a:rPr lang="en-US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&lt; 500 Employees</a:t>
            </a:r>
            <a:endParaRPr lang="en-US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762000" y="4942229"/>
            <a:ext cx="1617006" cy="504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0" rIns="0" rtlCol="0" anchor="ctr">
            <a:noAutofit/>
          </a:bodyPr>
          <a:lstStyle/>
          <a:p>
            <a:pPr algn="ctr"/>
            <a:r>
              <a:rPr lang="en-US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Large Caps</a:t>
            </a:r>
          </a:p>
          <a:p>
            <a:pPr algn="ctr"/>
            <a:r>
              <a:rPr lang="en-US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Typically &gt; 3,000 Employees</a:t>
            </a:r>
            <a:endParaRPr lang="en-US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</a:endParaRPr>
          </a:p>
        </p:txBody>
      </p:sp>
      <p:sp>
        <p:nvSpPr>
          <p:cNvPr id="56" name="Rectangle 4"/>
          <p:cNvSpPr>
            <a:spLocks noChangeArrowheads="1"/>
          </p:cNvSpPr>
          <p:nvPr/>
        </p:nvSpPr>
        <p:spPr bwMode="auto">
          <a:xfrm>
            <a:off x="2095486" y="5517232"/>
            <a:ext cx="1620000" cy="504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0" rIns="0" rtlCol="0" anchor="ctr">
            <a:noAutofit/>
          </a:bodyPr>
          <a:lstStyle/>
          <a:p>
            <a:pPr algn="ctr"/>
            <a:r>
              <a:rPr lang="en-US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Intermediated and/or direct Corporate lending</a:t>
            </a:r>
            <a:endParaRPr lang="en-US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</a:endParaRPr>
          </a:p>
        </p:txBody>
      </p:sp>
      <p:sp>
        <p:nvSpPr>
          <p:cNvPr id="57" name="Rectangle 4"/>
          <p:cNvSpPr>
            <a:spLocks noChangeArrowheads="1"/>
          </p:cNvSpPr>
          <p:nvPr/>
        </p:nvSpPr>
        <p:spPr bwMode="auto">
          <a:xfrm>
            <a:off x="2095486" y="4942229"/>
            <a:ext cx="1620000" cy="504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0" rIns="0" rtlCol="0" anchor="ctr">
            <a:noAutofit/>
          </a:bodyPr>
          <a:lstStyle/>
          <a:p>
            <a:pPr algn="ctr"/>
            <a:r>
              <a:rPr lang="en-US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Mid-Caps </a:t>
            </a:r>
          </a:p>
          <a:p>
            <a:pPr algn="ctr"/>
            <a:r>
              <a:rPr lang="en-US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&lt; 3,000 Employees</a:t>
            </a:r>
            <a:endParaRPr lang="en-US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</a:endParaRPr>
          </a:p>
        </p:txBody>
      </p:sp>
      <p:pic>
        <p:nvPicPr>
          <p:cNvPr id="58" name="Obraz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84" y="1988840"/>
            <a:ext cx="1000408" cy="55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4" descr="K:\EIB 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8119" y="2048336"/>
            <a:ext cx="2515368" cy="560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0" name="Group 59"/>
          <p:cNvGrpSpPr/>
          <p:nvPr/>
        </p:nvGrpSpPr>
        <p:grpSpPr>
          <a:xfrm>
            <a:off x="386788" y="3196708"/>
            <a:ext cx="1620000" cy="583620"/>
            <a:chOff x="941545" y="2795392"/>
            <a:chExt cx="1728000" cy="583620"/>
          </a:xfrm>
        </p:grpSpPr>
        <p:sp>
          <p:nvSpPr>
            <p:cNvPr id="61" name="Rectangle 60"/>
            <p:cNvSpPr/>
            <p:nvPr/>
          </p:nvSpPr>
          <p:spPr>
            <a:xfrm>
              <a:off x="941545" y="2803012"/>
              <a:ext cx="1728000" cy="57600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2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41" t="21513" r="86263" b="70723"/>
            <a:stretch/>
          </p:blipFill>
          <p:spPr bwMode="auto">
            <a:xfrm>
              <a:off x="942721" y="2795392"/>
              <a:ext cx="861646" cy="2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" name="TextBox 62"/>
            <p:cNvSpPr txBox="1"/>
            <p:nvPr/>
          </p:nvSpPr>
          <p:spPr>
            <a:xfrm>
              <a:off x="941545" y="3098157"/>
              <a:ext cx="1728000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6800" rtlCol="0">
              <a:spAutoFit/>
            </a:bodyPr>
            <a:lstStyle/>
            <a:p>
              <a:r>
                <a:rPr lang="en-GB" sz="1100" dirty="0" smtClean="0">
                  <a:solidFill>
                    <a:srgbClr val="FBB900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SME Guarantee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86788" y="3805725"/>
            <a:ext cx="1620000" cy="576000"/>
            <a:chOff x="941545" y="3404409"/>
            <a:chExt cx="1728000" cy="576000"/>
          </a:xfrm>
        </p:grpSpPr>
        <p:sp>
          <p:nvSpPr>
            <p:cNvPr id="65" name="Rectangle 64"/>
            <p:cNvSpPr/>
            <p:nvPr/>
          </p:nvSpPr>
          <p:spPr>
            <a:xfrm>
              <a:off x="941545" y="3404409"/>
              <a:ext cx="1728000" cy="57600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6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41" t="21513" r="86263" b="70723"/>
            <a:stretch/>
          </p:blipFill>
          <p:spPr bwMode="auto">
            <a:xfrm>
              <a:off x="942721" y="3410243"/>
              <a:ext cx="861646" cy="261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" name="TextBox 66"/>
            <p:cNvSpPr txBox="1"/>
            <p:nvPr/>
          </p:nvSpPr>
          <p:spPr>
            <a:xfrm>
              <a:off x="941545" y="3682357"/>
              <a:ext cx="1728000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6800" rtlCol="0">
              <a:spAutoFit/>
            </a:bodyPr>
            <a:lstStyle/>
            <a:p>
              <a:r>
                <a:rPr lang="en-GB" sz="1100" dirty="0" smtClean="0">
                  <a:solidFill>
                    <a:srgbClr val="FBB900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SME Venture Capital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2074394" y="3204328"/>
            <a:ext cx="1620000" cy="576000"/>
            <a:chOff x="2804352" y="2803012"/>
            <a:chExt cx="1728840" cy="576000"/>
          </a:xfrm>
        </p:grpSpPr>
        <p:sp>
          <p:nvSpPr>
            <p:cNvPr id="69" name="Rectangle 68"/>
            <p:cNvSpPr/>
            <p:nvPr/>
          </p:nvSpPr>
          <p:spPr>
            <a:xfrm>
              <a:off x="2805192" y="2803012"/>
              <a:ext cx="1728000" cy="57600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804352" y="3098157"/>
              <a:ext cx="1728000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6800" rtlCol="0">
              <a:spAutoFit/>
            </a:bodyPr>
            <a:lstStyle/>
            <a:p>
              <a:r>
                <a:rPr lang="en-GB" sz="1100" dirty="0" err="1" smtClean="0">
                  <a:solidFill>
                    <a:srgbClr val="8196CC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MidCap</a:t>
              </a:r>
              <a:r>
                <a:rPr lang="en-GB" sz="1100" dirty="0" smtClean="0">
                  <a:solidFill>
                    <a:srgbClr val="8196CC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 Guarantee</a:t>
              </a:r>
            </a:p>
          </p:txBody>
        </p:sp>
        <p:pic>
          <p:nvPicPr>
            <p:cNvPr id="71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475" t="21625" r="62229" b="69826"/>
            <a:stretch/>
          </p:blipFill>
          <p:spPr bwMode="auto">
            <a:xfrm>
              <a:off x="2806733" y="2804351"/>
              <a:ext cx="854075" cy="28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2" name="Group 71"/>
          <p:cNvGrpSpPr/>
          <p:nvPr/>
        </p:nvGrpSpPr>
        <p:grpSpPr>
          <a:xfrm>
            <a:off x="3762000" y="3204328"/>
            <a:ext cx="1620000" cy="576000"/>
            <a:chOff x="4580595" y="2803012"/>
            <a:chExt cx="1731200" cy="576000"/>
          </a:xfrm>
        </p:grpSpPr>
        <p:sp>
          <p:nvSpPr>
            <p:cNvPr id="73" name="Rectangle 72"/>
            <p:cNvSpPr/>
            <p:nvPr/>
          </p:nvSpPr>
          <p:spPr>
            <a:xfrm>
              <a:off x="4580595" y="2803012"/>
              <a:ext cx="1728000" cy="57600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4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622" t="21342" r="37837" b="70433"/>
            <a:stretch/>
          </p:blipFill>
          <p:spPr bwMode="auto">
            <a:xfrm>
              <a:off x="4580595" y="2804351"/>
              <a:ext cx="872586" cy="277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5" name="TextBox 74"/>
            <p:cNvSpPr txBox="1"/>
            <p:nvPr/>
          </p:nvSpPr>
          <p:spPr>
            <a:xfrm>
              <a:off x="4583795" y="3098157"/>
              <a:ext cx="1728000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6800" rtlCol="0">
              <a:spAutoFit/>
            </a:bodyPr>
            <a:lstStyle/>
            <a:p>
              <a:r>
                <a:rPr lang="en-GB" sz="1100" dirty="0" smtClean="0">
                  <a:solidFill>
                    <a:srgbClr val="0E4194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Large Projects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074394" y="3800129"/>
            <a:ext cx="1690600" cy="581596"/>
            <a:chOff x="2804352" y="3398813"/>
            <a:chExt cx="1804183" cy="581596"/>
          </a:xfrm>
        </p:grpSpPr>
        <p:sp>
          <p:nvSpPr>
            <p:cNvPr id="77" name="Rectangle 76"/>
            <p:cNvSpPr/>
            <p:nvPr/>
          </p:nvSpPr>
          <p:spPr>
            <a:xfrm>
              <a:off x="2805192" y="3404409"/>
              <a:ext cx="1728000" cy="57600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804352" y="3682357"/>
              <a:ext cx="1804183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6800" rIns="36000" rtlCol="0">
              <a:spAutoFit/>
            </a:bodyPr>
            <a:lstStyle/>
            <a:p>
              <a:r>
                <a:rPr lang="en-GB" sz="1100" dirty="0" err="1" smtClean="0">
                  <a:solidFill>
                    <a:srgbClr val="8196CC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MidCap</a:t>
              </a:r>
              <a:r>
                <a:rPr lang="en-GB" sz="1100" dirty="0">
                  <a:solidFill>
                    <a:srgbClr val="8196CC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 </a:t>
              </a:r>
              <a:r>
                <a:rPr lang="en-GB" sz="1100" dirty="0" smtClean="0">
                  <a:solidFill>
                    <a:srgbClr val="8196CC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Growth Fin.</a:t>
              </a:r>
            </a:p>
          </p:txBody>
        </p:sp>
        <p:pic>
          <p:nvPicPr>
            <p:cNvPr id="79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475" t="21625" r="62229" b="69826"/>
            <a:stretch/>
          </p:blipFill>
          <p:spPr bwMode="auto">
            <a:xfrm>
              <a:off x="2806733" y="3398813"/>
              <a:ext cx="854075" cy="28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0" name="Group 79"/>
          <p:cNvGrpSpPr/>
          <p:nvPr/>
        </p:nvGrpSpPr>
        <p:grpSpPr>
          <a:xfrm>
            <a:off x="7137212" y="3204328"/>
            <a:ext cx="1620000" cy="576000"/>
            <a:chOff x="6418458" y="2803012"/>
            <a:chExt cx="1746296" cy="576000"/>
          </a:xfrm>
        </p:grpSpPr>
        <p:sp>
          <p:nvSpPr>
            <p:cNvPr id="81" name="Rectangle 80"/>
            <p:cNvSpPr/>
            <p:nvPr/>
          </p:nvSpPr>
          <p:spPr>
            <a:xfrm>
              <a:off x="6418458" y="2803012"/>
              <a:ext cx="1728000" cy="576000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2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4663" t="21216" r="13189" b="70088"/>
            <a:stretch/>
          </p:blipFill>
          <p:spPr bwMode="auto">
            <a:xfrm>
              <a:off x="6418458" y="2805184"/>
              <a:ext cx="918469" cy="2929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" name="TextBox 82"/>
            <p:cNvSpPr txBox="1"/>
            <p:nvPr/>
          </p:nvSpPr>
          <p:spPr>
            <a:xfrm>
              <a:off x="6436754" y="3098157"/>
              <a:ext cx="1728000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46800" rtlCol="0">
              <a:spAutoFit/>
            </a:bodyPr>
            <a:lstStyle/>
            <a:p>
              <a:r>
                <a:rPr lang="en-GB" sz="1100" dirty="0" smtClean="0">
                  <a:solidFill>
                    <a:srgbClr val="FBB900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Advisory</a:t>
              </a: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5403820" y="2545544"/>
            <a:ext cx="2808312" cy="1988356"/>
            <a:chOff x="2044861" y="3335441"/>
            <a:chExt cx="2808312" cy="1988356"/>
          </a:xfrm>
        </p:grpSpPr>
        <p:grpSp>
          <p:nvGrpSpPr>
            <p:cNvPr id="85" name="Group 84"/>
            <p:cNvGrpSpPr/>
            <p:nvPr/>
          </p:nvGrpSpPr>
          <p:grpSpPr>
            <a:xfrm>
              <a:off x="2044861" y="4614411"/>
              <a:ext cx="2808312" cy="583207"/>
              <a:chOff x="2754658" y="4614411"/>
              <a:chExt cx="2808312" cy="583207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2804353" y="4614411"/>
                <a:ext cx="1599052" cy="583207"/>
              </a:xfrm>
              <a:prstGeom prst="rect">
                <a:avLst/>
              </a:prstGeom>
              <a:solidFill>
                <a:srgbClr val="ECECEC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2754658" y="4922539"/>
                <a:ext cx="2808312" cy="2616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 smtClean="0">
                    <a:solidFill>
                      <a:srgbClr val="7A94BE"/>
                    </a:solidFill>
                    <a:latin typeface="Aharoni" panose="02010803020104030203" pitchFamily="2" charset="-79"/>
                    <a:cs typeface="Aharoni" panose="02010803020104030203" pitchFamily="2" charset="-79"/>
                  </a:rPr>
                  <a:t>IDFF</a:t>
                </a:r>
              </a:p>
            </p:txBody>
          </p:sp>
          <p:pic>
            <p:nvPicPr>
              <p:cNvPr id="92" name="Picture 2"/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475" t="21625" r="62229" b="69826"/>
              <a:stretch/>
            </p:blipFill>
            <p:spPr bwMode="auto">
              <a:xfrm>
                <a:off x="2804352" y="4614411"/>
                <a:ext cx="854075" cy="2880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86" name="Rectangle 85"/>
            <p:cNvSpPr/>
            <p:nvPr/>
          </p:nvSpPr>
          <p:spPr>
            <a:xfrm>
              <a:off x="2094556" y="4005806"/>
              <a:ext cx="1599052" cy="583207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2044861" y="4289038"/>
              <a:ext cx="2808312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sz="1100" dirty="0" smtClean="0">
                  <a:solidFill>
                    <a:srgbClr val="7A94BE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FDP</a:t>
              </a:r>
            </a:p>
          </p:txBody>
        </p:sp>
        <p:pic>
          <p:nvPicPr>
            <p:cNvPr id="88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475" t="21625" r="62229" b="69826"/>
            <a:stretch/>
          </p:blipFill>
          <p:spPr bwMode="auto">
            <a:xfrm>
              <a:off x="2104480" y="4005293"/>
              <a:ext cx="854075" cy="288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9" name="Rectangle 88"/>
            <p:cNvSpPr/>
            <p:nvPr/>
          </p:nvSpPr>
          <p:spPr>
            <a:xfrm>
              <a:off x="2066370" y="3335441"/>
              <a:ext cx="1653802" cy="1988356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3" name="Rectangle 92"/>
          <p:cNvSpPr/>
          <p:nvPr/>
        </p:nvSpPr>
        <p:spPr>
          <a:xfrm>
            <a:off x="386788" y="2608527"/>
            <a:ext cx="1620000" cy="576000"/>
          </a:xfrm>
          <a:prstGeom prst="rect">
            <a:avLst/>
          </a:prstGeom>
          <a:solidFill>
            <a:srgbClr val="FBB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SMEs</a:t>
            </a:r>
            <a:endParaRPr lang="en-GB" sz="1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2074394" y="2608527"/>
            <a:ext cx="6682818" cy="576000"/>
            <a:chOff x="2074394" y="2207211"/>
            <a:chExt cx="6682818" cy="576000"/>
          </a:xfrm>
        </p:grpSpPr>
        <p:sp>
          <p:nvSpPr>
            <p:cNvPr id="95" name="Rectangle 94"/>
            <p:cNvSpPr/>
            <p:nvPr/>
          </p:nvSpPr>
          <p:spPr>
            <a:xfrm>
              <a:off x="2074394" y="2207211"/>
              <a:ext cx="1620000" cy="576000"/>
            </a:xfrm>
            <a:prstGeom prst="rect">
              <a:avLst/>
            </a:prstGeom>
            <a:solidFill>
              <a:srgbClr val="8196C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latin typeface="Aharoni" panose="02010803020104030203" pitchFamily="2" charset="-79"/>
                  <a:cs typeface="Aharoni" panose="02010803020104030203" pitchFamily="2" charset="-79"/>
                </a:rPr>
                <a:t>Mid-Caps</a:t>
              </a:r>
              <a:endParaRPr lang="en-GB" sz="1400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3762000" y="2207211"/>
              <a:ext cx="1620000" cy="576000"/>
            </a:xfrm>
            <a:prstGeom prst="rect">
              <a:avLst/>
            </a:prstGeom>
            <a:solidFill>
              <a:srgbClr val="0E419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Aharoni" panose="02010803020104030203" pitchFamily="2" charset="-79"/>
                  <a:cs typeface="Aharoni" panose="02010803020104030203" pitchFamily="2" charset="-79"/>
                </a:rPr>
                <a:t>Large Caps</a:t>
              </a: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7137212" y="2207211"/>
              <a:ext cx="1620000" cy="576000"/>
            </a:xfrm>
            <a:prstGeom prst="rect">
              <a:avLst/>
            </a:prstGeom>
            <a:solidFill>
              <a:srgbClr val="39A4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latin typeface="Aharoni" panose="02010803020104030203" pitchFamily="2" charset="-79"/>
                  <a:cs typeface="Aharoni" panose="02010803020104030203" pitchFamily="2" charset="-79"/>
                </a:rPr>
                <a:t>Advisory</a:t>
              </a:r>
              <a:endParaRPr lang="en-GB" sz="1400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5449606" y="2207211"/>
              <a:ext cx="1620000" cy="576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latin typeface="Aharoni" panose="02010803020104030203" pitchFamily="2" charset="-79"/>
                  <a:cs typeface="Aharoni" panose="02010803020104030203" pitchFamily="2" charset="-79"/>
                </a:rPr>
                <a:t>Thematic Finance</a:t>
              </a:r>
              <a:endParaRPr lang="en-GB" sz="1400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810" y="5198310"/>
            <a:ext cx="171450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395" y="3207908"/>
            <a:ext cx="3429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715" y="3208838"/>
            <a:ext cx="3429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8645" y="3810038"/>
            <a:ext cx="3429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" name="Textplatzhalter 3"/>
          <p:cNvSpPr txBox="1">
            <a:spLocks/>
          </p:cNvSpPr>
          <p:nvPr/>
        </p:nvSpPr>
        <p:spPr>
          <a:xfrm>
            <a:off x="157526" y="6604215"/>
            <a:ext cx="1595074" cy="434760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0" latinLnBrk="0" hangingPunct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sz="900" dirty="0">
                <a:solidFill>
                  <a:srgbClr val="FFFFFF"/>
                </a:solidFill>
                <a:latin typeface="Myriad Pro Light"/>
                <a:cs typeface="Myriad Pro Light"/>
              </a:rPr>
              <a:t>22 April </a:t>
            </a:r>
            <a:r>
              <a:rPr lang="de-DE" sz="90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2015</a:t>
            </a:r>
            <a:endParaRPr lang="de-DE" sz="900" dirty="0">
              <a:solidFill>
                <a:srgbClr val="FFFFFF"/>
              </a:solidFill>
              <a:latin typeface="Myriad Pro Light"/>
              <a:cs typeface="Myriad Pro Light"/>
            </a:endParaRPr>
          </a:p>
        </p:txBody>
      </p:sp>
      <p:sp>
        <p:nvSpPr>
          <p:cNvPr id="102" name="Textplatzhalter 6"/>
          <p:cNvSpPr txBox="1">
            <a:spLocks/>
          </p:cNvSpPr>
          <p:nvPr/>
        </p:nvSpPr>
        <p:spPr>
          <a:xfrm>
            <a:off x="2191910" y="6604215"/>
            <a:ext cx="4766476" cy="306210"/>
          </a:xfrm>
          <a:prstGeom prst="rect">
            <a:avLst/>
          </a:prstGeom>
        </p:spPr>
        <p:txBody>
          <a:bodyPr vert="horz"/>
          <a:lstStyle>
            <a:defPPr>
              <a:defRPr lang="de-DE"/>
            </a:defPPr>
            <a:lvl1pPr marL="0" indent="0" algn="ctr" defTabSz="457200" rtl="0" eaLnBrk="0" latinLnBrk="0" hangingPunct="0">
              <a:buNone/>
              <a:defRPr sz="900" kern="1200" baseline="0">
                <a:solidFill>
                  <a:srgbClr val="FFFFFF"/>
                </a:solidFill>
                <a:latin typeface="Myriad Pro Light"/>
                <a:ea typeface="MS PGothic" pitchFamily="34" charset="-128"/>
                <a:cs typeface="Myriad Pro Light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Innovation </a:t>
            </a:r>
            <a:r>
              <a:rPr lang="de-DE" dirty="0" err="1" smtClean="0"/>
              <a:t>Finance</a:t>
            </a:r>
            <a:r>
              <a:rPr lang="de-DE" dirty="0" smtClean="0"/>
              <a:t> </a:t>
            </a:r>
            <a:r>
              <a:rPr lang="de-DE" dirty="0"/>
              <a:t>Advisory </a:t>
            </a:r>
            <a:r>
              <a:rPr lang="de-DE" dirty="0" smtClean="0"/>
              <a:t>| European Investment Bank</a:t>
            </a:r>
          </a:p>
          <a:p>
            <a:endParaRPr lang="de-DE" dirty="0"/>
          </a:p>
        </p:txBody>
      </p:sp>
      <p:sp>
        <p:nvSpPr>
          <p:cNvPr id="103" name="Textplatzhalter 6"/>
          <p:cNvSpPr txBox="1">
            <a:spLocks/>
          </p:cNvSpPr>
          <p:nvPr/>
        </p:nvSpPr>
        <p:spPr>
          <a:xfrm>
            <a:off x="8588905" y="6623265"/>
            <a:ext cx="478832" cy="204450"/>
          </a:xfrm>
          <a:prstGeom prst="rect">
            <a:avLst/>
          </a:prstGeom>
        </p:spPr>
        <p:txBody>
          <a:bodyPr vert="horz"/>
          <a:lstStyle>
            <a:lvl1pPr marL="0" indent="0" algn="r" defTabSz="457200" rtl="0" eaLnBrk="1" latinLnBrk="0" hangingPunct="1">
              <a:spcBef>
                <a:spcPct val="20000"/>
              </a:spcBef>
              <a:buFont typeface="Arial"/>
              <a:buNone/>
              <a:defRPr sz="900" kern="1200" baseline="0">
                <a:solidFill>
                  <a:srgbClr val="FFFFFF"/>
                </a:solidFill>
                <a:latin typeface="Myriad Pro Light"/>
                <a:ea typeface="+mn-ea"/>
                <a:cs typeface="Myriad Pro Light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A5288A-7961-8B41-AFEB-3ED391D41FD6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530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76226" y="816606"/>
            <a:ext cx="8772462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Blip>
                <a:blip r:embed="rId3"/>
              </a:buBlip>
              <a:defRPr sz="1400">
                <a:solidFill>
                  <a:srgbClr val="015CAB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sz="2400" b="1" dirty="0" smtClean="0">
                <a:solidFill>
                  <a:srgbClr val="6F6F6F"/>
                </a:solidFill>
                <a:latin typeface="Myriad Pro"/>
                <a:ea typeface="ＭＳ Ｐゴシック" pitchFamily="34" charset="-128"/>
                <a:cs typeface="Myriad Pro"/>
              </a:rPr>
              <a:t>Study on access-to-finance conditions for companies investing in </a:t>
            </a:r>
            <a:r>
              <a:rPr lang="en-US" sz="2400" b="1" dirty="0">
                <a:solidFill>
                  <a:srgbClr val="6F6F6F"/>
                </a:solidFill>
                <a:latin typeface="Myriad Pro"/>
                <a:ea typeface="ＭＳ Ｐゴシック" pitchFamily="34" charset="-128"/>
                <a:cs typeface="Myriad Pro"/>
              </a:rPr>
              <a:t>KETs </a:t>
            </a:r>
          </a:p>
          <a:p>
            <a:pPr eaLnBrk="1" hangingPunct="1">
              <a:spcBef>
                <a:spcPct val="0"/>
              </a:spcBef>
              <a:buNone/>
            </a:pPr>
            <a:endParaRPr lang="de-DE" sz="2400" b="1" dirty="0">
              <a:solidFill>
                <a:srgbClr val="6F6F6F"/>
              </a:solidFill>
              <a:latin typeface="Myriad Pro"/>
              <a:ea typeface="ＭＳ Ｐゴシック" pitchFamily="34" charset="-128"/>
              <a:cs typeface="Myriad Pro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rgbClr val="6F6F6F"/>
              </a:solidFill>
              <a:latin typeface="Myriad Pro"/>
              <a:cs typeface="Myriad Pro"/>
            </a:endParaRPr>
          </a:p>
        </p:txBody>
      </p:sp>
      <p:sp>
        <p:nvSpPr>
          <p:cNvPr id="7" name="Textplatzhalter 6"/>
          <p:cNvSpPr txBox="1">
            <a:spLocks/>
          </p:cNvSpPr>
          <p:nvPr/>
        </p:nvSpPr>
        <p:spPr>
          <a:xfrm>
            <a:off x="8569855" y="6594690"/>
            <a:ext cx="478832" cy="204450"/>
          </a:xfrm>
          <a:prstGeom prst="rect">
            <a:avLst/>
          </a:prstGeom>
        </p:spPr>
        <p:txBody>
          <a:bodyPr vert="horz"/>
          <a:lstStyle>
            <a:lvl1pPr marL="0" indent="0" algn="r" defTabSz="457200" rtl="0" eaLnBrk="1" latinLnBrk="0" hangingPunct="1">
              <a:spcBef>
                <a:spcPct val="20000"/>
              </a:spcBef>
              <a:buFont typeface="Arial"/>
              <a:buNone/>
              <a:defRPr sz="900" kern="1200" baseline="0">
                <a:solidFill>
                  <a:srgbClr val="FFFFFF"/>
                </a:solidFill>
                <a:latin typeface="Myriad Pro Light"/>
                <a:ea typeface="+mn-ea"/>
                <a:cs typeface="Myriad Pro Light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A5288A-7961-8B41-AFEB-3ED391D41FD6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9" name="TextBox 8"/>
          <p:cNvSpPr txBox="1"/>
          <p:nvPr/>
        </p:nvSpPr>
        <p:spPr>
          <a:xfrm>
            <a:off x="342900" y="1809750"/>
            <a:ext cx="8705849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Myriad Pro"/>
              </a:rPr>
              <a:t>Despite </a:t>
            </a:r>
            <a:r>
              <a:rPr lang="en-US" sz="1600" dirty="0">
                <a:solidFill>
                  <a:prstClr val="black"/>
                </a:solidFill>
                <a:latin typeface="Myriad Pro"/>
              </a:rPr>
              <a:t>the significant budget (Euro 6.7 billion grants) dedicated to KETs under Horizon </a:t>
            </a:r>
            <a:r>
              <a:rPr lang="en-US" sz="1600" dirty="0" smtClean="0">
                <a:solidFill>
                  <a:prstClr val="black"/>
                </a:solidFill>
                <a:latin typeface="Myriad Pro"/>
              </a:rPr>
              <a:t>2020 </a:t>
            </a:r>
            <a:r>
              <a:rPr lang="en-US" sz="1600" dirty="0">
                <a:solidFill>
                  <a:prstClr val="black"/>
                </a:solidFill>
                <a:latin typeface="Myriad Pro"/>
              </a:rPr>
              <a:t>and other measures </a:t>
            </a:r>
            <a:r>
              <a:rPr lang="en-US" sz="1600" dirty="0" smtClean="0">
                <a:solidFill>
                  <a:prstClr val="black"/>
                </a:solidFill>
                <a:latin typeface="Myriad Pro"/>
              </a:rPr>
              <a:t>taken</a:t>
            </a:r>
            <a:r>
              <a:rPr lang="en-US" sz="1600" dirty="0" smtClean="0">
                <a:solidFill>
                  <a:prstClr val="black"/>
                </a:solidFill>
                <a:latin typeface="Myriad Pro"/>
                <a:ea typeface="Times New Roman"/>
                <a:cs typeface="Times New Roman"/>
              </a:rPr>
              <a:t>, </a:t>
            </a:r>
            <a:r>
              <a:rPr lang="en-US" sz="1600" b="1" u="sng" dirty="0">
                <a:solidFill>
                  <a:prstClr val="black"/>
                </a:solidFill>
                <a:latin typeface="Myriad Pro"/>
              </a:rPr>
              <a:t>many KETs companies struggle to raise financing due to:</a:t>
            </a:r>
            <a:r>
              <a:rPr lang="en-US" sz="1600" b="1" dirty="0">
                <a:solidFill>
                  <a:prstClr val="black"/>
                </a:solidFill>
                <a:latin typeface="Myriad Pro"/>
              </a:rPr>
              <a:t> </a:t>
            </a:r>
            <a:endParaRPr lang="en-US" sz="1600" dirty="0">
              <a:solidFill>
                <a:prstClr val="black"/>
              </a:solidFill>
              <a:latin typeface="Myriad Pro"/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Myriad Pro"/>
              </a:rPr>
              <a:t>High </a:t>
            </a:r>
            <a:r>
              <a:rPr lang="en-US" sz="1600" dirty="0">
                <a:solidFill>
                  <a:prstClr val="black"/>
                </a:solidFill>
                <a:latin typeface="Myriad Pro"/>
              </a:rPr>
              <a:t>R&amp;D risks;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Myriad Pro"/>
              </a:rPr>
              <a:t>Significant capital requirements typical of KETs innovation activities;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Myriad Pro"/>
              </a:rPr>
              <a:t>Uncertain commercial </a:t>
            </a:r>
            <a:r>
              <a:rPr lang="en-US" sz="1600" dirty="0" smtClean="0">
                <a:solidFill>
                  <a:prstClr val="black"/>
                </a:solidFill>
                <a:latin typeface="Myriad Pro"/>
              </a:rPr>
              <a:t>prospects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b="1" dirty="0" smtClean="0">
              <a:solidFill>
                <a:prstClr val="black"/>
              </a:solidFill>
              <a:latin typeface="Myriad Pro"/>
            </a:endParaRPr>
          </a:p>
          <a:p>
            <a:pPr indent="-285750">
              <a:buFont typeface="Arial" panose="020B0604020202020204" pitchFamily="34" charset="0"/>
              <a:buChar char="•"/>
            </a:pPr>
            <a:r>
              <a:rPr lang="en-US" b="1" kern="0" dirty="0">
                <a:solidFill>
                  <a:srgbClr val="6FAD1A"/>
                </a:solidFill>
                <a:latin typeface="Arial Greek" panose="020B0604020202020204" pitchFamily="34" charset="0"/>
                <a:ea typeface="MS PGothic" pitchFamily="34" charset="-128"/>
                <a:cs typeface="+mj-cs"/>
              </a:rPr>
              <a:t>Innovation Finance Advisory scope of work: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b="1" dirty="0">
              <a:solidFill>
                <a:prstClr val="black"/>
              </a:solidFill>
              <a:latin typeface="Myriad Pro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b="1" dirty="0" smtClean="0">
                <a:solidFill>
                  <a:prstClr val="black"/>
                </a:solidFill>
                <a:latin typeface="Myriad Pro"/>
              </a:rPr>
              <a:t>Survey </a:t>
            </a:r>
            <a:r>
              <a:rPr lang="en-GB" sz="1600" dirty="0">
                <a:solidFill>
                  <a:prstClr val="black"/>
                </a:solidFill>
                <a:latin typeface="Myriad Pro"/>
              </a:rPr>
              <a:t>on KETs investment plans and access-to-finance conditions with relevant sample companies and financial institutions investing in </a:t>
            </a:r>
            <a:r>
              <a:rPr lang="en-GB" sz="1600" dirty="0" smtClean="0">
                <a:solidFill>
                  <a:prstClr val="black"/>
                </a:solidFill>
                <a:latin typeface="Myriad Pro"/>
              </a:rPr>
              <a:t>KETs;</a:t>
            </a:r>
            <a:endParaRPr lang="en-US" sz="1600" b="1" dirty="0">
              <a:solidFill>
                <a:prstClr val="black"/>
              </a:solidFill>
              <a:latin typeface="Myriad Pro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1600" b="1" dirty="0">
              <a:solidFill>
                <a:prstClr val="black"/>
              </a:solidFill>
              <a:latin typeface="Myriad Pro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prstClr val="black"/>
                </a:solidFill>
                <a:latin typeface="Myriad Pro"/>
              </a:rPr>
              <a:t>Identification of the key constraints facing KETs R&amp;D </a:t>
            </a:r>
            <a:r>
              <a:rPr lang="en-GB" sz="1600" dirty="0">
                <a:solidFill>
                  <a:prstClr val="black"/>
                </a:solidFill>
                <a:latin typeface="Myriad Pro"/>
              </a:rPr>
              <a:t>activities from early stages research to commercialisation for a select group of KETs;</a:t>
            </a:r>
          </a:p>
          <a:p>
            <a:pPr lvl="1"/>
            <a:endParaRPr lang="en-GB" sz="1600" b="1" dirty="0">
              <a:solidFill>
                <a:prstClr val="black"/>
              </a:solidFill>
              <a:latin typeface="Myriad Pro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prstClr val="black"/>
                </a:solidFill>
                <a:latin typeface="Myriad Pro"/>
              </a:rPr>
              <a:t>LPA (Light-Project-Advisory) </a:t>
            </a:r>
            <a:r>
              <a:rPr lang="en-GB" sz="1600" dirty="0">
                <a:solidFill>
                  <a:prstClr val="black"/>
                </a:solidFill>
                <a:latin typeface="Myriad Pro"/>
              </a:rPr>
              <a:t>pilot project to assist companies on access-to-finance and potentially draw lessons for </a:t>
            </a:r>
            <a:r>
              <a:rPr lang="en-GB" sz="1600" dirty="0" smtClean="0">
                <a:solidFill>
                  <a:prstClr val="black"/>
                </a:solidFill>
                <a:latin typeface="Myriad Pro"/>
              </a:rPr>
              <a:t>study.</a:t>
            </a:r>
            <a:endParaRPr lang="en-GB" sz="1600" dirty="0">
              <a:solidFill>
                <a:prstClr val="black"/>
              </a:solidFill>
              <a:latin typeface="Myriad Pro"/>
            </a:endParaRPr>
          </a:p>
          <a:p>
            <a:pPr>
              <a:lnSpc>
                <a:spcPct val="150000"/>
              </a:lnSpc>
            </a:pPr>
            <a:endParaRPr lang="en-GB" sz="1600" dirty="0">
              <a:solidFill>
                <a:prstClr val="black"/>
              </a:solidFill>
              <a:latin typeface="Myriad Pro"/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0" name="Textplatzhalter 3"/>
          <p:cNvSpPr txBox="1">
            <a:spLocks/>
          </p:cNvSpPr>
          <p:nvPr/>
        </p:nvSpPr>
        <p:spPr>
          <a:xfrm>
            <a:off x="157526" y="6604215"/>
            <a:ext cx="1595074" cy="434760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0" latinLnBrk="0" hangingPunct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sz="900" dirty="0">
                <a:solidFill>
                  <a:srgbClr val="FFFFFF"/>
                </a:solidFill>
                <a:latin typeface="Myriad Pro Light"/>
                <a:cs typeface="Myriad Pro Light"/>
              </a:rPr>
              <a:t>22 April </a:t>
            </a:r>
            <a:r>
              <a:rPr lang="de-DE" sz="90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2015</a:t>
            </a:r>
            <a:endParaRPr lang="de-DE" sz="900" dirty="0">
              <a:solidFill>
                <a:srgbClr val="FFFFFF"/>
              </a:solidFill>
              <a:latin typeface="Myriad Pro Light"/>
              <a:cs typeface="Myriad Pro Light"/>
            </a:endParaRPr>
          </a:p>
        </p:txBody>
      </p:sp>
      <p:sp>
        <p:nvSpPr>
          <p:cNvPr id="11" name="Textplatzhalter 6"/>
          <p:cNvSpPr txBox="1">
            <a:spLocks/>
          </p:cNvSpPr>
          <p:nvPr/>
        </p:nvSpPr>
        <p:spPr>
          <a:xfrm>
            <a:off x="2191910" y="6604215"/>
            <a:ext cx="4766476" cy="306210"/>
          </a:xfrm>
          <a:prstGeom prst="rect">
            <a:avLst/>
          </a:prstGeom>
        </p:spPr>
        <p:txBody>
          <a:bodyPr vert="horz"/>
          <a:lstStyle>
            <a:defPPr>
              <a:defRPr lang="de-DE"/>
            </a:defPPr>
            <a:lvl1pPr marL="0" indent="0" algn="ctr" defTabSz="457200" rtl="0" eaLnBrk="0" latinLnBrk="0" hangingPunct="0">
              <a:buNone/>
              <a:defRPr sz="900" kern="1200" baseline="0">
                <a:solidFill>
                  <a:srgbClr val="FFFFFF"/>
                </a:solidFill>
                <a:latin typeface="Myriad Pro Light"/>
                <a:ea typeface="MS PGothic" pitchFamily="34" charset="-128"/>
                <a:cs typeface="Myriad Pro Light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Innovation </a:t>
            </a:r>
            <a:r>
              <a:rPr lang="de-DE" dirty="0" err="1" smtClean="0"/>
              <a:t>Finance</a:t>
            </a:r>
            <a:r>
              <a:rPr lang="de-DE" dirty="0" smtClean="0"/>
              <a:t> </a:t>
            </a:r>
            <a:r>
              <a:rPr lang="de-DE" dirty="0"/>
              <a:t>Advisory </a:t>
            </a:r>
            <a:r>
              <a:rPr lang="de-DE" dirty="0" smtClean="0"/>
              <a:t>| European Investment Bank</a:t>
            </a:r>
          </a:p>
          <a:p>
            <a:endParaRPr lang="de-DE" dirty="0"/>
          </a:p>
        </p:txBody>
      </p:sp>
      <p:sp>
        <p:nvSpPr>
          <p:cNvPr id="8" name="Oval 7"/>
          <p:cNvSpPr/>
          <p:nvPr/>
        </p:nvSpPr>
        <p:spPr>
          <a:xfrm>
            <a:off x="576232" y="4238625"/>
            <a:ext cx="8172449" cy="8763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6649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76226" y="826131"/>
            <a:ext cx="8772462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Blip>
                <a:blip r:embed="rId3"/>
              </a:buBlip>
              <a:defRPr sz="1400">
                <a:solidFill>
                  <a:srgbClr val="015CAB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1200">
                <a:solidFill>
                  <a:srgbClr val="015CAB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sz="2400" b="1" dirty="0" smtClean="0">
                <a:solidFill>
                  <a:srgbClr val="6F6F6F"/>
                </a:solidFill>
                <a:latin typeface="Myriad Pro"/>
                <a:ea typeface="ＭＳ Ｐゴシック" pitchFamily="34" charset="-128"/>
                <a:cs typeface="Myriad Pro"/>
              </a:rPr>
              <a:t>Survey on access-to-finance conditions for companies investing in </a:t>
            </a:r>
            <a:r>
              <a:rPr lang="en-US" sz="2400" b="1" dirty="0">
                <a:solidFill>
                  <a:srgbClr val="6F6F6F"/>
                </a:solidFill>
                <a:latin typeface="Myriad Pro"/>
                <a:ea typeface="ＭＳ Ｐゴシック" pitchFamily="34" charset="-128"/>
                <a:cs typeface="Myriad Pro"/>
              </a:rPr>
              <a:t>KETs </a:t>
            </a:r>
          </a:p>
          <a:p>
            <a:pPr eaLnBrk="1" hangingPunct="1">
              <a:spcBef>
                <a:spcPct val="0"/>
              </a:spcBef>
              <a:buNone/>
            </a:pPr>
            <a:endParaRPr lang="de-DE" sz="2400" b="1" dirty="0">
              <a:solidFill>
                <a:srgbClr val="6F6F6F"/>
              </a:solidFill>
              <a:latin typeface="Myriad Pro"/>
              <a:ea typeface="ＭＳ Ｐゴシック" pitchFamily="34" charset="-128"/>
              <a:cs typeface="Myriad Pro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rgbClr val="6F6F6F"/>
              </a:solidFill>
              <a:latin typeface="Myriad Pro"/>
              <a:cs typeface="Myriad Pro"/>
            </a:endParaRPr>
          </a:p>
        </p:txBody>
      </p:sp>
      <p:sp>
        <p:nvSpPr>
          <p:cNvPr id="7" name="Textplatzhalter 6"/>
          <p:cNvSpPr txBox="1">
            <a:spLocks/>
          </p:cNvSpPr>
          <p:nvPr/>
        </p:nvSpPr>
        <p:spPr>
          <a:xfrm>
            <a:off x="8569855" y="6594690"/>
            <a:ext cx="478832" cy="204450"/>
          </a:xfrm>
          <a:prstGeom prst="rect">
            <a:avLst/>
          </a:prstGeom>
        </p:spPr>
        <p:txBody>
          <a:bodyPr vert="horz"/>
          <a:lstStyle>
            <a:lvl1pPr marL="0" indent="0" algn="r" defTabSz="457200" rtl="0" eaLnBrk="1" latinLnBrk="0" hangingPunct="1">
              <a:spcBef>
                <a:spcPct val="20000"/>
              </a:spcBef>
              <a:buFont typeface="Arial"/>
              <a:buNone/>
              <a:defRPr sz="900" kern="1200" baseline="0">
                <a:solidFill>
                  <a:srgbClr val="FFFFFF"/>
                </a:solidFill>
                <a:latin typeface="Myriad Pro Light"/>
                <a:ea typeface="+mn-ea"/>
                <a:cs typeface="Myriad Pro Light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A5288A-7961-8B41-AFEB-3ED391D41FD6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9" name="TextBox 8"/>
          <p:cNvSpPr txBox="1"/>
          <p:nvPr/>
        </p:nvSpPr>
        <p:spPr>
          <a:xfrm>
            <a:off x="157526" y="1943100"/>
            <a:ext cx="9053149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Myriad Pro"/>
              </a:rPr>
              <a:t>As part of the survey we are conducting, we would be interested to meet companies to hear about their access-to-finance experiences, current or past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prstClr val="black"/>
              </a:solidFill>
              <a:latin typeface="Myriad Pr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prstClr val="black"/>
              </a:solidFill>
              <a:latin typeface="Myriad Pr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prstClr val="black"/>
              </a:solidFill>
              <a:latin typeface="Myriad Pr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Myriad Pro"/>
              </a:rPr>
              <a:t>We would be interested to meet companies with </a:t>
            </a:r>
            <a:r>
              <a:rPr lang="en-US" sz="1600" b="1" dirty="0" smtClean="0">
                <a:solidFill>
                  <a:prstClr val="black"/>
                </a:solidFill>
                <a:latin typeface="Myriad Pro"/>
              </a:rPr>
              <a:t>minimum yearly revenues of Euro 5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prstClr val="black"/>
              </a:solidFill>
              <a:latin typeface="Myriad Pr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prstClr val="black"/>
              </a:solidFill>
              <a:latin typeface="Myriad Pr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prstClr val="black"/>
              </a:solidFill>
              <a:latin typeface="Myriad Pr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prstClr val="black"/>
              </a:solidFill>
              <a:latin typeface="Myriad Pr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prstClr val="black"/>
                </a:solidFill>
                <a:latin typeface="Myriad Pro"/>
              </a:rPr>
              <a:t>Contact: Piermario Di Pietro (p.dipietro@eib.org) </a:t>
            </a:r>
            <a:endParaRPr lang="en-GB" sz="1600" b="1" dirty="0">
              <a:solidFill>
                <a:prstClr val="black"/>
              </a:solidFill>
              <a:latin typeface="Myriad Pro"/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0" name="Textplatzhalter 3"/>
          <p:cNvSpPr txBox="1">
            <a:spLocks/>
          </p:cNvSpPr>
          <p:nvPr/>
        </p:nvSpPr>
        <p:spPr>
          <a:xfrm>
            <a:off x="157526" y="6604215"/>
            <a:ext cx="1595074" cy="434760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457200" rtl="0" eaLnBrk="0" latinLnBrk="0" hangingPunct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sz="900" dirty="0">
                <a:solidFill>
                  <a:srgbClr val="FFFFFF"/>
                </a:solidFill>
                <a:latin typeface="Myriad Pro Light"/>
                <a:cs typeface="Myriad Pro Light"/>
              </a:rPr>
              <a:t>22 April </a:t>
            </a:r>
            <a:r>
              <a:rPr lang="de-DE" sz="90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2015</a:t>
            </a:r>
            <a:endParaRPr lang="de-DE" sz="900" dirty="0">
              <a:solidFill>
                <a:srgbClr val="FFFFFF"/>
              </a:solidFill>
              <a:latin typeface="Myriad Pro Light"/>
              <a:cs typeface="Myriad Pro Light"/>
            </a:endParaRPr>
          </a:p>
        </p:txBody>
      </p:sp>
      <p:sp>
        <p:nvSpPr>
          <p:cNvPr id="11" name="Textplatzhalter 6"/>
          <p:cNvSpPr txBox="1">
            <a:spLocks/>
          </p:cNvSpPr>
          <p:nvPr/>
        </p:nvSpPr>
        <p:spPr>
          <a:xfrm>
            <a:off x="2191910" y="6604215"/>
            <a:ext cx="4766476" cy="306210"/>
          </a:xfrm>
          <a:prstGeom prst="rect">
            <a:avLst/>
          </a:prstGeom>
        </p:spPr>
        <p:txBody>
          <a:bodyPr vert="horz"/>
          <a:lstStyle>
            <a:defPPr>
              <a:defRPr lang="de-DE"/>
            </a:defPPr>
            <a:lvl1pPr marL="0" indent="0" algn="ctr" defTabSz="457200" rtl="0" eaLnBrk="0" latinLnBrk="0" hangingPunct="0">
              <a:buNone/>
              <a:defRPr sz="900" kern="1200" baseline="0">
                <a:solidFill>
                  <a:srgbClr val="FFFFFF"/>
                </a:solidFill>
                <a:latin typeface="Myriad Pro Light"/>
                <a:ea typeface="MS PGothic" pitchFamily="34" charset="-128"/>
                <a:cs typeface="Myriad Pro Light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Innovation </a:t>
            </a:r>
            <a:r>
              <a:rPr lang="de-DE" dirty="0" err="1" smtClean="0"/>
              <a:t>Finance</a:t>
            </a:r>
            <a:r>
              <a:rPr lang="de-DE" dirty="0" smtClean="0"/>
              <a:t> </a:t>
            </a:r>
            <a:r>
              <a:rPr lang="de-DE" dirty="0"/>
              <a:t>Advisory </a:t>
            </a:r>
            <a:r>
              <a:rPr lang="de-DE" dirty="0" smtClean="0"/>
              <a:t>| European Investment Bank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858367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7419</TotalTime>
  <Words>497</Words>
  <Application>Microsoft Office PowerPoint</Application>
  <PresentationFormat>On-screen Show (4:3)</PresentationFormat>
  <Paragraphs>115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Office-Design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TKF</dc:creator>
  <cp:lastModifiedBy>BOWADT Soren (RTD)</cp:lastModifiedBy>
  <cp:revision>220</cp:revision>
  <cp:lastPrinted>2015-03-24T12:14:22Z</cp:lastPrinted>
  <dcterms:created xsi:type="dcterms:W3CDTF">2014-06-10T12:47:24Z</dcterms:created>
  <dcterms:modified xsi:type="dcterms:W3CDTF">2015-04-21T10:05:55Z</dcterms:modified>
</cp:coreProperties>
</file>