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1"/>
  </p:notesMasterIdLst>
  <p:sldIdLst>
    <p:sldId id="318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15" r:id="rId12"/>
    <p:sldId id="316" r:id="rId13"/>
    <p:sldId id="305" r:id="rId14"/>
    <p:sldId id="308" r:id="rId15"/>
    <p:sldId id="310" r:id="rId16"/>
    <p:sldId id="314" r:id="rId17"/>
    <p:sldId id="311" r:id="rId18"/>
    <p:sldId id="317" r:id="rId19"/>
    <p:sldId id="313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6ABC64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8DF2-88DD-4DAB-844A-2911876155BD}" type="datetimeFigureOut">
              <a:rPr lang="de-DE" smtClean="0"/>
              <a:pPr/>
              <a:t>22.04.2015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EA4BA-692F-42AD-B9A4-E1EB447C19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8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ONE example for the approaches taken,</a:t>
            </a:r>
          </a:p>
          <a:p>
            <a:endParaRPr lang="de-DE" altLang="de-DE" smtClean="0"/>
          </a:p>
          <a:p>
            <a:r>
              <a:rPr lang="de-DE" altLang="de-DE" smtClean="0"/>
              <a:t>Exemplified for asymmetric hydrogenation as „case study“ because of ist broad utility in pharma !</a:t>
            </a:r>
          </a:p>
          <a:p>
            <a:endParaRPr lang="de-DE" altLang="de-DE" smtClean="0"/>
          </a:p>
          <a:p>
            <a:r>
              <a:rPr lang="de-DE" altLang="de-DE" smtClean="0"/>
              <a:t>Start with FLOW SCHEME, scCO2 combines DISTILLATION and EXTRACTION (Destraction, Zosel)  =&gt; SUBSTRATES / PRODUCTS for Pharma!</a:t>
            </a:r>
          </a:p>
          <a:p>
            <a:endParaRPr lang="de-DE" altLang="de-DE" smtClean="0"/>
          </a:p>
          <a:p>
            <a:r>
              <a:rPr lang="de-DE" altLang="de-DE" smtClean="0"/>
              <a:t>NO organic solvent, PURE product without any further purification directly obtained.</a:t>
            </a:r>
          </a:p>
          <a:p>
            <a:endParaRPr lang="de-DE" altLang="de-DE" smtClean="0"/>
          </a:p>
          <a:p>
            <a:r>
              <a:rPr lang="de-DE" altLang="de-DE" smtClean="0"/>
              <a:t>CATALYST retained in SILP material: complex is IN SOLUTION, but material is free flowing POWDER !</a:t>
            </a:r>
          </a:p>
          <a:p>
            <a:endParaRPr lang="de-DE" altLang="de-DE" smtClean="0"/>
          </a:p>
          <a:p>
            <a:r>
              <a:rPr lang="de-DE" altLang="de-DE" smtClean="0"/>
              <a:t>Molecular structure and environment (IL, support) sontrol the performance! Further optimization possible!</a:t>
            </a:r>
          </a:p>
          <a:p>
            <a:endParaRPr lang="de-DE" altLang="de-DE" smtClean="0"/>
          </a:p>
          <a:p>
            <a:r>
              <a:rPr lang="de-DE" altLang="de-DE" smtClean="0"/>
              <a:t>STY  =  Reactor of 1 L volume (</a:t>
            </a:r>
            <a:r>
              <a:rPr lang="de-DE" altLang="de-DE" b="1" smtClean="0"/>
              <a:t>MASSKRUG !!</a:t>
            </a:r>
            <a:r>
              <a:rPr lang="de-DE" altLang="de-DE" smtClean="0"/>
              <a:t>) can produce 0.3 x 24 x 365 = 2628 kg product, i.e. ca </a:t>
            </a:r>
            <a:r>
              <a:rPr lang="de-DE" altLang="de-DE" b="1" smtClean="0"/>
              <a:t>1 t of product </a:t>
            </a:r>
            <a:r>
              <a:rPr lang="de-DE" altLang="de-DE" smtClean="0"/>
              <a:t>per year !</a:t>
            </a:r>
          </a:p>
        </p:txBody>
      </p:sp>
      <p:sp>
        <p:nvSpPr>
          <p:cNvPr id="273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6CB26C-F621-4393-9DBA-5393A4DABA02}" type="slidenum">
              <a:rPr lang="de-DE" altLang="de-DE" sz="1300">
                <a:solidFill>
                  <a:srgbClr val="000000"/>
                </a:solidFill>
              </a:rPr>
              <a:pPr/>
              <a:t>9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5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ONE example for the approaches taken,</a:t>
            </a:r>
          </a:p>
          <a:p>
            <a:endParaRPr lang="de-DE" altLang="de-DE" smtClean="0"/>
          </a:p>
          <a:p>
            <a:r>
              <a:rPr lang="de-DE" altLang="de-DE" smtClean="0"/>
              <a:t>Exemplified for asymmetric hydrogenation as „case study“ because of ist broad utility in pharma !</a:t>
            </a:r>
          </a:p>
          <a:p>
            <a:endParaRPr lang="de-DE" altLang="de-DE" smtClean="0"/>
          </a:p>
          <a:p>
            <a:r>
              <a:rPr lang="de-DE" altLang="de-DE" smtClean="0"/>
              <a:t>Start with FLOW SCHEME, scCO2 combines DISTILLATION and EXTRACTION (Destraction, Zosel)  =&gt; SUBSTRATES / PRODUCTS for Pharma!</a:t>
            </a:r>
          </a:p>
          <a:p>
            <a:endParaRPr lang="de-DE" altLang="de-DE" smtClean="0"/>
          </a:p>
          <a:p>
            <a:r>
              <a:rPr lang="de-DE" altLang="de-DE" smtClean="0"/>
              <a:t>NO organic solvent, PURE product without any further purification directly obtained.</a:t>
            </a:r>
          </a:p>
          <a:p>
            <a:endParaRPr lang="de-DE" altLang="de-DE" smtClean="0"/>
          </a:p>
          <a:p>
            <a:r>
              <a:rPr lang="de-DE" altLang="de-DE" smtClean="0"/>
              <a:t>CATALYST retained in SILP material: complex is IN SOLUTION, but material is free flowing POWDER !</a:t>
            </a:r>
          </a:p>
          <a:p>
            <a:endParaRPr lang="de-DE" altLang="de-DE" smtClean="0"/>
          </a:p>
          <a:p>
            <a:r>
              <a:rPr lang="de-DE" altLang="de-DE" smtClean="0"/>
              <a:t>Molecular structure and environment (IL, support) sontrol the performance! Further optimization possible!</a:t>
            </a:r>
          </a:p>
          <a:p>
            <a:endParaRPr lang="de-DE" altLang="de-DE" smtClean="0"/>
          </a:p>
          <a:p>
            <a:r>
              <a:rPr lang="de-DE" altLang="de-DE" smtClean="0"/>
              <a:t>STY  =  Reactor of 1 L volume (</a:t>
            </a:r>
            <a:r>
              <a:rPr lang="de-DE" altLang="de-DE" b="1" smtClean="0"/>
              <a:t>MASSKRUG !!</a:t>
            </a:r>
            <a:r>
              <a:rPr lang="de-DE" altLang="de-DE" smtClean="0"/>
              <a:t>) can produce 0.3 x 24 x 365 = 2628 kg product, i.e. ca </a:t>
            </a:r>
            <a:r>
              <a:rPr lang="de-DE" altLang="de-DE" b="1" smtClean="0"/>
              <a:t>1 t of product </a:t>
            </a:r>
            <a:r>
              <a:rPr lang="de-DE" altLang="de-DE" smtClean="0"/>
              <a:t>per year !</a:t>
            </a:r>
          </a:p>
        </p:txBody>
      </p:sp>
      <p:sp>
        <p:nvSpPr>
          <p:cNvPr id="273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6CB26C-F621-4393-9DBA-5393A4DABA02}" type="slidenum">
              <a:rPr lang="de-DE" altLang="de-DE" sz="1300">
                <a:solidFill>
                  <a:srgbClr val="000000"/>
                </a:solidFill>
              </a:rPr>
              <a:pPr/>
              <a:t>10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5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535D9-8CFD-4A59-BD12-EDA2562C615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8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54559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endParaRPr lang="en-US" dirty="0" smtClean="0"/>
          </a:p>
        </p:txBody>
      </p:sp>
      <p:pic>
        <p:nvPicPr>
          <p:cNvPr id="20" name="Grafik 19" descr="SYNFOW_Logo_92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1614058"/>
            <a:ext cx="6192688" cy="95084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80864" y="2636912"/>
            <a:ext cx="6564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Innovative Synthesis in Continuous-Flow Processes </a:t>
            </a:r>
            <a:br>
              <a:rPr lang="en-US" sz="2400" dirty="0" smtClean="0"/>
            </a:br>
            <a:r>
              <a:rPr lang="en-US" sz="2400" dirty="0" smtClean="0"/>
              <a:t>for Sustainable Chemical Production</a:t>
            </a:r>
            <a:endParaRPr lang="de-DE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9" descr="SYNFOW_Logo_92dpi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614488"/>
            <a:ext cx="61928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8"/>
          <p:cNvSpPr txBox="1">
            <a:spLocks noChangeArrowheads="1"/>
          </p:cNvSpPr>
          <p:nvPr userDrawn="1"/>
        </p:nvSpPr>
        <p:spPr bwMode="auto">
          <a:xfrm>
            <a:off x="681038" y="2636838"/>
            <a:ext cx="6564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Innovative Synthesis in Continuous-Flow Processes 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</a:rPr>
              <a:t>for Sustainable Chemical Production</a:t>
            </a:r>
            <a:endParaRPr lang="de-DE" sz="240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54559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15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9"/>
          <p:cNvSpPr/>
          <p:nvPr userDrawn="1"/>
        </p:nvSpPr>
        <p:spPr>
          <a:xfrm>
            <a:off x="0" y="6480720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3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48438"/>
            <a:ext cx="1908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0638" y="6480175"/>
            <a:ext cx="590550" cy="404813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A6505-1E4E-4069-98BD-919E6D8A466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8" name="Gerade Verbindung 16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8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9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043567-0B50-44C9-AD76-D61327B6CD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9" name="Gerade Verbindung 12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1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45EA9F-FEF8-4C83-9AF8-754B846AA88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Gerade Verbindung 14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3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Grafik 7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1EF12B-C174-4AF1-A30F-ACDE998673F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3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Grafik 5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47B59A-1001-4DDF-A40E-C39EA280FC0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5" name="Gerade Verbindung 8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8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971CDB-F22D-4776-9E3F-D3CBF313380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1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7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803439-C171-4FCC-81F0-AFA28595AF6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7" name="Gerade Verbindung 10"/>
          <p:cNvCxnSpPr/>
          <p:nvPr userDrawn="1"/>
        </p:nvCxnSpPr>
        <p:spPr>
          <a:xfrm>
            <a:off x="214313" y="785813"/>
            <a:ext cx="8715375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8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7" descr="SYNFOW_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519863"/>
            <a:ext cx="19081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20638" y="6453188"/>
            <a:ext cx="590550" cy="404812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33C53B-96B7-4C20-AF16-0A52E7C0CE4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4213" y="6480175"/>
            <a:ext cx="554355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SYNFLOW meeting, Aachen, 30th June 2014</a:t>
            </a: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54559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endParaRPr lang="en-US" dirty="0" smtClean="0"/>
          </a:p>
        </p:txBody>
      </p:sp>
      <p:pic>
        <p:nvPicPr>
          <p:cNvPr id="20" name="Grafik 19" descr="SYNFOW_Logo_92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999085"/>
            <a:ext cx="6192688" cy="95084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80864" y="2021939"/>
            <a:ext cx="6564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Innovative Synthesis in Continuous-Flow Processes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for Sustainable Chemical Production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2" name="Grafik 11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6480720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4" name="Grafik 13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47845"/>
            <a:ext cx="1907704" cy="292915"/>
          </a:xfrm>
          <a:prstGeom prst="rect">
            <a:avLst/>
          </a:prstGeom>
        </p:spPr>
      </p:pic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20216" y="6480720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2" name="Grafik 11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6480720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4" name="Grafik 13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47845"/>
            <a:ext cx="1907704" cy="292915"/>
          </a:xfrm>
          <a:prstGeom prst="rect">
            <a:avLst/>
          </a:prstGeom>
        </p:spPr>
      </p:pic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20216" y="6480720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6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9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9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6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6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3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2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58F60A-1371-431D-8EF8-03F1567516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7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14282" y="785794"/>
            <a:ext cx="8715436" cy="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9"/>
          <p:cNvSpPr>
            <a:spLocks noGrp="1"/>
          </p:cNvSpPr>
          <p:nvPr>
            <p:ph type="title"/>
          </p:nvPr>
        </p:nvSpPr>
        <p:spPr>
          <a:xfrm>
            <a:off x="467544" y="53752"/>
            <a:ext cx="7920880" cy="71095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20000">
                <a:schemeClr val="bg1"/>
              </a:gs>
              <a:gs pos="0">
                <a:schemeClr val="bg1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SYNFOW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800" y="6520461"/>
            <a:ext cx="1907704" cy="292915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0216" y="6453336"/>
            <a:ext cx="591344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8F60A-1371-431D-8EF8-03F1567516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3568" y="6480721"/>
            <a:ext cx="5544616" cy="40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2483768" y="4149080"/>
            <a:ext cx="446449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3" name="Datumsplatzhalter 3"/>
          <p:cNvSpPr txBox="1">
            <a:spLocks/>
          </p:cNvSpPr>
          <p:nvPr/>
        </p:nvSpPr>
        <p:spPr>
          <a:xfrm>
            <a:off x="2484438" y="4149725"/>
            <a:ext cx="4464050" cy="40957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Event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2483768" y="4149080"/>
            <a:ext cx="446449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Event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hyperlink" Target="http://www.synflow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755576" y="2994521"/>
            <a:ext cx="7772400" cy="1154559"/>
          </a:xfrm>
        </p:spPr>
        <p:txBody>
          <a:bodyPr/>
          <a:lstStyle/>
          <a:p>
            <a:r>
              <a:rPr lang="de-DE" b="1" dirty="0" smtClean="0"/>
              <a:t>SYNFLOW - A </a:t>
            </a:r>
            <a:r>
              <a:rPr lang="de-DE" dirty="0" err="1"/>
              <a:t>S</a:t>
            </a:r>
            <a:r>
              <a:rPr lang="de-DE" b="1" dirty="0" err="1" smtClean="0"/>
              <a:t>uccess</a:t>
            </a:r>
            <a:r>
              <a:rPr lang="de-DE" b="1" dirty="0" smtClean="0"/>
              <a:t> </a:t>
            </a:r>
            <a:r>
              <a:rPr lang="de-DE" dirty="0"/>
              <a:t>S</a:t>
            </a:r>
            <a:r>
              <a:rPr lang="de-DE" b="1" dirty="0" smtClean="0"/>
              <a:t>tory</a:t>
            </a:r>
            <a:br>
              <a:rPr lang="de-DE" b="1" dirty="0" smtClean="0"/>
            </a:br>
            <a:r>
              <a:rPr lang="de-DE" sz="2800" dirty="0" smtClean="0"/>
              <a:t>Walter Leitner</a:t>
            </a:r>
            <a:endParaRPr lang="de-DE" sz="2800" b="1" dirty="0" smtClean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27584" y="4221088"/>
            <a:ext cx="7056784" cy="2311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Center for Molecular Transformation @RWTH Aachen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(Dr. Stefan Palkovits, Cora Schings)</a:t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DECHEMA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(Dr. Alexis Bazzanella)</a:t>
            </a:r>
          </a:p>
        </p:txBody>
      </p:sp>
    </p:spTree>
    <p:extLst>
      <p:ext uri="{BB962C8B-B14F-4D97-AF65-F5344CB8AC3E}">
        <p14:creationId xmlns:p14="http://schemas.microsoft.com/office/powerpoint/2010/main" val="41864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2" y="404664"/>
            <a:ext cx="74707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8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79951"/>
            <a:ext cx="187166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Rectangle 9"/>
          <p:cNvSpPr>
            <a:spLocks noChangeArrowheads="1"/>
          </p:cNvSpPr>
          <p:nvPr/>
        </p:nvSpPr>
        <p:spPr bwMode="auto">
          <a:xfrm>
            <a:off x="6227514" y="1371452"/>
            <a:ext cx="8636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scCO</a:t>
            </a:r>
            <a:r>
              <a:rPr lang="de-DE" altLang="de-DE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528" name="Rectangle 11"/>
          <p:cNvSpPr>
            <a:spLocks noChangeArrowheads="1"/>
          </p:cNvSpPr>
          <p:nvPr/>
        </p:nvSpPr>
        <p:spPr bwMode="auto">
          <a:xfrm>
            <a:off x="1423739" y="1439714"/>
            <a:ext cx="8636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scCO</a:t>
            </a:r>
            <a:r>
              <a:rPr lang="de-DE" altLang="de-DE" sz="18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534" name="Textfeld 6"/>
          <p:cNvSpPr txBox="1">
            <a:spLocks noChangeArrowheads="1"/>
          </p:cNvSpPr>
          <p:nvPr/>
        </p:nvSpPr>
        <p:spPr bwMode="auto">
          <a:xfrm>
            <a:off x="7592045" y="4681538"/>
            <a:ext cx="1165225" cy="132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de-D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upported</a:t>
            </a:r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onic</a:t>
            </a:r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de-D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iquid</a:t>
            </a:r>
          </a:p>
          <a:p>
            <a:pPr eaLnBrk="0" hangingPunct="0"/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hase</a:t>
            </a:r>
          </a:p>
        </p:txBody>
      </p:sp>
      <p:sp>
        <p:nvSpPr>
          <p:cNvPr id="235535" name="Rectangle 11"/>
          <p:cNvSpPr>
            <a:spLocks noChangeArrowheads="1"/>
          </p:cNvSpPr>
          <p:nvPr/>
        </p:nvSpPr>
        <p:spPr bwMode="auto">
          <a:xfrm>
            <a:off x="1601539" y="2054077"/>
            <a:ext cx="5619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de-DE" altLang="de-DE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0790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99">
            <a:off x="1312277" y="5014526"/>
            <a:ext cx="787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79512" y="332656"/>
            <a:ext cx="8784976" cy="5805988"/>
          </a:xfrm>
          <a:prstGeom prst="rect">
            <a:avLst/>
          </a:prstGeom>
          <a:solidFill>
            <a:schemeClr val="accent5">
              <a:lumMod val="60000"/>
              <a:lumOff val="40000"/>
              <a:alpha val="8117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/>
          <a:stretch>
            <a:fillRect/>
          </a:stretch>
        </p:blipFill>
        <p:spPr bwMode="auto">
          <a:xfrm>
            <a:off x="1393960" y="1422323"/>
            <a:ext cx="6566942" cy="3767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480571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22745" r="2816" b="11025"/>
          <a:stretch/>
        </p:blipFill>
        <p:spPr>
          <a:xfrm>
            <a:off x="5761419" y="1210816"/>
            <a:ext cx="2944070" cy="408248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710952"/>
          </a:xfrm>
        </p:spPr>
        <p:txBody>
          <a:bodyPr/>
          <a:lstStyle/>
          <a:p>
            <a:r>
              <a:rPr lang="de-DE" dirty="0" smtClean="0"/>
              <a:t>The SYNFLOW </a:t>
            </a:r>
            <a:r>
              <a:rPr lang="de-DE" dirty="0" err="1" smtClean="0"/>
              <a:t>Deliverables</a:t>
            </a:r>
            <a:r>
              <a:rPr lang="de-DE" dirty="0" smtClean="0"/>
              <a:t>: Demonstrators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221"/>
            <a:ext cx="3960440" cy="29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947" r="2985" b="3203"/>
          <a:stretch>
            <a:fillRect/>
          </a:stretch>
        </p:blipFill>
        <p:spPr bwMode="auto">
          <a:xfrm>
            <a:off x="2771799" y="3068960"/>
            <a:ext cx="3210582" cy="31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3348281"/>
            <a:ext cx="1755032" cy="584775"/>
          </a:xfrm>
          <a:prstGeom prst="rect">
            <a:avLst/>
          </a:prstGeom>
          <a:solidFill>
            <a:srgbClr val="D9D9D9">
              <a:alpha val="6902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Buchwald-Hartwig</a:t>
            </a:r>
          </a:p>
          <a:p>
            <a:r>
              <a:rPr lang="de-DE" sz="1600" b="1" dirty="0" smtClean="0"/>
              <a:t>(AZ/BTS/</a:t>
            </a:r>
            <a:r>
              <a:rPr lang="de-DE" sz="1600" b="1" dirty="0" err="1" smtClean="0"/>
              <a:t>Invite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139952" y="3068960"/>
            <a:ext cx="1837491" cy="584775"/>
          </a:xfrm>
          <a:prstGeom prst="rect">
            <a:avLst/>
          </a:prstGeom>
          <a:solidFill>
            <a:srgbClr val="D9D9D9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/>
              <a:t>Hydrogenation</a:t>
            </a:r>
            <a:endParaRPr lang="de-DE" sz="1600" b="1" dirty="0" smtClean="0"/>
          </a:p>
          <a:p>
            <a:pPr algn="r"/>
            <a:r>
              <a:rPr lang="de-DE" sz="1600" b="1" dirty="0" smtClean="0"/>
              <a:t>(AZ/RWTH Aachen)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699555" y="1210816"/>
            <a:ext cx="2005934" cy="584775"/>
          </a:xfrm>
          <a:prstGeom prst="rect">
            <a:avLst/>
          </a:prstGeom>
          <a:solidFill>
            <a:srgbClr val="D9D9D9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/>
              <a:t>Olefin </a:t>
            </a:r>
            <a:r>
              <a:rPr lang="de-DE" sz="1600" b="1" dirty="0" err="1" smtClean="0"/>
              <a:t>Telomerization</a:t>
            </a:r>
            <a:endParaRPr lang="de-DE" sz="1600" b="1" dirty="0" smtClean="0"/>
          </a:p>
          <a:p>
            <a:pPr algn="r"/>
            <a:r>
              <a:rPr lang="de-DE" sz="1600" b="1" dirty="0" smtClean="0"/>
              <a:t>(Evonik/Erlangen)</a:t>
            </a:r>
            <a:endParaRPr lang="de-DE" sz="1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61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710952"/>
          </a:xfrm>
        </p:spPr>
        <p:txBody>
          <a:bodyPr/>
          <a:lstStyle/>
          <a:p>
            <a:r>
              <a:rPr lang="de-DE" dirty="0" smtClean="0"/>
              <a:t>The SYNFLOW </a:t>
            </a:r>
            <a:r>
              <a:rPr lang="de-DE" dirty="0" err="1" smtClean="0"/>
              <a:t>Deliverables</a:t>
            </a:r>
            <a:r>
              <a:rPr lang="de-DE" dirty="0" smtClean="0"/>
              <a:t>: Key </a:t>
            </a:r>
            <a:r>
              <a:rPr lang="de-DE" dirty="0" err="1" smtClean="0"/>
              <a:t>Criteria</a:t>
            </a:r>
            <a:endParaRPr lang="de-DE" dirty="0"/>
          </a:p>
        </p:txBody>
      </p:sp>
      <p:sp>
        <p:nvSpPr>
          <p:cNvPr id="10" name="Rechteck 6"/>
          <p:cNvSpPr>
            <a:spLocks noChangeArrowheads="1"/>
          </p:cNvSpPr>
          <p:nvPr/>
        </p:nvSpPr>
        <p:spPr bwMode="auto">
          <a:xfrm>
            <a:off x="683568" y="1268760"/>
            <a:ext cx="43924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Effective catalyst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altLang="de-DE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Product quality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altLang="de-DE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Downstream processing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altLang="de-DE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Energy &amp; Solvents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GB" altLang="de-DE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imelines </a:t>
            </a:r>
            <a:r>
              <a:rPr lang="en-GB" altLang="de-DE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 </a:t>
            </a: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scale-up</a:t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GB" altLang="de-DE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"/>
            </a:pP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Flexibility </a:t>
            </a:r>
            <a:r>
              <a:rPr lang="en-GB" altLang="de-DE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</a:t>
            </a:r>
            <a:r>
              <a:rPr lang="en-GB" alt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Scope</a:t>
            </a:r>
            <a:endParaRPr lang="en-GB" altLang="de-DE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11960" y="1234331"/>
            <a:ext cx="402546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Buchwald Hartwig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Patents on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Energy: -15%,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-50%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10x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25%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de-DE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Mios</a:t>
            </a:r>
            <a:r>
              <a:rPr lang="de-D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de-D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10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1416" y="977367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26 </a:t>
            </a:r>
            <a:r>
              <a:rPr lang="de-DE" sz="2800" b="1" dirty="0" err="1" smtClean="0">
                <a:solidFill>
                  <a:srgbClr val="0070C0"/>
                </a:solidFill>
              </a:rPr>
              <a:t>publications</a:t>
            </a:r>
            <a:r>
              <a:rPr lang="de-DE" sz="2800" b="1" dirty="0" smtClean="0">
                <a:solidFill>
                  <a:srgbClr val="0070C0"/>
                </a:solidFill>
              </a:rPr>
              <a:t> in peer-</a:t>
            </a:r>
            <a:r>
              <a:rPr lang="de-DE" sz="2800" b="1" dirty="0" err="1" smtClean="0">
                <a:solidFill>
                  <a:srgbClr val="0070C0"/>
                </a:solidFill>
              </a:rPr>
              <a:t>reviewed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journals</a:t>
            </a:r>
            <a:endParaRPr lang="de-DE" sz="2800" b="1" dirty="0" smtClean="0">
              <a:solidFill>
                <a:srgbClr val="0070C0"/>
              </a:solidFill>
            </a:endParaRPr>
          </a:p>
          <a:p>
            <a:pPr>
              <a:buClr>
                <a:srgbClr val="008000"/>
              </a:buClr>
            </a:pPr>
            <a:endParaRPr lang="de-DE" sz="28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12 </a:t>
            </a:r>
            <a:r>
              <a:rPr lang="de-DE" sz="2800" b="1" dirty="0" err="1" smtClean="0">
                <a:solidFill>
                  <a:srgbClr val="0070C0"/>
                </a:solidFill>
              </a:rPr>
              <a:t>keynotes</a:t>
            </a:r>
            <a:r>
              <a:rPr lang="de-DE" sz="2800" b="1" dirty="0" smtClean="0">
                <a:solidFill>
                  <a:srgbClr val="0070C0"/>
                </a:solidFill>
              </a:rPr>
              <a:t> at international </a:t>
            </a:r>
            <a:r>
              <a:rPr lang="de-DE" sz="2800" b="1" dirty="0" err="1" smtClean="0">
                <a:solidFill>
                  <a:srgbClr val="0070C0"/>
                </a:solidFill>
              </a:rPr>
              <a:t>conferences</a:t>
            </a:r>
            <a:r>
              <a:rPr lang="de-DE" sz="2800" b="1" dirty="0" smtClean="0">
                <a:solidFill>
                  <a:srgbClr val="0070C0"/>
                </a:solidFill>
              </a:rPr>
              <a:t/>
            </a:r>
            <a:br>
              <a:rPr lang="de-DE" sz="2800" b="1" dirty="0" smtClean="0">
                <a:solidFill>
                  <a:srgbClr val="0070C0"/>
                </a:solidFill>
              </a:rPr>
            </a:br>
            <a:endParaRPr lang="de-DE" sz="2800" b="1" dirty="0" smtClean="0">
              <a:solidFill>
                <a:srgbClr val="0070C0"/>
              </a:solidFill>
            </a:endParaRP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9 </a:t>
            </a:r>
            <a:r>
              <a:rPr lang="de-DE" sz="2800" b="1" dirty="0" err="1" smtClean="0">
                <a:solidFill>
                  <a:srgbClr val="0070C0"/>
                </a:solidFill>
              </a:rPr>
              <a:t>Postdocs</a:t>
            </a:r>
            <a:r>
              <a:rPr lang="de-DE" sz="2800" b="1" dirty="0" smtClean="0">
                <a:solidFill>
                  <a:srgbClr val="0070C0"/>
                </a:solidFill>
              </a:rPr>
              <a:t> / 36 PhD </a:t>
            </a:r>
            <a:r>
              <a:rPr lang="de-DE" sz="2800" b="1" dirty="0" err="1" smtClean="0">
                <a:solidFill>
                  <a:srgbClr val="0070C0"/>
                </a:solidFill>
              </a:rPr>
              <a:t>students</a:t>
            </a:r>
            <a:endParaRPr lang="de-DE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6100" r="5334" b="20221"/>
          <a:stretch/>
        </p:blipFill>
        <p:spPr>
          <a:xfrm>
            <a:off x="3491879" y="3826753"/>
            <a:ext cx="5472609" cy="200681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19872" y="585752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Consortium</a:t>
            </a:r>
            <a:r>
              <a:rPr lang="de-DE" sz="1400" dirty="0" smtClean="0"/>
              <a:t> Meeting, Tarragona, April 2011</a:t>
            </a:r>
            <a:endParaRPr lang="de-DE" sz="1400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710952"/>
          </a:xfrm>
        </p:spPr>
        <p:txBody>
          <a:bodyPr/>
          <a:lstStyle/>
          <a:p>
            <a:r>
              <a:rPr lang="de-DE" dirty="0" smtClean="0"/>
              <a:t>The SYNFLOW Legacy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54224"/>
            <a:ext cx="2160240" cy="286851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37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3752"/>
            <a:ext cx="8352928" cy="710952"/>
          </a:xfrm>
        </p:spPr>
        <p:txBody>
          <a:bodyPr/>
          <a:lstStyle/>
          <a:p>
            <a:r>
              <a:rPr lang="en-GB" dirty="0" smtClean="0"/>
              <a:t>SYNFLOW dissemination activities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8032" y="1136012"/>
            <a:ext cx="3600400" cy="2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4283968" y="1988840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ACHEMA 2012 </a:t>
            </a:r>
          </a:p>
          <a:p>
            <a:pPr marL="342900" indent="-342900" algn="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Joint Exhibition Booth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 algn="r" eaLnBrk="0" fontAlgn="base" hangingPunct="0">
              <a:spcAft>
                <a:spcPct val="0"/>
              </a:spcAft>
              <a:buFont typeface="Arial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r" eaLnBrk="0" fontAlgn="base" hangingPunct="0">
              <a:spcAft>
                <a:spcPct val="0"/>
              </a:spcAft>
              <a:buFont typeface="Arial" charset="0"/>
              <a:buNone/>
              <a:defRPr/>
            </a:pPr>
            <a:endParaRPr lang="en-GB" sz="2400" dirty="0" smtClean="0">
              <a:solidFill>
                <a:prstClr val="black"/>
              </a:solidFill>
            </a:endParaRPr>
          </a:p>
        </p:txBody>
      </p:sp>
      <p:pic>
        <p:nvPicPr>
          <p:cNvPr id="9" name="Picture 4" descr="T:\Neue Struktur\+VF569 SYNFLOW\Dissemination\ACHEMA\SAM_05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620688"/>
            <a:ext cx="1728192" cy="2304256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980728"/>
            <a:ext cx="2383508" cy="9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26116">
            <a:off x="5525112" y="3147798"/>
            <a:ext cx="1773292" cy="2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6256" y="2996952"/>
            <a:ext cx="2088232" cy="245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46" y="3348005"/>
            <a:ext cx="1944216" cy="274529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436096" y="4832573"/>
            <a:ext cx="3600400" cy="169277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Conference Sessions</a:t>
            </a:r>
            <a:r>
              <a:rPr lang="en-US" sz="2000" b="1" dirty="0" smtClean="0">
                <a:solidFill>
                  <a:prstClr val="black"/>
                </a:solidFill>
              </a:rPr>
              <a:t/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Green solvents 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CHISA 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15th International Congress on Catalysis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288032" y="2132856"/>
            <a:ext cx="3635896" cy="936104"/>
          </a:xfrm>
          <a:solidFill>
            <a:schemeClr val="bg1">
              <a:alpha val="3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Website:</a:t>
            </a:r>
            <a:r>
              <a:rPr lang="de-DE" sz="2400" dirty="0" smtClean="0"/>
              <a:t> </a:t>
            </a:r>
            <a:r>
              <a:rPr lang="de-DE" sz="2400" b="1" dirty="0" smtClean="0">
                <a:hlinkClick r:id="rId9"/>
              </a:rPr>
              <a:t>www.synflow.eu</a:t>
            </a:r>
            <a:r>
              <a:rPr lang="de-DE" sz="2400" b="1" dirty="0" smtClean="0"/>
              <a:t> </a:t>
            </a:r>
            <a:br>
              <a:rPr lang="de-DE" sz="2400" b="1" dirty="0" smtClean="0"/>
            </a:br>
            <a:r>
              <a:rPr lang="de-DE" sz="2400" b="1" dirty="0" err="1" smtClean="0"/>
              <a:t>Twitter</a:t>
            </a:r>
            <a:r>
              <a:rPr lang="de-DE" sz="2400" b="1" dirty="0" smtClean="0"/>
              <a:t>: </a:t>
            </a:r>
            <a:r>
              <a:rPr lang="de-DE" sz="2400" dirty="0" smtClean="0"/>
              <a:t>@</a:t>
            </a:r>
            <a:r>
              <a:rPr lang="de-DE" sz="2400" dirty="0" err="1" smtClean="0"/>
              <a:t>synflow_project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b="1" dirty="0" smtClean="0"/>
          </a:p>
        </p:txBody>
      </p:sp>
      <p:sp>
        <p:nvSpPr>
          <p:cNvPr id="19" name="Inhaltsplatzhalter 1"/>
          <p:cNvSpPr txBox="1">
            <a:spLocks/>
          </p:cNvSpPr>
          <p:nvPr/>
        </p:nvSpPr>
        <p:spPr bwMode="auto">
          <a:xfrm>
            <a:off x="3275856" y="5040193"/>
            <a:ext cx="1944216" cy="792088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SYNFLOW </a:t>
            </a:r>
          </a:p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case studies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None/>
              <a:defRPr/>
            </a:pPr>
            <a:endParaRPr lang="en-GB" sz="24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7504" y="4245815"/>
            <a:ext cx="2987824" cy="17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Inhaltsplatzhalter 1"/>
          <p:cNvSpPr txBox="1">
            <a:spLocks/>
          </p:cNvSpPr>
          <p:nvPr/>
        </p:nvSpPr>
        <p:spPr bwMode="auto">
          <a:xfrm>
            <a:off x="103944" y="4221088"/>
            <a:ext cx="1659744" cy="43204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SYNFLOW </a:t>
            </a:r>
          </a:p>
          <a:p>
            <a:pPr marL="342900" indent="-342900"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video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710952"/>
          </a:xfrm>
        </p:spPr>
        <p:txBody>
          <a:bodyPr/>
          <a:lstStyle/>
          <a:p>
            <a:r>
              <a:rPr lang="de-DE" dirty="0" smtClean="0"/>
              <a:t>The SYNFLOW Legacy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71611"/>
            <a:ext cx="3168352" cy="6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15949"/>
            <a:ext cx="2909868" cy="1522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7" y="1180300"/>
            <a:ext cx="2707267" cy="122413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8" y="4531143"/>
            <a:ext cx="2974204" cy="166702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61758" y="4797152"/>
            <a:ext cx="147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Synflow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F3 Factory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PolyCat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3563888" y="5157192"/>
            <a:ext cx="1080120" cy="536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16216" y="278345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Marie-Curie ITN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472875" y="3637345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Marie-Curie ITN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63418" y="2532409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NRW / Ziel 2</a:t>
            </a:r>
            <a:endParaRPr lang="de-DE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710952"/>
          </a:xfrm>
        </p:spPr>
        <p:txBody>
          <a:bodyPr/>
          <a:lstStyle/>
          <a:p>
            <a:r>
              <a:rPr lang="de-DE" dirty="0" smtClean="0"/>
              <a:t>The SYNFLOW Legacy: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00172" y="1222240"/>
            <a:ext cx="5498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mproving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17760" y="3862259"/>
            <a:ext cx="6798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utomated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self-optimizing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00172" y="2564904"/>
            <a:ext cx="5307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flexible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500172" y="5168809"/>
            <a:ext cx="4820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harmaceutical</a:t>
            </a:r>
            <a:r>
              <a:rPr lang="de-DE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cross-sectorial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de-D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49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97768"/>
            <a:ext cx="7920880" cy="710952"/>
          </a:xfrm>
        </p:spPr>
        <p:txBody>
          <a:bodyPr/>
          <a:lstStyle/>
          <a:p>
            <a:r>
              <a:rPr lang="de-DE" dirty="0" smtClean="0"/>
              <a:t>THANK YOU !!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37190" y="1824945"/>
            <a:ext cx="2032608" cy="3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3200" b="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πάντα ῥεῖ </a:t>
            </a:r>
            <a:endParaRPr lang="de-DE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sz="3200" b="1" dirty="0" smtClean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panta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rhei</a:t>
            </a:r>
            <a:endParaRPr lang="de-DE" sz="3200" b="1" dirty="0" smtClean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algn="ctr"/>
            <a:endParaRPr lang="de-DE" sz="3200" b="1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„all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flows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“</a:t>
            </a:r>
            <a:r>
              <a:rPr lang="de-DE" sz="3200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8813" y="4703311"/>
            <a:ext cx="3976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de-DE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Ἡράκλειτος</a:t>
            </a:r>
            <a:endParaRPr kumimoji="0" lang="de-D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de-D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Heraclitus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kumimoji="0" lang="de-D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535</a:t>
            </a:r>
            <a:r>
              <a:rPr kumimoji="0" lang="de-D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</a:t>
            </a:r>
            <a:r>
              <a:rPr kumimoji="0" lang="de-D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475 AD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61" y="1196752"/>
            <a:ext cx="2286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91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Chemical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Pharmaceutical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899592" y="1268760"/>
          <a:ext cx="6912768" cy="321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61"/>
                <a:gridCol w="1952461"/>
                <a:gridCol w="3007846"/>
              </a:tblGrid>
              <a:tr h="496854">
                <a:tc gridSpan="3">
                  <a:txBody>
                    <a:bodyPr/>
                    <a:lstStyle/>
                    <a:p>
                      <a:r>
                        <a:rPr lang="de-DE" sz="2400" dirty="0" err="1" smtClean="0"/>
                        <a:t>Importance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of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the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chemical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and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pharmaceutical</a:t>
                      </a:r>
                      <a:r>
                        <a:rPr lang="de-DE" sz="2400" baseline="0" dirty="0" smtClean="0"/>
                        <a:t> </a:t>
                      </a:r>
                      <a:br>
                        <a:rPr lang="de-DE" sz="2400" baseline="0" dirty="0" smtClean="0"/>
                      </a:br>
                      <a:r>
                        <a:rPr lang="de-DE" sz="2400" baseline="0" dirty="0" err="1" smtClean="0"/>
                        <a:t>industry</a:t>
                      </a:r>
                      <a:r>
                        <a:rPr lang="de-DE" sz="2400" baseline="0" dirty="0" smtClean="0"/>
                        <a:t> in Europe</a:t>
                      </a:r>
                      <a:endParaRPr lang="de-DE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96854">
                <a:tc row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European Chemical </a:t>
                      </a:r>
                      <a:r>
                        <a:rPr lang="de-DE" sz="2000" dirty="0" err="1" smtClean="0"/>
                        <a:t>Industry</a:t>
                      </a:r>
                      <a:endParaRPr lang="de-DE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Employment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1,19 Million </a:t>
                      </a:r>
                      <a:r>
                        <a:rPr lang="de-DE" sz="2000" dirty="0" err="1" smtClean="0"/>
                        <a:t>direct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jobs</a:t>
                      </a:r>
                      <a:r>
                        <a:rPr lang="de-DE" sz="1600" dirty="0" smtClean="0"/>
                        <a:t>*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685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Chemicals </a:t>
                      </a:r>
                      <a:r>
                        <a:rPr lang="de-DE" sz="2000" dirty="0" err="1" smtClean="0"/>
                        <a:t>sales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558 </a:t>
                      </a:r>
                      <a:r>
                        <a:rPr lang="de-DE" sz="2000" dirty="0" err="1" smtClean="0"/>
                        <a:t>billion</a:t>
                      </a:r>
                      <a:r>
                        <a:rPr lang="de-DE" sz="2000" dirty="0" smtClean="0"/>
                        <a:t> €</a:t>
                      </a:r>
                      <a:r>
                        <a:rPr lang="de-DE" sz="1600" dirty="0" smtClean="0"/>
                        <a:t>**</a:t>
                      </a:r>
                      <a:r>
                        <a:rPr lang="de-DE" sz="2000" baseline="0" dirty="0" smtClean="0"/>
                        <a:t/>
                      </a:r>
                      <a:br>
                        <a:rPr lang="de-DE" sz="2000" baseline="0" dirty="0" smtClean="0"/>
                      </a:br>
                      <a:r>
                        <a:rPr lang="de-DE" sz="2000" baseline="0" dirty="0" smtClean="0"/>
                        <a:t>17.8% </a:t>
                      </a:r>
                      <a:r>
                        <a:rPr lang="de-DE" sz="2000" baseline="0" dirty="0" err="1" smtClean="0"/>
                        <a:t>world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market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share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6854">
                <a:tc row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European </a:t>
                      </a:r>
                      <a:r>
                        <a:rPr lang="de-DE" sz="2000" dirty="0" err="1" smtClean="0"/>
                        <a:t>Pharmaceutical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Industry</a:t>
                      </a:r>
                      <a:endParaRPr lang="de-DE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Employment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700.000 </a:t>
                      </a:r>
                      <a:r>
                        <a:rPr lang="de-DE" sz="2000" dirty="0" err="1" smtClean="0"/>
                        <a:t>direct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jobs</a:t>
                      </a:r>
                      <a:r>
                        <a:rPr lang="de-DE" sz="1600" dirty="0" smtClean="0"/>
                        <a:t>***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685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Pharmaceuticals </a:t>
                      </a:r>
                      <a:r>
                        <a:rPr lang="de-DE" sz="2000" dirty="0" err="1" smtClean="0"/>
                        <a:t>sales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/>
                        <a:t>160 </a:t>
                      </a:r>
                      <a:r>
                        <a:rPr lang="de-DE" sz="2000" baseline="0" dirty="0" err="1" smtClean="0"/>
                        <a:t>billion</a:t>
                      </a:r>
                      <a:r>
                        <a:rPr lang="de-DE" sz="2000" baseline="0" dirty="0" smtClean="0"/>
                        <a:t> € </a:t>
                      </a:r>
                      <a:r>
                        <a:rPr lang="de-DE" sz="1600" baseline="0" dirty="0" smtClean="0"/>
                        <a:t>***</a:t>
                      </a:r>
                      <a:r>
                        <a:rPr lang="de-DE" sz="2000" baseline="0" dirty="0" smtClean="0"/>
                        <a:t/>
                      </a:r>
                      <a:br>
                        <a:rPr lang="de-DE" sz="2000" baseline="0" dirty="0" smtClean="0"/>
                      </a:br>
                      <a:r>
                        <a:rPr lang="de-DE" sz="2000" baseline="0" dirty="0" smtClean="0"/>
                        <a:t>26.7% </a:t>
                      </a:r>
                      <a:r>
                        <a:rPr lang="de-DE" sz="2000" baseline="0" dirty="0" err="1" smtClean="0"/>
                        <a:t>of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world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sales</a:t>
                      </a:r>
                      <a:endParaRPr lang="de-DE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99592" y="4797152"/>
            <a:ext cx="6729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* </a:t>
            </a:r>
            <a:r>
              <a:rPr lang="de-DE" dirty="0" err="1" smtClean="0"/>
              <a:t>Eurostat</a:t>
            </a:r>
            <a:r>
              <a:rPr lang="de-DE" dirty="0" smtClean="0"/>
              <a:t> 2012</a:t>
            </a:r>
          </a:p>
          <a:p>
            <a:r>
              <a:rPr lang="de-DE" dirty="0" smtClean="0"/>
              <a:t>  ** </a:t>
            </a:r>
            <a:r>
              <a:rPr lang="de-DE" dirty="0" err="1" smtClean="0"/>
              <a:t>Cefic</a:t>
            </a:r>
            <a:r>
              <a:rPr lang="de-DE" dirty="0" smtClean="0"/>
              <a:t> </a:t>
            </a:r>
            <a:r>
              <a:rPr lang="de-DE" dirty="0" err="1" smtClean="0"/>
              <a:t>Chemdata</a:t>
            </a:r>
            <a:r>
              <a:rPr lang="de-DE" dirty="0" smtClean="0"/>
              <a:t> International 2013</a:t>
            </a:r>
            <a:br>
              <a:rPr lang="de-DE" dirty="0" smtClean="0"/>
            </a:br>
            <a:r>
              <a:rPr lang="de-DE" dirty="0" smtClean="0"/>
              <a:t>*** European </a:t>
            </a:r>
            <a:r>
              <a:rPr lang="de-DE" dirty="0" err="1" smtClean="0"/>
              <a:t>Federation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Pharmaceutical</a:t>
            </a:r>
            <a:r>
              <a:rPr lang="de-DE" dirty="0" smtClean="0"/>
              <a:t> Industries, Key-</a:t>
            </a:r>
            <a:r>
              <a:rPr lang="de-DE" dirty="0" err="1" smtClean="0"/>
              <a:t>data</a:t>
            </a:r>
            <a:r>
              <a:rPr lang="de-DE" dirty="0" smtClean="0"/>
              <a:t> 2012</a:t>
            </a:r>
            <a:endParaRPr lang="de-D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0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04429" y="139948"/>
            <a:ext cx="792088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The Material Supply Chain: A </a:t>
            </a:r>
            <a:r>
              <a:rPr lang="de-DE" dirty="0" err="1" smtClean="0"/>
              <a:t>ChemisTree</a:t>
            </a:r>
            <a:endParaRPr lang="de-DE" dirty="0" smtClean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77900"/>
            <a:ext cx="518953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Sports and Leisure - Bayer Material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r="35233"/>
          <a:stretch>
            <a:fillRect/>
          </a:stretch>
        </p:blipFill>
        <p:spPr bwMode="auto">
          <a:xfrm>
            <a:off x="2635251" y="2786062"/>
            <a:ext cx="10509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903538" y="3171825"/>
            <a:ext cx="787400" cy="27463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function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2522537"/>
            <a:ext cx="1104900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841751" y="3062287"/>
            <a:ext cx="804862" cy="27463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nutrition</a:t>
            </a:r>
          </a:p>
        </p:txBody>
      </p:sp>
      <p:pic>
        <p:nvPicPr>
          <p:cNvPr id="33" name="Picture 10" descr="Raffiner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9642"/>
          <a:stretch>
            <a:fillRect/>
          </a:stretch>
        </p:blipFill>
        <p:spPr bwMode="auto">
          <a:xfrm>
            <a:off x="3643313" y="4078287"/>
            <a:ext cx="11223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03188" y="2322512"/>
            <a:ext cx="20955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400" b="1">
                <a:latin typeface="Arial" panose="020B0604020202020204" pitchFamily="34" charset="0"/>
              </a:rPr>
              <a:t>&gt; 10</a:t>
            </a:r>
            <a:r>
              <a:rPr lang="de-DE" altLang="de-DE" sz="1400" b="1" baseline="30000">
                <a:latin typeface="Arial" panose="020B0604020202020204" pitchFamily="34" charset="0"/>
              </a:rPr>
              <a:t>5</a:t>
            </a:r>
            <a:r>
              <a:rPr lang="de-DE" altLang="de-DE" sz="1400" b="1">
                <a:latin typeface="Arial" panose="020B0604020202020204" pitchFamily="34" charset="0"/>
              </a:rPr>
              <a:t> products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03188" y="3509962"/>
            <a:ext cx="21717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400" b="1">
                <a:latin typeface="Arial" panose="020B0604020202020204" pitchFamily="34" charset="0"/>
              </a:rPr>
              <a:t>~ 10</a:t>
            </a:r>
            <a:r>
              <a:rPr lang="de-DE" altLang="de-DE" sz="1400" b="1" baseline="30000">
                <a:latin typeface="Arial" panose="020B0604020202020204" pitchFamily="34" charset="0"/>
              </a:rPr>
              <a:t>2</a:t>
            </a:r>
            <a:r>
              <a:rPr lang="de-DE" altLang="de-DE" sz="1400" b="1">
                <a:latin typeface="Arial" panose="020B0604020202020204" pitchFamily="34" charset="0"/>
              </a:rPr>
              <a:t> intermediats</a:t>
            </a:r>
          </a:p>
        </p:txBody>
      </p:sp>
      <p:pic>
        <p:nvPicPr>
          <p:cNvPr id="36" name="Picture 13" descr="03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/>
          <a:stretch>
            <a:fillRect/>
          </a:stretch>
        </p:blipFill>
        <p:spPr bwMode="auto">
          <a:xfrm>
            <a:off x="3714751" y="3389312"/>
            <a:ext cx="1008062" cy="72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103188" y="4391025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400" b="1">
                <a:latin typeface="Arial" panose="020B0604020202020204" pitchFamily="34" charset="0"/>
              </a:rPr>
              <a:t>~ 10</a:t>
            </a:r>
            <a:r>
              <a:rPr lang="de-DE" altLang="de-DE" sz="1400" b="1" baseline="30000">
                <a:latin typeface="Arial" panose="020B0604020202020204" pitchFamily="34" charset="0"/>
              </a:rPr>
              <a:t>1</a:t>
            </a:r>
            <a:r>
              <a:rPr lang="de-DE" altLang="de-DE" sz="1400" b="1">
                <a:latin typeface="Arial" panose="020B0604020202020204" pitchFamily="34" charset="0"/>
              </a:rPr>
              <a:t> basic chemicals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03188" y="5191125"/>
            <a:ext cx="2124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600" b="1">
                <a:latin typeface="Arial" panose="020B0604020202020204" pitchFamily="34" charset="0"/>
              </a:rPr>
              <a:t>   </a:t>
            </a:r>
            <a:r>
              <a:rPr lang="de-DE" altLang="de-DE" sz="1400" b="1">
                <a:latin typeface="Arial" panose="020B0604020202020204" pitchFamily="34" charset="0"/>
              </a:rPr>
              <a:t>10</a:t>
            </a:r>
            <a:r>
              <a:rPr lang="de-DE" altLang="de-DE" sz="1400" b="1" baseline="30000">
                <a:latin typeface="Arial" panose="020B0604020202020204" pitchFamily="34" charset="0"/>
              </a:rPr>
              <a:t>0</a:t>
            </a:r>
            <a:r>
              <a:rPr lang="de-DE" altLang="de-DE" sz="1400" b="1">
                <a:latin typeface="Arial" panose="020B0604020202020204" pitchFamily="34" charset="0"/>
              </a:rPr>
              <a:t> petroleum</a:t>
            </a:r>
            <a:endParaRPr lang="en-US" altLang="de-DE" sz="1400" b="1">
              <a:latin typeface="Arial" panose="020B0604020202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200401" y="99695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40" name="Picture 17" descr="605010big_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/>
          <a:stretch>
            <a:fillRect/>
          </a:stretch>
        </p:blipFill>
        <p:spPr bwMode="auto">
          <a:xfrm>
            <a:off x="4851401" y="2686050"/>
            <a:ext cx="1082675" cy="72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349876" y="3133725"/>
            <a:ext cx="495300" cy="27463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care</a:t>
            </a:r>
          </a:p>
        </p:txBody>
      </p:sp>
      <p:pic>
        <p:nvPicPr>
          <p:cNvPr id="42" name="Picture 19" descr="Infec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19275"/>
            <a:ext cx="10668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783013" y="2276475"/>
            <a:ext cx="633413" cy="27463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health</a:t>
            </a:r>
          </a:p>
        </p:txBody>
      </p:sp>
      <p:pic>
        <p:nvPicPr>
          <p:cNvPr id="44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732337"/>
            <a:ext cx="698500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192838" y="5006975"/>
            <a:ext cx="2838450" cy="517525"/>
            <a:chOff x="3936" y="3077"/>
            <a:chExt cx="1788" cy="326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4472" y="3077"/>
              <a:ext cx="1252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de-DE" altLang="de-DE" sz="1400" b="1">
                  <a:latin typeface="Arial" panose="020B0604020202020204" pitchFamily="34" charset="0"/>
                </a:rPr>
                <a:t>alternative carbon</a:t>
              </a:r>
              <a:br>
                <a:rPr lang="de-DE" altLang="de-DE" sz="1400" b="1">
                  <a:latin typeface="Arial" panose="020B0604020202020204" pitchFamily="34" charset="0"/>
                </a:rPr>
              </a:br>
              <a:r>
                <a:rPr lang="de-DE" altLang="de-DE" sz="1400" b="1">
                  <a:latin typeface="Arial" panose="020B0604020202020204" pitchFamily="34" charset="0"/>
                </a:rPr>
                <a:t>ressources</a:t>
              </a:r>
              <a:endParaRPr lang="en-US" altLang="de-DE" sz="1400" b="1">
                <a:latin typeface="Arial" panose="020B0604020202020204" pitchFamily="34" charset="0"/>
              </a:endParaRPr>
            </a:p>
          </p:txBody>
        </p:sp>
        <p:sp>
          <p:nvSpPr>
            <p:cNvPr id="53" name="AutoShape 22"/>
            <p:cNvSpPr>
              <a:spLocks noChangeArrowheads="1"/>
            </p:cNvSpPr>
            <p:nvPr/>
          </p:nvSpPr>
          <p:spPr bwMode="auto">
            <a:xfrm>
              <a:off x="3936" y="3135"/>
              <a:ext cx="560" cy="176"/>
            </a:xfrm>
            <a:prstGeom prst="rightArrow">
              <a:avLst>
                <a:gd name="adj1" fmla="val 50000"/>
                <a:gd name="adj2" fmla="val 795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6" name="Group 31"/>
          <p:cNvGrpSpPr>
            <a:grpSpLocks/>
          </p:cNvGrpSpPr>
          <p:nvPr/>
        </p:nvGrpSpPr>
        <p:grpSpPr bwMode="auto">
          <a:xfrm>
            <a:off x="6218238" y="3643312"/>
            <a:ext cx="2822575" cy="762000"/>
            <a:chOff x="3952" y="2218"/>
            <a:chExt cx="1778" cy="480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448" y="2218"/>
              <a:ext cx="128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de-DE" altLang="de-DE" sz="1600" b="1">
                  <a:latin typeface="Arial" panose="020B0604020202020204" pitchFamily="34" charset="0"/>
                </a:rPr>
                <a:t>   </a:t>
              </a:r>
              <a:r>
                <a:rPr lang="de-DE" altLang="de-DE" sz="1400" b="1">
                  <a:latin typeface="Arial" panose="020B0604020202020204" pitchFamily="34" charset="0"/>
                </a:rPr>
                <a:t>sustainable synthetic pathways and processes</a:t>
              </a:r>
              <a:endParaRPr lang="en-US" altLang="de-DE" sz="1400" b="1">
                <a:latin typeface="Arial" panose="020B0604020202020204" pitchFamily="34" charset="0"/>
              </a:endParaRPr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3952" y="2423"/>
              <a:ext cx="560" cy="176"/>
            </a:xfrm>
            <a:prstGeom prst="rightArrow">
              <a:avLst>
                <a:gd name="adj1" fmla="val 50000"/>
                <a:gd name="adj2" fmla="val 795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6218238" y="2312987"/>
            <a:ext cx="2665413" cy="549275"/>
            <a:chOff x="3952" y="1380"/>
            <a:chExt cx="1679" cy="346"/>
          </a:xfrm>
        </p:grpSpPr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4349" y="1380"/>
              <a:ext cx="1282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de-DE" altLang="de-DE" sz="1600" b="1" dirty="0">
                  <a:latin typeface="Arial" panose="020B0604020202020204" pitchFamily="34" charset="0"/>
                </a:rPr>
                <a:t>   </a:t>
              </a:r>
              <a:r>
                <a:rPr lang="de-DE" altLang="de-DE" sz="1400" b="1" dirty="0" err="1">
                  <a:latin typeface="Arial" panose="020B0604020202020204" pitchFamily="34" charset="0"/>
                </a:rPr>
                <a:t>new</a:t>
              </a:r>
              <a:r>
                <a:rPr lang="de-DE" altLang="de-DE" sz="1400" b="1" dirty="0">
                  <a:latin typeface="Arial" panose="020B0604020202020204" pitchFamily="34" charset="0"/>
                </a:rPr>
                <a:t> </a:t>
              </a:r>
              <a:r>
                <a:rPr lang="de-DE" altLang="de-DE" sz="1400" b="1" dirty="0" err="1">
                  <a:latin typeface="Arial" panose="020B0604020202020204" pitchFamily="34" charset="0"/>
                </a:rPr>
                <a:t>or</a:t>
              </a:r>
              <a:r>
                <a:rPr lang="de-DE" altLang="de-DE" sz="1400" b="1" dirty="0">
                  <a:latin typeface="Arial" panose="020B0604020202020204" pitchFamily="34" charset="0"/>
                </a:rPr>
                <a:t> </a:t>
              </a:r>
              <a:r>
                <a:rPr lang="de-DE" altLang="de-DE" sz="1400" b="1" dirty="0" err="1">
                  <a:latin typeface="Arial" panose="020B0604020202020204" pitchFamily="34" charset="0"/>
                </a:rPr>
                <a:t>improved</a:t>
              </a:r>
              <a:r>
                <a:rPr lang="de-DE" altLang="de-DE" sz="1400" b="1" dirty="0">
                  <a:latin typeface="Arial" panose="020B0604020202020204" pitchFamily="34" charset="0"/>
                </a:rPr>
                <a:t/>
              </a:r>
              <a:br>
                <a:rPr lang="de-DE" altLang="de-DE" sz="1400" b="1" dirty="0">
                  <a:latin typeface="Arial" panose="020B0604020202020204" pitchFamily="34" charset="0"/>
                </a:rPr>
              </a:br>
              <a:r>
                <a:rPr lang="de-DE" altLang="de-DE" sz="1400" b="1" dirty="0" err="1">
                  <a:latin typeface="Arial" panose="020B0604020202020204" pitchFamily="34" charset="0"/>
                </a:rPr>
                <a:t>products</a:t>
              </a:r>
              <a:endParaRPr lang="en-US" altLang="de-DE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49" name="AutoShape 24"/>
            <p:cNvSpPr>
              <a:spLocks noChangeArrowheads="1"/>
            </p:cNvSpPr>
            <p:nvPr/>
          </p:nvSpPr>
          <p:spPr bwMode="auto">
            <a:xfrm>
              <a:off x="3952" y="1511"/>
              <a:ext cx="560" cy="176"/>
            </a:xfrm>
            <a:prstGeom prst="rightArrow">
              <a:avLst>
                <a:gd name="adj1" fmla="val 50000"/>
                <a:gd name="adj2" fmla="val 795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" name="Ellipse 1"/>
          <p:cNvSpPr/>
          <p:nvPr/>
        </p:nvSpPr>
        <p:spPr>
          <a:xfrm>
            <a:off x="6084168" y="3356992"/>
            <a:ext cx="2947120" cy="1497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Green Chemistry Challenge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1265" y="5701010"/>
            <a:ext cx="51219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de-DE" altLang="de-DE" sz="1600" b="1" dirty="0"/>
              <a:t>E- </a:t>
            </a:r>
            <a:r>
              <a:rPr lang="de-DE" altLang="de-DE" sz="1600" b="1" dirty="0" err="1" smtClean="0"/>
              <a:t>Factor</a:t>
            </a:r>
            <a:r>
              <a:rPr lang="de-DE" altLang="de-DE" sz="1600" b="1" dirty="0" smtClean="0"/>
              <a:t> </a:t>
            </a:r>
            <a:r>
              <a:rPr lang="de-DE" altLang="de-DE" sz="1600" b="1" dirty="0"/>
              <a:t>= </a:t>
            </a:r>
            <a:r>
              <a:rPr lang="de-DE" altLang="de-DE" sz="1600" b="1" dirty="0" smtClean="0"/>
              <a:t>m(</a:t>
            </a:r>
            <a:r>
              <a:rPr lang="de-DE" altLang="de-DE" sz="1600" b="1" dirty="0" err="1" smtClean="0"/>
              <a:t>waste</a:t>
            </a:r>
            <a:r>
              <a:rPr lang="de-DE" altLang="de-DE" sz="1600" b="1" dirty="0" smtClean="0"/>
              <a:t>)/m(</a:t>
            </a:r>
            <a:r>
              <a:rPr lang="de-DE" altLang="de-DE" sz="1600" b="1" dirty="0" err="1" smtClean="0"/>
              <a:t>product</a:t>
            </a:r>
            <a:r>
              <a:rPr lang="de-DE" altLang="de-DE" sz="1600" b="1" dirty="0" smtClean="0"/>
              <a:t>)</a:t>
            </a:r>
            <a:r>
              <a:rPr lang="de-DE" altLang="de-DE" sz="1600" dirty="0"/>
              <a:t> </a:t>
            </a:r>
            <a:r>
              <a:rPr lang="de-DE" altLang="de-DE" sz="1600" dirty="0" smtClean="0"/>
              <a:t>(R</a:t>
            </a:r>
            <a:r>
              <a:rPr lang="de-DE" altLang="de-DE" sz="1600" dirty="0"/>
              <a:t>. Sheldon, </a:t>
            </a:r>
            <a:r>
              <a:rPr lang="de-DE" altLang="de-DE" sz="1600" dirty="0" smtClean="0"/>
              <a:t>1993)</a:t>
            </a:r>
            <a:endParaRPr lang="de-DE" altLang="de-DE" sz="16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37630" y="1050578"/>
            <a:ext cx="6862762" cy="4572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1" name="Grafik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7" y="980728"/>
            <a:ext cx="6831013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343967" y="1785590"/>
            <a:ext cx="1695450" cy="414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455241" y="1795115"/>
            <a:ext cx="155491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de-DE" altLang="de-DE" sz="1600" dirty="0" err="1" smtClean="0"/>
              <a:t>Petrochemistry</a:t>
            </a:r>
            <a:endParaRPr lang="de-DE" altLang="de-DE" sz="16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358280" y="2420590"/>
            <a:ext cx="1708150" cy="414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393205" y="3101628"/>
            <a:ext cx="1673225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15430" y="3733453"/>
            <a:ext cx="1641475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340234" y="2461865"/>
            <a:ext cx="169918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de-DE" altLang="de-DE" sz="1600" dirty="0" smtClean="0"/>
              <a:t>Basic Chemicals</a:t>
            </a:r>
            <a:endParaRPr lang="de-DE" altLang="de-DE" sz="1600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74886" y="3144490"/>
            <a:ext cx="156453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de-DE" altLang="de-DE" sz="1600" dirty="0" smtClean="0"/>
              <a:t>Fine Chemistry</a:t>
            </a:r>
            <a:endParaRPr lang="de-DE" altLang="de-DE" sz="1600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82105" y="3801715"/>
            <a:ext cx="152926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de-DE" altLang="de-DE" sz="1600" dirty="0" err="1" smtClean="0"/>
              <a:t>Pharaceuticals</a:t>
            </a:r>
            <a:endParaRPr lang="de-DE" altLang="de-DE" sz="1600" dirty="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488705" y="4758978"/>
            <a:ext cx="3433762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844305" y="4792315"/>
            <a:ext cx="2862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de-DE" altLang="de-DE" sz="1600" dirty="0"/>
              <a:t>kg </a:t>
            </a:r>
            <a:r>
              <a:rPr lang="de-DE" altLang="de-DE" sz="1600" dirty="0" err="1" smtClean="0"/>
              <a:t>waste</a:t>
            </a:r>
            <a:r>
              <a:rPr lang="de-DE" altLang="de-DE" sz="1600" dirty="0" smtClean="0"/>
              <a:t>/kg </a:t>
            </a:r>
            <a:r>
              <a:rPr lang="de-DE" altLang="de-DE" sz="1600" dirty="0" err="1" smtClean="0"/>
              <a:t>product</a:t>
            </a:r>
            <a:endParaRPr lang="de-DE" altLang="de-DE" sz="1600" dirty="0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-36512" y="6165304"/>
            <a:ext cx="3571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DE" altLang="de-DE" sz="1200" dirty="0"/>
              <a:t>R. Sheldon, </a:t>
            </a:r>
            <a:r>
              <a:rPr lang="de-DE" altLang="de-DE" sz="1200" i="1" dirty="0"/>
              <a:t>Green Chemistry</a:t>
            </a:r>
            <a:r>
              <a:rPr lang="de-DE" altLang="de-DE" sz="1200" dirty="0"/>
              <a:t>, </a:t>
            </a:r>
            <a:r>
              <a:rPr lang="de-DE" altLang="de-DE" sz="1200" b="1" dirty="0"/>
              <a:t>2007</a:t>
            </a:r>
            <a:r>
              <a:rPr lang="de-DE" altLang="de-DE" sz="1200" dirty="0"/>
              <a:t>, </a:t>
            </a:r>
            <a:r>
              <a:rPr lang="de-DE" altLang="de-DE" sz="1200" i="1" dirty="0"/>
              <a:t>9</a:t>
            </a:r>
            <a:r>
              <a:rPr lang="de-DE" altLang="de-DE" sz="1200" dirty="0"/>
              <a:t>, 1273-1283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1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Catalysis: A Key Technology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82060" y="1357238"/>
            <a:ext cx="29194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82060" y="2271638"/>
            <a:ext cx="29194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2060" y="1357238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01472" y="1357238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20372" y="1374701"/>
            <a:ext cx="3932238" cy="2090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20385" y="1604888"/>
            <a:ext cx="38893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  &gt;90% of new chemical processes</a:t>
            </a:r>
          </a:p>
          <a:p>
            <a:pPr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  13 billion $ catalyst market</a:t>
            </a:r>
          </a:p>
          <a:p>
            <a:pPr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  &gt;1,000 billion $ value generation</a:t>
            </a:r>
          </a:p>
          <a:p>
            <a:pPr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  15-20% of the total economy </a:t>
            </a:r>
          </a:p>
        </p:txBody>
      </p:sp>
      <p:pic>
        <p:nvPicPr>
          <p:cNvPr id="15" name="Picture 14" descr="111-1110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21277"/>
          <a:stretch>
            <a:fillRect/>
          </a:stretch>
        </p:blipFill>
        <p:spPr bwMode="auto">
          <a:xfrm>
            <a:off x="689985" y="1592188"/>
            <a:ext cx="1503362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94910" y="4221088"/>
            <a:ext cx="56800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2001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de-DE" sz="1600" i="1">
                <a:solidFill>
                  <a:srgbClr val="000000"/>
                </a:solidFill>
                <a:latin typeface="Arial" pitchFamily="34" charset="0"/>
              </a:rPr>
              <a:t>Asymmetric Catalysis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(Sharpless, Knowles, Noyori)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2005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de-DE" sz="1600" i="1">
                <a:solidFill>
                  <a:srgbClr val="000000"/>
                </a:solidFill>
                <a:latin typeface="Arial" pitchFamily="34" charset="0"/>
              </a:rPr>
              <a:t>Olefin Metathesis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(Chauvin, Grubbs, Schrock)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2007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de-DE" sz="1600" i="1">
                <a:solidFill>
                  <a:srgbClr val="000000"/>
                </a:solidFill>
                <a:latin typeface="Arial" pitchFamily="34" charset="0"/>
              </a:rPr>
              <a:t>Surface Science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(Ertl)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2010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de-DE" sz="1600" i="1">
                <a:solidFill>
                  <a:srgbClr val="000000"/>
                </a:solidFill>
                <a:latin typeface="Arial" pitchFamily="34" charset="0"/>
              </a:rPr>
              <a:t>Pd-Catalyzed C-C Coupling</a:t>
            </a:r>
            <a:r>
              <a:rPr lang="de-DE" sz="1600">
                <a:solidFill>
                  <a:srgbClr val="000000"/>
                </a:solidFill>
                <a:latin typeface="Arial" pitchFamily="34" charset="0"/>
              </a:rPr>
              <a:t> (Heck, Negishi, Suzuki)</a:t>
            </a: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22" y="4321101"/>
            <a:ext cx="1296988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35" y="1449313"/>
            <a:ext cx="1933575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5" y="4290938"/>
            <a:ext cx="1385887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7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53752"/>
            <a:ext cx="7920880" cy="710952"/>
          </a:xfrm>
        </p:spPr>
        <p:txBody>
          <a:bodyPr/>
          <a:lstStyle/>
          <a:p>
            <a:r>
              <a:rPr lang="de-DE" dirty="0" smtClean="0"/>
              <a:t>The SYNFLOW </a:t>
            </a:r>
            <a:r>
              <a:rPr lang="de-DE" dirty="0" err="1" smtClean="0"/>
              <a:t>Concept</a:t>
            </a:r>
            <a:endParaRPr lang="de-DE" dirty="0" smtClean="0"/>
          </a:p>
        </p:txBody>
      </p:sp>
      <p:pic>
        <p:nvPicPr>
          <p:cNvPr id="32" name="Picture 3" descr="111-1110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20911"/>
            <a:ext cx="2768600" cy="305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968375" y="4611836"/>
            <a:ext cx="2425700" cy="1663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14375" y="4649936"/>
            <a:ext cx="29146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batch-wise</a:t>
            </a:r>
          </a:p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large volume</a:t>
            </a:r>
          </a:p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high E-factors</a:t>
            </a:r>
          </a:p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many unit operations</a:t>
            </a:r>
          </a:p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low space time yields</a:t>
            </a:r>
          </a:p>
          <a:p>
            <a:pPr algn="ctr"/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</a:rPr>
              <a:t>labour intensive</a:t>
            </a:r>
          </a:p>
          <a:p>
            <a:pPr algn="ctr"/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692525" y="4872186"/>
            <a:ext cx="1873250" cy="1311275"/>
            <a:chOff x="2280" y="2784"/>
            <a:chExt cx="1180" cy="826"/>
          </a:xfrm>
        </p:grpSpPr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2396" y="2932"/>
              <a:ext cx="1064" cy="344"/>
            </a:xfrm>
            <a:prstGeom prst="rightArrow">
              <a:avLst>
                <a:gd name="adj1" fmla="val 50000"/>
                <a:gd name="adj2" fmla="val 77326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280" y="2784"/>
              <a:ext cx="106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molecular</a:t>
              </a:r>
            </a:p>
            <a:p>
              <a:pPr algn="ctr">
                <a:defRPr/>
              </a:pPr>
              <a:r>
                <a:rPr lang="de-D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AND </a:t>
              </a:r>
            </a:p>
            <a:p>
              <a:pPr algn="ctr">
                <a:defRPr/>
              </a:pPr>
              <a:r>
                <a:rPr lang="de-D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engineering</a:t>
              </a:r>
            </a:p>
            <a:p>
              <a:pPr algn="ctr">
                <a:defRPr/>
              </a:pPr>
              <a:r>
                <a:rPr lang="de-D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sciences</a:t>
              </a:r>
            </a:p>
          </p:txBody>
        </p:sp>
      </p:grp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291014" y="1047898"/>
            <a:ext cx="4138613" cy="5164138"/>
            <a:chOff x="2657" y="375"/>
            <a:chExt cx="2607" cy="3253"/>
          </a:xfrm>
        </p:grpSpPr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3628" y="2636"/>
              <a:ext cx="1416" cy="9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3428" y="2636"/>
              <a:ext cx="1836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continuous-flow</a:t>
              </a:r>
            </a:p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small and flexible</a:t>
              </a:r>
            </a:p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no VOC, no waste</a:t>
              </a:r>
            </a:p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integrated process</a:t>
              </a:r>
            </a:p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high space time yield</a:t>
              </a:r>
            </a:p>
            <a:p>
              <a:pPr algn="ctr"/>
              <a:r>
                <a:rPr lang="de-DE" altLang="de-DE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largely automated</a:t>
              </a:r>
            </a:p>
          </p:txBody>
        </p:sp>
        <p:pic>
          <p:nvPicPr>
            <p:cNvPr id="39" name="Picture 17" descr="IMG_965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375"/>
              <a:ext cx="2606" cy="195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16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1926" y="921494"/>
            <a:ext cx="425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20 </a:t>
            </a:r>
            <a:r>
              <a:rPr lang="de-DE" b="1" dirty="0" err="1" smtClean="0"/>
              <a:t>partners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8 European countries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err="1" smtClean="0"/>
              <a:t>Coordination</a:t>
            </a:r>
            <a:r>
              <a:rPr lang="de-DE" b="1" dirty="0" smtClean="0"/>
              <a:t>: CMT@RWTH Aachen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Management: </a:t>
            </a:r>
            <a:r>
              <a:rPr lang="de-DE" b="1" dirty="0" err="1" smtClean="0"/>
              <a:t>Dechema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44008" y="1054477"/>
            <a:ext cx="440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16,6 </a:t>
            </a:r>
            <a:r>
              <a:rPr lang="de-DE" b="1" dirty="0" err="1"/>
              <a:t>Mio</a:t>
            </a:r>
            <a:r>
              <a:rPr lang="de-DE" b="1" dirty="0"/>
              <a:t> € </a:t>
            </a:r>
            <a:r>
              <a:rPr lang="de-DE" b="1" dirty="0" err="1"/>
              <a:t>budget</a:t>
            </a:r>
            <a:r>
              <a:rPr lang="de-DE" b="1" dirty="0"/>
              <a:t> / 11 </a:t>
            </a:r>
            <a:r>
              <a:rPr lang="de-DE" b="1" dirty="0" err="1"/>
              <a:t>Mio</a:t>
            </a:r>
            <a:r>
              <a:rPr lang="de-DE" b="1" dirty="0"/>
              <a:t> € EU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September 1, 2010 – August 31, 2014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0880" cy="710952"/>
          </a:xfrm>
        </p:spPr>
        <p:txBody>
          <a:bodyPr/>
          <a:lstStyle/>
          <a:p>
            <a:r>
              <a:rPr lang="de-DE" dirty="0" smtClean="0"/>
              <a:t>The SYNFLOW </a:t>
            </a:r>
            <a:r>
              <a:rPr lang="de-DE" dirty="0" err="1" smtClean="0"/>
              <a:t>Consortium</a:t>
            </a:r>
            <a:endParaRPr lang="de-DE" dirty="0" smtClean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779912" cy="36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256" y="2216567"/>
            <a:ext cx="3958318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1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25760"/>
            <a:ext cx="7920880" cy="710952"/>
          </a:xfrm>
        </p:spPr>
        <p:txBody>
          <a:bodyPr/>
          <a:lstStyle/>
          <a:p>
            <a:r>
              <a:rPr lang="de-DE" dirty="0" smtClean="0"/>
              <a:t>Research Programme: </a:t>
            </a:r>
            <a:r>
              <a:rPr lang="de-DE" sz="2400" b="1" dirty="0" smtClean="0"/>
              <a:t>Work Packages &amp; Case Studies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558277" y="2499861"/>
            <a:ext cx="411817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 </a:t>
            </a:r>
            <a:r>
              <a:rPr lang="de-DE" altLang="de-DE" dirty="0" smtClean="0"/>
              <a:t>Integrated &amp; </a:t>
            </a:r>
            <a:r>
              <a:rPr lang="de-DE" altLang="de-DE" dirty="0" err="1" smtClean="0"/>
              <a:t>Interdisciplinary</a:t>
            </a:r>
            <a:r>
              <a:rPr lang="de-DE" altLang="de-DE" dirty="0" smtClean="0"/>
              <a:t> Approach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 </a:t>
            </a:r>
            <a:r>
              <a:rPr lang="de-DE" altLang="de-DE" dirty="0" err="1" smtClean="0"/>
              <a:t>Directed</a:t>
            </a:r>
            <a:r>
              <a:rPr lang="de-DE" altLang="de-DE" dirty="0" smtClean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new</a:t>
            </a:r>
            <a:r>
              <a:rPr lang="de-DE" altLang="de-DE" dirty="0"/>
              <a:t> </a:t>
            </a:r>
            <a:r>
              <a:rPr lang="de-DE" altLang="de-DE" dirty="0" err="1" smtClean="0"/>
              <a:t>methodologies</a:t>
            </a:r>
            <a:endParaRPr lang="de-DE" altLang="de-DE" dirty="0" smtClean="0"/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 </a:t>
            </a:r>
            <a:r>
              <a:rPr lang="de-DE" altLang="de-DE" dirty="0" smtClean="0"/>
              <a:t>Robust and </a:t>
            </a:r>
            <a:r>
              <a:rPr lang="de-DE" altLang="de-DE" dirty="0" err="1" smtClean="0"/>
              <a:t>generic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processes</a:t>
            </a:r>
            <a:endParaRPr lang="de-DE" altLang="de-DE" dirty="0"/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</a:t>
            </a:r>
            <a:r>
              <a:rPr lang="de-DE" altLang="de-DE" dirty="0" err="1"/>
              <a:t>industrial</a:t>
            </a:r>
            <a:r>
              <a:rPr lang="de-DE" altLang="de-DE" dirty="0"/>
              <a:t> </a:t>
            </a:r>
            <a:r>
              <a:rPr lang="de-DE" altLang="de-DE" dirty="0" err="1"/>
              <a:t>case</a:t>
            </a:r>
            <a:r>
              <a:rPr lang="de-DE" altLang="de-DE" dirty="0"/>
              <a:t> </a:t>
            </a:r>
            <a:r>
              <a:rPr lang="de-DE" altLang="de-DE" dirty="0" err="1" smtClean="0"/>
              <a:t>studies</a:t>
            </a:r>
            <a:endParaRPr lang="de-DE" altLang="de-DE" dirty="0"/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 </a:t>
            </a:r>
            <a:r>
              <a:rPr lang="de-DE" altLang="de-DE" dirty="0" err="1"/>
              <a:t>Aimed</a:t>
            </a:r>
            <a:r>
              <a:rPr lang="de-DE" altLang="de-DE" dirty="0"/>
              <a:t> at </a:t>
            </a:r>
            <a:r>
              <a:rPr lang="de-DE" altLang="de-DE" dirty="0" err="1" smtClean="0"/>
              <a:t>demonstration</a:t>
            </a:r>
            <a:r>
              <a:rPr lang="de-DE" altLang="de-DE" dirty="0" smtClean="0"/>
              <a:t> (kg/d)</a:t>
            </a:r>
            <a:endParaRPr lang="de-DE" altLang="de-DE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9640"/>
            <a:ext cx="348551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764704"/>
            <a:ext cx="885698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55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0" y="519263"/>
            <a:ext cx="74707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8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03" y="4795565"/>
            <a:ext cx="187166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Rectangle 9"/>
          <p:cNvSpPr>
            <a:spLocks noChangeArrowheads="1"/>
          </p:cNvSpPr>
          <p:nvPr/>
        </p:nvSpPr>
        <p:spPr bwMode="auto">
          <a:xfrm>
            <a:off x="6290716" y="1268760"/>
            <a:ext cx="8636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scCO</a:t>
            </a:r>
            <a:r>
              <a:rPr lang="de-DE" altLang="de-DE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528" name="Rectangle 11"/>
          <p:cNvSpPr>
            <a:spLocks noChangeArrowheads="1"/>
          </p:cNvSpPr>
          <p:nvPr/>
        </p:nvSpPr>
        <p:spPr bwMode="auto">
          <a:xfrm>
            <a:off x="1486941" y="1337022"/>
            <a:ext cx="8636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scCO</a:t>
            </a:r>
            <a:r>
              <a:rPr lang="de-DE" altLang="de-DE" sz="18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534" name="Textfeld 6"/>
          <p:cNvSpPr txBox="1">
            <a:spLocks noChangeArrowheads="1"/>
          </p:cNvSpPr>
          <p:nvPr/>
        </p:nvSpPr>
        <p:spPr bwMode="auto">
          <a:xfrm>
            <a:off x="7524328" y="4797152"/>
            <a:ext cx="1165225" cy="132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de-DE" altLang="de-D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upported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onic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iquid</a:t>
            </a:r>
          </a:p>
          <a:p>
            <a:pPr eaLnBrk="0" hangingPunct="0"/>
            <a:r>
              <a:rPr lang="de-DE" alt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hase</a:t>
            </a:r>
          </a:p>
        </p:txBody>
      </p:sp>
      <p:sp>
        <p:nvSpPr>
          <p:cNvPr id="235535" name="Rectangle 11"/>
          <p:cNvSpPr>
            <a:spLocks noChangeArrowheads="1"/>
          </p:cNvSpPr>
          <p:nvPr/>
        </p:nvSpPr>
        <p:spPr bwMode="auto">
          <a:xfrm>
            <a:off x="1664741" y="1951385"/>
            <a:ext cx="5619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de-DE" altLang="de-DE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0790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57391" y="5986904"/>
            <a:ext cx="2326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U. Hintermair, G. </a:t>
            </a:r>
            <a:r>
              <a:rPr lang="de-DE" alt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Franciò</a:t>
            </a: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W. Leitner, </a:t>
            </a: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de-DE" alt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Eur. </a:t>
            </a:r>
            <a:r>
              <a:rPr lang="de-DE" alt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altLang="de-DE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alt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4538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– 4547.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525344"/>
            <a:ext cx="5543550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400" i="1" dirty="0" smtClean="0">
                <a:solidFill>
                  <a:schemeClr val="bg1"/>
                </a:solidFill>
              </a:rPr>
              <a:t>Agenda Workshop “Impact of the SPIRE </a:t>
            </a:r>
            <a:r>
              <a:rPr lang="en-GB" sz="1400" i="1" dirty="0" err="1" smtClean="0">
                <a:solidFill>
                  <a:schemeClr val="bg1"/>
                </a:solidFill>
              </a:rPr>
              <a:t>cPPP</a:t>
            </a:r>
            <a:r>
              <a:rPr lang="en-GB" sz="1400" i="1" dirty="0" smtClean="0">
                <a:solidFill>
                  <a:schemeClr val="bg1"/>
                </a:solidFill>
              </a:rPr>
              <a:t>”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Brussles</a:t>
            </a:r>
            <a:r>
              <a:rPr lang="en-GB" sz="1400" dirty="0" smtClean="0">
                <a:solidFill>
                  <a:schemeClr val="bg1"/>
                </a:solidFill>
              </a:rPr>
              <a:t>, 21-22 April 2015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949</Words>
  <Application>Microsoft Office PowerPoint</Application>
  <PresentationFormat>Bildschirmpräsentation (4:3)</PresentationFormat>
  <Paragraphs>189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Verdana</vt:lpstr>
      <vt:lpstr>Wingdings</vt:lpstr>
      <vt:lpstr>Larissa-Design</vt:lpstr>
      <vt:lpstr>1_Larissa-Design</vt:lpstr>
      <vt:lpstr>2_Larissa-Design</vt:lpstr>
      <vt:lpstr>SYNFLOW - A Success Story Walter Leitner</vt:lpstr>
      <vt:lpstr>Chemical and Pharmaceutical Industry</vt:lpstr>
      <vt:lpstr>PowerPoint-Präsentation</vt:lpstr>
      <vt:lpstr>The Green Chemistry Challenge</vt:lpstr>
      <vt:lpstr>Catalysis: A Key Technology</vt:lpstr>
      <vt:lpstr>The SYNFLOW Concept</vt:lpstr>
      <vt:lpstr>The SYNFLOW Consortium</vt:lpstr>
      <vt:lpstr>Research Programme: Work Packages &amp; Case Studies</vt:lpstr>
      <vt:lpstr>PowerPoint-Präsentation</vt:lpstr>
      <vt:lpstr>PowerPoint-Präsentation</vt:lpstr>
      <vt:lpstr>The SYNFLOW Deliverables: Demonstrators</vt:lpstr>
      <vt:lpstr>The SYNFLOW Deliverables: Key Criteria</vt:lpstr>
      <vt:lpstr>The SYNFLOW Legacy</vt:lpstr>
      <vt:lpstr>SYNFLOW dissemination activities</vt:lpstr>
      <vt:lpstr>The SYNFLOW Legacy</vt:lpstr>
      <vt:lpstr>The SYNFLOW Legacy: Where to go next?</vt:lpstr>
      <vt:lpstr>THANK YOU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Project and review   of project negotiations</dc:title>
  <dc:creator>bazzanella</dc:creator>
  <cp:lastModifiedBy>Walter Leitner</cp:lastModifiedBy>
  <cp:revision>189</cp:revision>
  <cp:lastPrinted>2014-06-27T11:32:59Z</cp:lastPrinted>
  <dcterms:created xsi:type="dcterms:W3CDTF">2010-05-26T11:25:16Z</dcterms:created>
  <dcterms:modified xsi:type="dcterms:W3CDTF">2015-04-22T06:29:29Z</dcterms:modified>
</cp:coreProperties>
</file>