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60" r:id="rId1"/>
  </p:sldMasterIdLst>
  <p:notesMasterIdLst>
    <p:notesMasterId r:id="rId14"/>
  </p:notesMasterIdLst>
  <p:sldIdLst>
    <p:sldId id="256" r:id="rId2"/>
    <p:sldId id="269" r:id="rId3"/>
    <p:sldId id="270" r:id="rId4"/>
    <p:sldId id="280" r:id="rId5"/>
    <p:sldId id="274" r:id="rId6"/>
    <p:sldId id="273" r:id="rId7"/>
    <p:sldId id="272" r:id="rId8"/>
    <p:sldId id="287" r:id="rId9"/>
    <p:sldId id="275" r:id="rId10"/>
    <p:sldId id="276" r:id="rId11"/>
    <p:sldId id="277" r:id="rId12"/>
    <p:sldId id="278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3399"/>
    <a:srgbClr val="EB9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48" autoAdjust="0"/>
    <p:restoredTop sz="94660" autoAdjust="0"/>
  </p:normalViewPr>
  <p:slideViewPr>
    <p:cSldViewPr snapToGrid="0">
      <p:cViewPr>
        <p:scale>
          <a:sx n="110" d="100"/>
          <a:sy n="110" d="100"/>
        </p:scale>
        <p:origin x="-1212" y="-156"/>
      </p:cViewPr>
      <p:guideLst>
        <p:guide orient="horz" pos="213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174955-3C3B-4A09-B76A-7530BAA52322}" type="datetimeFigureOut">
              <a:rPr lang="en-GB"/>
              <a:pPr>
                <a:defRPr/>
              </a:pPr>
              <a:t>25/06/2015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1B34A7-425D-4133-B5C6-964C9D1E9B0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951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3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139535-C898-491C-B705-2A4876864FEF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6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37"/>
          <p:cNvSpPr/>
          <p:nvPr userDrawn="1"/>
        </p:nvSpPr>
        <p:spPr>
          <a:xfrm>
            <a:off x="0" y="1389063"/>
            <a:ext cx="9144000" cy="19669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Grafik 2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05088" y="3762375"/>
            <a:ext cx="14763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96863" y="288925"/>
            <a:ext cx="1481137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3"/>
          <p:cNvPicPr>
            <a:picLocks noChangeAspect="1"/>
          </p:cNvPicPr>
          <p:nvPr userDrawn="1"/>
        </p:nvPicPr>
        <p:blipFill>
          <a:blip r:embed="rId4"/>
          <a:srcRect b="31578"/>
          <a:stretch>
            <a:fillRect/>
          </a:stretch>
        </p:blipFill>
        <p:spPr bwMode="auto">
          <a:xfrm>
            <a:off x="863600" y="6089650"/>
            <a:ext cx="28432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14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732088" y="5484813"/>
            <a:ext cx="5762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5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4141788" y="3602038"/>
            <a:ext cx="8636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6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366963" y="4159250"/>
            <a:ext cx="129698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17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856038" y="5984875"/>
            <a:ext cx="197961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8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592763" y="5203825"/>
            <a:ext cx="9001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20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416050" y="5033963"/>
            <a:ext cx="21240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k 22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5259388" y="3898900"/>
            <a:ext cx="12239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hteck 23"/>
          <p:cNvSpPr/>
          <p:nvPr userDrawn="1"/>
        </p:nvSpPr>
        <p:spPr>
          <a:xfrm>
            <a:off x="5487988" y="4289425"/>
            <a:ext cx="224313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PYROGENESIS S.A</a:t>
            </a:r>
          </a:p>
        </p:txBody>
      </p:sp>
      <p:pic>
        <p:nvPicPr>
          <p:cNvPr id="18" name="Grafik 25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5808663" y="4749800"/>
            <a:ext cx="93503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Grafik 2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16575" y="5721350"/>
            <a:ext cx="15478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27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907213" y="3898900"/>
            <a:ext cx="1368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Grafik 28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716088" y="4610100"/>
            <a:ext cx="165576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Grafik 29"/>
          <p:cNvPicPr>
            <a:picLocks noChangeAspect="1"/>
          </p:cNvPicPr>
          <p:nvPr userDrawn="1"/>
        </p:nvPicPr>
        <p:blipFill>
          <a:blip r:embed="rId16"/>
          <a:srcRect l="8066" t="26065" r="11429" b="29137"/>
          <a:stretch>
            <a:fillRect/>
          </a:stretch>
        </p:blipFill>
        <p:spPr bwMode="auto">
          <a:xfrm>
            <a:off x="7145338" y="4745038"/>
            <a:ext cx="9001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Grafik 30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6821488" y="5202238"/>
            <a:ext cx="71913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Recycle, Reload, Icon, Arrown, Circle, Turn, Pictogram"/>
          <p:cNvPicPr>
            <a:picLocks noChangeAspect="1" noChangeArrowheads="1"/>
          </p:cNvPicPr>
          <p:nvPr userDrawn="1"/>
        </p:nvPicPr>
        <p:blipFill>
          <a:blip r:embed="rId18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3790881" y="4420457"/>
            <a:ext cx="1368000" cy="1400832"/>
          </a:xfrm>
          <a:prstGeom prst="rect">
            <a:avLst/>
          </a:prstGeom>
          <a:noFill/>
          <a:extLst/>
        </p:spPr>
      </p:pic>
      <p:pic>
        <p:nvPicPr>
          <p:cNvPr id="25" name="Grafik 38"/>
          <p:cNvPicPr>
            <a:picLocks noChangeAspect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1103313" y="5519738"/>
            <a:ext cx="11382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405959"/>
            <a:ext cx="9144000" cy="168414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6" name="Picture 2" descr="D:\2015\15-04990.EU_CABRISS\15.Meetings\KickOff-07-08.06.15\Logos\H2020-Spire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-1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July 6-7/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CABRISS Kick-off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783EB-767C-434C-829D-EF902F3C1A7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July 6-7/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CABRISS Kick-off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67EBE-536F-4317-AC5B-35C0FC0369C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25400"/>
            <a:ext cx="9715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r Verbinder 7"/>
          <p:cNvCxnSpPr/>
          <p:nvPr userDrawn="1"/>
        </p:nvCxnSpPr>
        <p:spPr>
          <a:xfrm>
            <a:off x="0" y="733425"/>
            <a:ext cx="9144000" cy="0"/>
          </a:xfrm>
          <a:prstGeom prst="line">
            <a:avLst/>
          </a:prstGeom>
          <a:ln w="57150">
            <a:solidFill>
              <a:srgbClr val="EB9C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88338" y="234950"/>
            <a:ext cx="6477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June 29, 2015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Introducing SPIRE-2014 projects – CABRISS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972E5-6189-43EB-96BE-B822501C183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pic>
        <p:nvPicPr>
          <p:cNvPr id="2050" name="Picture 2" descr="D:\2015\15-04990.EU_CABRISS\15.Meetings\KickOff-07-08.06.15\Logos\spire-logo-square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9" t="29403" r="25429" b="30912"/>
          <a:stretch/>
        </p:blipFill>
        <p:spPr bwMode="auto">
          <a:xfrm>
            <a:off x="7153276" y="57150"/>
            <a:ext cx="1085850" cy="61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July 6-7/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CABRISS Kick-off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C787C-AFC6-4E8F-8F7E-D010DC4B7F1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July 6-7/ 2015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CABRISS Kick-off Meeting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B47CB-0F25-4C86-A42A-04DE3973023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July 6-7/ 2015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CABRISS Kick-off Meeting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5C656-A715-4092-A4E8-959A993E635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July 6-7/ 2015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CABRISS Kick-off Meeting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7EFF-E3DF-44E0-85BD-3793220BA5A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July 6-7/ 2015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CABRISS Kick-off Meeting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1065-0E9F-4824-B057-6B5C1FD327E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July 6-7/ 2015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CABRISS Kick-off Meeting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772D-6B79-4026-8502-4B2A5C808CC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July 6-7/ 2015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CABRISS Kick-off Meeting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49251-5540-419B-89E8-217680F5AF0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June 29,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Introducing SPIRE-2014 projects – CABRISS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F8D973-6B78-47A4-91A8-C1FCDEDB121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pelletier@cea.fr" TargetMode="External"/><Relationship Id="rId2" Type="http://schemas.openxmlformats.org/officeDocument/2006/relationships/hyperlink" Target="mailto:luc.federzoni@cea.f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ctrTitle"/>
          </p:nvPr>
        </p:nvSpPr>
        <p:spPr>
          <a:xfrm>
            <a:off x="417513" y="1465263"/>
            <a:ext cx="8385175" cy="18399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  <a:spcAft>
                <a:spcPts val="1200"/>
              </a:spcAft>
            </a:pPr>
            <a:r>
              <a:rPr lang="en-US" sz="3200" dirty="0" smtClean="0"/>
              <a:t>H2020 – WASTE 1-2014</a:t>
            </a: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sz="5400" dirty="0" smtClean="0"/>
              <a:t>CABRISS</a:t>
            </a:r>
            <a:endParaRPr lang="en-US" sz="3200" b="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0" y="24765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INTRODUCING SPIRE 2014 PROJECTS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29, 2015 - Brussels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2015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Introducing SPIRE-2014 projects – CABRISS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972E5-6189-43EB-96BE-B822501C18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85850" y="125016"/>
            <a:ext cx="6010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Validations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349" y="871835"/>
            <a:ext cx="888682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10 tons 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of PV panels </a:t>
            </a:r>
            <a:r>
              <a:rPr lang="en-US" dirty="0">
                <a:latin typeface="Arial Narrow" panose="020B0606020202030204" pitchFamily="34" charset="0"/>
              </a:rPr>
              <a:t>will be dismantled and recycled during the project </a:t>
            </a:r>
            <a:r>
              <a:rPr lang="en-US" dirty="0" smtClean="0">
                <a:latin typeface="Arial Narrow" panose="020B0606020202030204" pitchFamily="34" charset="0"/>
              </a:rPr>
              <a:t>CABRISS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1000" b="1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Life Cycle Assessment: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 Narrow" panose="020B0606020202030204" pitchFamily="34" charset="0"/>
              </a:rPr>
              <a:t>The following metrics will be used in CABRISS project:</a:t>
            </a:r>
          </a:p>
          <a:p>
            <a:pPr marL="1257300" lvl="2" indent="-342900" algn="just">
              <a:buFont typeface="+mj-lt"/>
              <a:buAutoNum type="arabicPeriod"/>
            </a:pPr>
            <a:r>
              <a:rPr lang="en-US" sz="1600" dirty="0" smtClean="0">
                <a:latin typeface="Arial Narrow" panose="020B0606020202030204" pitchFamily="34" charset="0"/>
              </a:rPr>
              <a:t>The average emission of greenhouse gases per 1kWh of electricity produced (gCO</a:t>
            </a:r>
            <a:r>
              <a:rPr lang="en-US" sz="1600" baseline="-25000" dirty="0" smtClean="0">
                <a:latin typeface="Arial Narrow" panose="020B0606020202030204" pitchFamily="34" charset="0"/>
              </a:rPr>
              <a:t>2eq</a:t>
            </a:r>
            <a:r>
              <a:rPr lang="en-US" sz="1600" dirty="0" smtClean="0">
                <a:latin typeface="Arial Narrow" panose="020B0606020202030204" pitchFamily="34" charset="0"/>
              </a:rPr>
              <a:t>/kW) and in total (tCO</a:t>
            </a:r>
            <a:r>
              <a:rPr lang="en-US" sz="1600" baseline="-25000" dirty="0" smtClean="0">
                <a:latin typeface="Arial Narrow" panose="020B0606020202030204" pitchFamily="34" charset="0"/>
              </a:rPr>
              <a:t>2eq</a:t>
            </a:r>
            <a:r>
              <a:rPr lang="en-US" sz="1600" dirty="0" smtClean="0">
                <a:latin typeface="Arial Narrow" panose="020B0606020202030204" pitchFamily="34" charset="0"/>
              </a:rPr>
              <a:t>).</a:t>
            </a:r>
          </a:p>
          <a:p>
            <a:pPr marL="1257300" lvl="2" indent="-342900" algn="just">
              <a:buFont typeface="+mj-lt"/>
              <a:buAutoNum type="arabicPeriod"/>
            </a:pPr>
            <a:r>
              <a:rPr lang="en-US" sz="1600" dirty="0" smtClean="0">
                <a:latin typeface="Arial Narrow" panose="020B0606020202030204" pitchFamily="34" charset="0"/>
              </a:rPr>
              <a:t>The primary energy required to produce 1Wp of solar panel (GJ/</a:t>
            </a:r>
            <a:r>
              <a:rPr lang="en-US" sz="1600" dirty="0" err="1" smtClean="0">
                <a:latin typeface="Arial Narrow" panose="020B0606020202030204" pitchFamily="34" charset="0"/>
              </a:rPr>
              <a:t>W</a:t>
            </a:r>
            <a:r>
              <a:rPr lang="en-US" sz="1600" baseline="-25000" dirty="0" err="1" smtClean="0">
                <a:latin typeface="Arial Narrow" panose="020B0606020202030204" pitchFamily="34" charset="0"/>
              </a:rPr>
              <a:t>p</a:t>
            </a:r>
            <a:r>
              <a:rPr lang="en-US" sz="1600" dirty="0" smtClean="0">
                <a:latin typeface="Arial Narrow" panose="020B0606020202030204" pitchFamily="34" charset="0"/>
              </a:rPr>
              <a:t>).</a:t>
            </a:r>
          </a:p>
          <a:p>
            <a:pPr marL="1257300" lvl="2" indent="-342900" algn="just">
              <a:buFont typeface="+mj-lt"/>
              <a:buAutoNum type="arabicPeriod"/>
            </a:pPr>
            <a:r>
              <a:rPr lang="en-US" sz="1600" dirty="0" smtClean="0">
                <a:latin typeface="Arial Narrow" panose="020B0606020202030204" pitchFamily="34" charset="0"/>
              </a:rPr>
              <a:t>The energy pay-back time (EBPT) in years</a:t>
            </a:r>
            <a:r>
              <a:rPr lang="en-US" sz="1600" dirty="0" smtClean="0"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1000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Life Cycle Costing</a:t>
            </a:r>
            <a:r>
              <a:rPr lang="en-US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The overall cost of new processes will be monitored. </a:t>
            </a:r>
            <a:r>
              <a:rPr lang="en-US" dirty="0">
                <a:latin typeface="Arial Narrow" panose="020B0606020202030204" pitchFamily="34" charset="0"/>
              </a:rPr>
              <a:t>The target is to develop new routes with lower </a:t>
            </a:r>
            <a:r>
              <a:rPr lang="en-US" dirty="0" smtClean="0">
                <a:latin typeface="Arial Narrow" panose="020B0606020202030204" pitchFamily="34" charset="0"/>
              </a:rPr>
              <a:t>costs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10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Narrow" panose="020B0606020202030204" pitchFamily="34" charset="0"/>
              </a:rPr>
              <a:t>The global process flow of CABRISS will </a:t>
            </a:r>
            <a:r>
              <a:rPr lang="en-US" dirty="0">
                <a:latin typeface="Arial Narrow" panose="020B0606020202030204" pitchFamily="34" charset="0"/>
              </a:rPr>
              <a:t>be validated through verification by the EU 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Environmental Technology Verification Pilot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dirty="0">
                <a:latin typeface="Arial Narrow" panose="020B0606020202030204" pitchFamily="34" charset="0"/>
              </a:rPr>
              <a:t>(ETV) </a:t>
            </a:r>
            <a:r>
              <a:rPr lang="en-US" dirty="0" smtClean="0">
                <a:latin typeface="Arial Narrow" panose="020B0606020202030204" pitchFamily="34" charset="0"/>
              </a:rPr>
              <a:t>program and </a:t>
            </a:r>
            <a:r>
              <a:rPr lang="en-US" dirty="0">
                <a:latin typeface="Arial Narrow" panose="020B0606020202030204" pitchFamily="34" charset="0"/>
              </a:rPr>
              <a:t>support the implementation of the </a:t>
            </a:r>
            <a:r>
              <a:rPr lang="en-US" dirty="0" smtClean="0">
                <a:latin typeface="Arial Narrow" panose="020B0606020202030204" pitchFamily="34" charset="0"/>
              </a:rPr>
              <a:t>roadmap of the SPIRE PPP.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0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Narrow" panose="020B0606020202030204" pitchFamily="34" charset="0"/>
              </a:rPr>
              <a:t>Needs and opportunities for </a:t>
            </a: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close loop introduction in the PV sector </a:t>
            </a:r>
            <a:r>
              <a:rPr lang="en-US" dirty="0" smtClean="0">
                <a:latin typeface="Arial Narrow" panose="020B0606020202030204" pitchFamily="34" charset="0"/>
              </a:rPr>
              <a:t>will be assessed by involving the </a:t>
            </a: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European PV clusters and the industrial User Group </a:t>
            </a:r>
            <a:r>
              <a:rPr lang="en-US" dirty="0" smtClean="0">
                <a:latin typeface="Arial Narrow" panose="020B0606020202030204" pitchFamily="34" charset="0"/>
              </a:rPr>
              <a:t>for exploitation on other markets and develop transdisciplinarity between different sectors.</a:t>
            </a:r>
          </a:p>
        </p:txBody>
      </p:sp>
    </p:spTree>
    <p:extLst>
      <p:ext uri="{BB962C8B-B14F-4D97-AF65-F5344CB8AC3E}">
        <p14:creationId xmlns:p14="http://schemas.microsoft.com/office/powerpoint/2010/main" val="347055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85850" y="125016"/>
            <a:ext cx="6010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Exploitation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expectative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June 29, 2015</a:t>
            </a:r>
            <a:endParaRPr lang="en-US" dirty="0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Introducing SPIRE-2014 projects – CABRISS</a:t>
            </a:r>
            <a:endParaRPr lang="en-US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>
              <a:defRPr/>
            </a:pPr>
            <a:fld id="{803972E5-6189-43EB-96BE-B822501C18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5" y="814671"/>
            <a:ext cx="8805333" cy="565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2015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Introducing SPIRE-2014 projects – CABRISS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972E5-6189-43EB-96BE-B822501C18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85850" y="125016"/>
            <a:ext cx="6010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474" y="442044"/>
            <a:ext cx="88830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fr-FR" sz="2000" dirty="0" smtClean="0">
              <a:latin typeface="Arial Narrow" panose="020B0606020202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Arial Narrow" panose="020B0606020202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rial Narrow" panose="020B0606020202030204" pitchFamily="34" charset="0"/>
              </a:rPr>
              <a:t>Historical opportunity to develop a circular economy for the photovoltaic benefiting also for the electronics, metallurgy and glass industries</a:t>
            </a:r>
            <a:r>
              <a:rPr lang="en-US" sz="2000" dirty="0" smtClean="0">
                <a:latin typeface="Arial Narrow" panose="020B0606020202030204" pitchFamily="34" charset="0"/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fr-FR" sz="2000" dirty="0" smtClean="0">
              <a:latin typeface="Arial Narrow" panose="020B0606020202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Arial Narrow" panose="020B0606020202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Narrow" panose="020B0606020202030204" pitchFamily="34" charset="0"/>
              </a:rPr>
              <a:t> Greater chances of success with  close </a:t>
            </a:r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interactions outside the consortium</a:t>
            </a:r>
            <a:r>
              <a:rPr lang="en-US" sz="2000" b="1" dirty="0" smtClean="0">
                <a:latin typeface="Arial Narrow" panose="020B0606020202030204" pitchFamily="34" charset="0"/>
              </a:rPr>
              <a:t>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Arial Narrow" panose="020B0606020202030204" pitchFamily="34" charset="0"/>
              </a:rPr>
              <a:t>Two open workshops will be organized within CABRISS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 Narrow" panose="020B0606020202030204" pitchFamily="34" charset="0"/>
              </a:rPr>
              <a:t>Call for discussion/collaboration to extend potential exploitation domains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 Narrow" panose="020B0606020202030204" pitchFamily="34" charset="0"/>
              </a:rPr>
              <a:t>Ask for a </a:t>
            </a:r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strong synergy with the SPIRE network</a:t>
            </a:r>
          </a:p>
          <a:p>
            <a:pPr lvl="1" algn="just"/>
            <a:endParaRPr lang="en-US" sz="2000" b="1" dirty="0" smtClean="0">
              <a:latin typeface="Arial Narrow" panose="020B0606020202030204" pitchFamily="34" charset="0"/>
            </a:endParaRPr>
          </a:p>
          <a:p>
            <a:pPr marL="1257300" lvl="2" indent="-342900" algn="just">
              <a:buSzPct val="80000"/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 Narrow" panose="020B0606020202030204" pitchFamily="34" charset="0"/>
              </a:rPr>
              <a:t>May we welcome a SPIRE representative in the CABRISS Advisory Board?</a:t>
            </a:r>
          </a:p>
          <a:p>
            <a:pPr marL="1257300" lvl="2" indent="-342900" algn="just">
              <a:buSzPct val="80000"/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 Narrow" panose="020B0606020202030204" pitchFamily="34" charset="0"/>
              </a:rPr>
              <a:t>Opportunity to organize a European Workshop on EU projects (H2020, LIFE+,…) dealing with recycling ?</a:t>
            </a:r>
          </a:p>
        </p:txBody>
      </p:sp>
    </p:spTree>
    <p:extLst>
      <p:ext uri="{BB962C8B-B14F-4D97-AF65-F5344CB8AC3E}">
        <p14:creationId xmlns:p14="http://schemas.microsoft.com/office/powerpoint/2010/main" val="101864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2015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Introducing SPIRE-2014 projects – CABRISS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972E5-6189-43EB-96BE-B822501C18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85850" y="125016"/>
            <a:ext cx="6010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project features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350" y="858441"/>
            <a:ext cx="88773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CABRISS</a:t>
            </a:r>
            <a:r>
              <a:rPr lang="en-US" sz="2000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: </a:t>
            </a:r>
            <a:r>
              <a:rPr lang="en-US" sz="2000" dirty="0" smtClean="0">
                <a:latin typeface="Arial Narrow" panose="020B0606020202030204" pitchFamily="34" charset="0"/>
              </a:rPr>
              <a:t>IMPLEMENTATION OF A </a:t>
            </a:r>
            <a:r>
              <a:rPr lang="en-US" sz="2000" b="1" u="sng" dirty="0" smtClean="0">
                <a:latin typeface="Arial Narrow" panose="020B0606020202030204" pitchFamily="34" charset="0"/>
              </a:rPr>
              <a:t>C</a:t>
            </a:r>
            <a:r>
              <a:rPr lang="en-US" sz="2000" dirty="0" smtClean="0">
                <a:latin typeface="Arial Narrow" panose="020B0606020202030204" pitchFamily="34" charset="0"/>
              </a:rPr>
              <a:t>IRCUL</a:t>
            </a:r>
            <a:r>
              <a:rPr lang="en-US" sz="2000" b="1" u="sng" dirty="0" smtClean="0">
                <a:latin typeface="Arial Narrow" panose="020B0606020202030204" pitchFamily="34" charset="0"/>
              </a:rPr>
              <a:t>A</a:t>
            </a:r>
            <a:r>
              <a:rPr lang="en-US" sz="2000" dirty="0" smtClean="0">
                <a:latin typeface="Arial Narrow" panose="020B0606020202030204" pitchFamily="34" charset="0"/>
              </a:rPr>
              <a:t>R ECONOMY BASED ON </a:t>
            </a:r>
            <a:r>
              <a:rPr lang="en-US" sz="2000" b="1" u="sng" dirty="0" smtClean="0">
                <a:latin typeface="Arial Narrow" panose="020B0606020202030204" pitchFamily="34" charset="0"/>
              </a:rPr>
              <a:t>R</a:t>
            </a:r>
            <a:r>
              <a:rPr lang="en-US" sz="2000" dirty="0" smtClean="0">
                <a:latin typeface="Arial Narrow" panose="020B0606020202030204" pitchFamily="34" charset="0"/>
              </a:rPr>
              <a:t>ECYCLED, REUSED AND RECOVERED </a:t>
            </a:r>
            <a:r>
              <a:rPr lang="en-US" sz="2000" b="1" u="sng" dirty="0" smtClean="0">
                <a:latin typeface="Arial Narrow" panose="020B0606020202030204" pitchFamily="34" charset="0"/>
              </a:rPr>
              <a:t>I</a:t>
            </a:r>
            <a:r>
              <a:rPr lang="en-US" sz="2000" u="sng" dirty="0" smtClean="0">
                <a:latin typeface="Arial Narrow" panose="020B0606020202030204" pitchFamily="34" charset="0"/>
              </a:rPr>
              <a:t>NDIUM</a:t>
            </a:r>
            <a:r>
              <a:rPr lang="en-US" sz="2000" dirty="0" smtClean="0">
                <a:latin typeface="Arial Narrow" panose="020B0606020202030204" pitchFamily="34" charset="0"/>
              </a:rPr>
              <a:t>, </a:t>
            </a:r>
            <a:r>
              <a:rPr lang="en-US" sz="2000" b="1" u="sng" dirty="0" smtClean="0">
                <a:latin typeface="Arial Narrow" panose="020B0606020202030204" pitchFamily="34" charset="0"/>
              </a:rPr>
              <a:t>S</a:t>
            </a:r>
            <a:r>
              <a:rPr lang="en-US" sz="2000" u="sng" dirty="0" smtClean="0">
                <a:latin typeface="Arial Narrow" panose="020B0606020202030204" pitchFamily="34" charset="0"/>
              </a:rPr>
              <a:t>ILICON</a:t>
            </a:r>
            <a:r>
              <a:rPr lang="en-US" sz="2000" dirty="0" smtClean="0">
                <a:latin typeface="Arial Narrow" panose="020B0606020202030204" pitchFamily="34" charset="0"/>
              </a:rPr>
              <a:t> AND </a:t>
            </a:r>
            <a:r>
              <a:rPr lang="en-US" sz="2000" b="1" u="sng" dirty="0" smtClean="0">
                <a:latin typeface="Arial Narrow" panose="020B0606020202030204" pitchFamily="34" charset="0"/>
              </a:rPr>
              <a:t>S</a:t>
            </a:r>
            <a:r>
              <a:rPr lang="en-US" sz="2000" u="sng" dirty="0" smtClean="0">
                <a:latin typeface="Arial Narrow" panose="020B0606020202030204" pitchFamily="34" charset="0"/>
              </a:rPr>
              <a:t>ILVER</a:t>
            </a:r>
            <a:r>
              <a:rPr lang="en-US" sz="2000" dirty="0" smtClean="0">
                <a:latin typeface="Arial Narrow" panose="020B0606020202030204" pitchFamily="34" charset="0"/>
              </a:rPr>
              <a:t> MATERIALS FOR PHOTOVOLTAIC AND OTHER APPLICATIONS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HORIZON 2020 CALL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 Narrow" panose="020B0606020202030204" pitchFamily="34" charset="0"/>
              </a:rPr>
              <a:t>Waste: A Resource to Recycle, Reuse and Recover Raw Materials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 Narrow" panose="020B0606020202030204" pitchFamily="34" charset="0"/>
              </a:rPr>
              <a:t>WASTE-1-2014: Moving towards a circular economy through industrial symbiosis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Arial Narrow" panose="020B060602020203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3399"/>
                </a:solidFill>
                <a:latin typeface="Arial Narrow" panose="020B0606020202030204" pitchFamily="34" charset="0"/>
              </a:rPr>
              <a:t>TYPE OF ACTION</a:t>
            </a:r>
            <a:r>
              <a:rPr lang="en-US" sz="2000" dirty="0" smtClean="0">
                <a:latin typeface="Arial Narrow" panose="020B0606020202030204" pitchFamily="34" charset="0"/>
              </a:rPr>
              <a:t>: Innovation actions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n-US" sz="2000" dirty="0" smtClean="0">
              <a:latin typeface="Arial Narrow" panose="020B060602020203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rial Narrow" panose="020B0606020202030204" pitchFamily="34" charset="0"/>
              </a:rPr>
              <a:t>Project key features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 Narrow" panose="020B0606020202030204" pitchFamily="34" charset="0"/>
              </a:rPr>
              <a:t>Project duration: 36 months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 Narrow" panose="020B0606020202030204" pitchFamily="34" charset="0"/>
              </a:rPr>
              <a:t>Budget: 9,281,682.25€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 Narrow" panose="020B0606020202030204" pitchFamily="34" charset="0"/>
              </a:rPr>
              <a:t>EC Contribution: 7,844,564.54€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 smtClean="0">
              <a:latin typeface="Arial Narrow" panose="020B0606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rial Narrow" panose="020B0606020202030204" pitchFamily="34" charset="0"/>
              </a:rPr>
              <a:t>Coordinator</a:t>
            </a:r>
            <a:r>
              <a:rPr lang="en-US" sz="2000" dirty="0" smtClean="0">
                <a:latin typeface="Arial Narrow" panose="020B0606020202030204" pitchFamily="34" charset="0"/>
              </a:rPr>
              <a:t>: CEA (French Alternative Energies and Atomic Energy Commission)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Arial Narrow" panose="020B0606020202030204" pitchFamily="34" charset="0"/>
              </a:rPr>
              <a:t>Contacts: </a:t>
            </a:r>
            <a:r>
              <a:rPr lang="fr-FR" sz="2000" dirty="0" smtClean="0">
                <a:latin typeface="Arial Narrow" panose="020B0606020202030204" pitchFamily="34" charset="0"/>
                <a:hlinkClick r:id="rId2"/>
              </a:rPr>
              <a:t>luc.federzoni@cea.fr</a:t>
            </a:r>
            <a:r>
              <a:rPr lang="fr-FR" sz="2000" dirty="0" smtClean="0">
                <a:latin typeface="Arial Narrow" panose="020B0606020202030204" pitchFamily="34" charset="0"/>
              </a:rPr>
              <a:t>  </a:t>
            </a:r>
            <a:r>
              <a:rPr lang="fr-FR" sz="2000" dirty="0" smtClean="0">
                <a:latin typeface="Arial Narrow" panose="020B0606020202030204" pitchFamily="34" charset="0"/>
                <a:hlinkClick r:id="rId3"/>
              </a:rPr>
              <a:t>david.pelletier@cea.fr</a:t>
            </a:r>
            <a:r>
              <a:rPr lang="fr-FR" sz="2000" dirty="0" smtClean="0">
                <a:latin typeface="Arial Narrow" panose="020B0606020202030204" pitchFamily="34" charset="0"/>
              </a:rPr>
              <a:t> </a:t>
            </a:r>
            <a:endParaRPr lang="en-US" sz="20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2015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Introducing SPIRE-2014 projects – CABRISS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972E5-6189-43EB-96BE-B822501C18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85850" y="125016"/>
            <a:ext cx="6010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project features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858441"/>
            <a:ext cx="42096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n-US" dirty="0" smtClean="0">
              <a:latin typeface="Arial Narrow" panose="020B060602020203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n-US" dirty="0" smtClean="0">
              <a:latin typeface="Arial Narrow" panose="020B060602020203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n-US" dirty="0">
              <a:latin typeface="Arial Narrow" panose="020B060602020203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n-US" dirty="0" smtClean="0">
              <a:latin typeface="Arial Narrow" panose="020B060602020203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 Narrow" panose="020B0606020202030204" pitchFamily="34" charset="0"/>
              </a:rPr>
              <a:t>CONSORTIUM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dirty="0">
                <a:latin typeface="Arial Narrow" panose="020B0606020202030204" pitchFamily="34" charset="0"/>
              </a:rPr>
              <a:t>16 partners from 9 </a:t>
            </a:r>
            <a:r>
              <a:rPr lang="en-US" dirty="0" smtClean="0">
                <a:latin typeface="Arial Narrow" panose="020B0606020202030204" pitchFamily="34" charset="0"/>
              </a:rPr>
              <a:t>countries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 Narrow" panose="020B0606020202030204" pitchFamily="34" charset="0"/>
              </a:rPr>
              <a:t>6 </a:t>
            </a:r>
            <a:r>
              <a:rPr lang="en-US" dirty="0">
                <a:latin typeface="Arial Narrow" panose="020B0606020202030204" pitchFamily="34" charset="0"/>
              </a:rPr>
              <a:t>SMEs and 5 </a:t>
            </a:r>
            <a:r>
              <a:rPr lang="en-US" dirty="0" smtClean="0">
                <a:latin typeface="Arial Narrow" panose="020B0606020202030204" pitchFamily="34" charset="0"/>
              </a:rPr>
              <a:t>Industries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fr-FR" dirty="0" smtClean="0">
                <a:latin typeface="Arial Narrow" panose="020B0606020202030204" pitchFamily="34" charset="0"/>
              </a:rPr>
              <a:t>5 RTO</a:t>
            </a:r>
            <a:endParaRPr lang="en-US" dirty="0">
              <a:latin typeface="Arial Narrow" panose="020B0606020202030204" pitchFamily="34" charset="0"/>
            </a:endParaRPr>
          </a:p>
          <a:p>
            <a:pPr algn="just"/>
            <a:endParaRPr lang="en-US" dirty="0" smtClean="0">
              <a:latin typeface="Arial Narrow" panose="020B0606020202030204" pitchFamily="34" charset="0"/>
            </a:endParaRPr>
          </a:p>
          <a:p>
            <a:pPr algn="just"/>
            <a:endParaRPr lang="en-US" dirty="0" smtClean="0">
              <a:latin typeface="Arial Narrow" panose="020B0606020202030204" pitchFamily="34" charset="0"/>
            </a:endParaRPr>
          </a:p>
          <a:p>
            <a:pPr algn="just"/>
            <a:endParaRPr lang="en-US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 Narrow" panose="020B0606020202030204" pitchFamily="34" charset="0"/>
              </a:rPr>
              <a:t>TIMELINE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 Narrow" panose="020B0606020202030204" pitchFamily="34" charset="0"/>
              </a:rPr>
              <a:t>Official starting date: June 1</a:t>
            </a:r>
            <a:r>
              <a:rPr lang="en-US" baseline="30000" dirty="0" smtClean="0">
                <a:latin typeface="Arial Narrow" panose="020B0606020202030204" pitchFamily="34" charset="0"/>
              </a:rPr>
              <a:t>st</a:t>
            </a:r>
            <a:r>
              <a:rPr lang="en-US" dirty="0" smtClean="0">
                <a:latin typeface="Arial Narrow" panose="020B0606020202030204" pitchFamily="34" charset="0"/>
              </a:rPr>
              <a:t>, 2015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 Narrow" panose="020B0606020202030204" pitchFamily="34" charset="0"/>
              </a:rPr>
              <a:t>Kickoff meeting July 7</a:t>
            </a:r>
            <a:r>
              <a:rPr lang="en-US" baseline="30000" dirty="0" smtClean="0">
                <a:latin typeface="Arial Narrow" panose="020B0606020202030204" pitchFamily="34" charset="0"/>
              </a:rPr>
              <a:t>th</a:t>
            </a:r>
            <a:r>
              <a:rPr lang="en-US" dirty="0" smtClean="0">
                <a:latin typeface="Arial Narrow" panose="020B0606020202030204" pitchFamily="34" charset="0"/>
              </a:rPr>
              <a:t>-8</a:t>
            </a:r>
            <a:r>
              <a:rPr lang="en-US" baseline="30000" dirty="0" smtClean="0">
                <a:latin typeface="Arial Narrow" panose="020B0606020202030204" pitchFamily="34" charset="0"/>
              </a:rPr>
              <a:t>th</a:t>
            </a:r>
            <a:r>
              <a:rPr lang="en-US" dirty="0" smtClean="0">
                <a:latin typeface="Arial Narrow" panose="020B0606020202030204" pitchFamily="34" charset="0"/>
              </a:rPr>
              <a:t>, July 2015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955" y="802258"/>
            <a:ext cx="4684144" cy="558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44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03805" y="897147"/>
            <a:ext cx="440781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latin typeface="Arial Narrow" panose="020B0606020202030204" pitchFamily="34" charset="0"/>
              </a:rPr>
              <a:t>An important amount of photovoltaic waste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600" u="sng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u="sng" dirty="0" smtClean="0">
                <a:latin typeface="Arial Narrow" panose="020B0606020202030204" pitchFamily="34" charset="0"/>
              </a:rPr>
              <a:t>Long term challenge</a:t>
            </a:r>
            <a:r>
              <a:rPr lang="en-US" sz="1600" dirty="0" smtClean="0">
                <a:latin typeface="Arial Narrow" panose="020B0606020202030204" pitchFamily="34" charset="0"/>
              </a:rPr>
              <a:t>: the total PV products disseminated throughout Europe represent now roughly 8 million tons of future PV waste.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1600" u="sng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u="sng" dirty="0" smtClean="0">
                <a:latin typeface="Arial Narrow" panose="020B0606020202030204" pitchFamily="34" charset="0"/>
              </a:rPr>
              <a:t>Short term challenge</a:t>
            </a:r>
            <a:r>
              <a:rPr lang="en-US" sz="1600" dirty="0" smtClean="0">
                <a:latin typeface="Arial Narrow" panose="020B0606020202030204" pitchFamily="34" charset="0"/>
              </a:rPr>
              <a:t>: deal with the waste coming from installation breakage and production scrap. As an example, in 2012, the 17.7 GW installed capacity in Europe has generated around </a:t>
            </a:r>
            <a:r>
              <a:rPr lang="en-US" sz="1600" b="1" dirty="0" smtClean="0">
                <a:latin typeface="Arial Narrow" panose="020B0606020202030204" pitchFamily="34" charset="0"/>
              </a:rPr>
              <a:t>27000 tons of waste </a:t>
            </a:r>
            <a:r>
              <a:rPr lang="en-US" sz="1600" dirty="0" smtClean="0">
                <a:latin typeface="Arial Narrow" panose="020B0606020202030204" pitchFamily="34" charset="0"/>
              </a:rPr>
              <a:t>from installation breakage (estimated rate 2%) and production scrap (estimated rate 1-2%).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2015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Introducing SPIRE-2014 projects – CABRISS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972E5-6189-43EB-96BE-B822501C18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85850" y="125016"/>
            <a:ext cx="6010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CABRISS Genesis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4554747" y="1004610"/>
            <a:ext cx="4589253" cy="2913273"/>
            <a:chOff x="276044" y="2039787"/>
            <a:chExt cx="4589253" cy="291327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70" y="2039787"/>
              <a:ext cx="4520243" cy="268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532" y="2111586"/>
              <a:ext cx="3338423" cy="398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Espace réservé du pied de page 3"/>
            <p:cNvSpPr txBox="1">
              <a:spLocks/>
            </p:cNvSpPr>
            <p:nvPr/>
          </p:nvSpPr>
          <p:spPr>
            <a:xfrm>
              <a:off x="276044" y="4587935"/>
              <a:ext cx="4589253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algn="ctr" rtl="0" fontAlgn="auto">
                <a:spcBef>
                  <a:spcPts val="0"/>
                </a:spcBef>
                <a:spcAft>
                  <a:spcPts val="0"/>
                </a:spcAft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l">
                <a:defRPr/>
              </a:pPr>
              <a:r>
                <a:rPr lang="en-US" sz="1050" dirty="0" smtClean="0">
                  <a:solidFill>
                    <a:schemeClr val="tx1"/>
                  </a:solidFill>
                </a:rPr>
                <a:t>Source: Global Market Outlook. For Solar Power 2015-2019. </a:t>
              </a:r>
              <a:r>
                <a:rPr lang="en-US" sz="1050" dirty="0" err="1" smtClean="0">
                  <a:solidFill>
                    <a:schemeClr val="tx1"/>
                  </a:solidFill>
                </a:rPr>
                <a:t>SolarPower</a:t>
              </a:r>
              <a:r>
                <a:rPr lang="en-US" sz="1050" dirty="0" smtClean="0">
                  <a:solidFill>
                    <a:schemeClr val="tx1"/>
                  </a:solidFill>
                </a:rPr>
                <a:t> Europe.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2277374" y="4692780"/>
            <a:ext cx="4735902" cy="776378"/>
            <a:chOff x="4080295" y="5520905"/>
            <a:chExt cx="4152900" cy="485775"/>
          </a:xfrm>
        </p:grpSpPr>
        <p:pic>
          <p:nvPicPr>
            <p:cNvPr id="22" name="Imag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06" b="76962"/>
            <a:stretch>
              <a:fillRect/>
            </a:stretch>
          </p:blipFill>
          <p:spPr bwMode="auto">
            <a:xfrm>
              <a:off x="4080295" y="5520905"/>
              <a:ext cx="4143375" cy="19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Imag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692"/>
            <a:stretch>
              <a:fillRect/>
            </a:stretch>
          </p:blipFill>
          <p:spPr bwMode="auto">
            <a:xfrm>
              <a:off x="4080295" y="5711405"/>
              <a:ext cx="4152900" cy="295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ZoneTexte 15"/>
          <p:cNvSpPr txBox="1"/>
          <p:nvPr/>
        </p:nvSpPr>
        <p:spPr>
          <a:xfrm>
            <a:off x="5624422" y="1906431"/>
            <a:ext cx="213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99"/>
                </a:solidFill>
              </a:rPr>
              <a:t>EU solar cumulative installed capacity</a:t>
            </a:r>
            <a:endParaRPr lang="en-US" sz="1400" b="1" dirty="0">
              <a:solidFill>
                <a:srgbClr val="003399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26211" y="4088933"/>
            <a:ext cx="8393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99"/>
                </a:solidFill>
              </a:rPr>
              <a:t>Annual tonnage of EU PV waste (end of life modules only) until 2020 i.e. </a:t>
            </a:r>
            <a:r>
              <a:rPr lang="en-US" sz="1400" b="1" u="sng" dirty="0" smtClean="0">
                <a:solidFill>
                  <a:srgbClr val="003399"/>
                </a:solidFill>
              </a:rPr>
              <a:t>at the time where the CABRISS project’s outcomes will be available.</a:t>
            </a:r>
            <a:endParaRPr lang="en-US" sz="1400" b="1" u="sng" dirty="0">
              <a:solidFill>
                <a:srgbClr val="003399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46937" y="5529528"/>
            <a:ext cx="8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 Narrow" panose="020B0606020202030204" pitchFamily="34" charset="0"/>
              </a:rPr>
              <a:t>The European legislation is pushing towards the development of green solution that tackle the issue of PV waste.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sz="1600" dirty="0" smtClean="0">
                <a:latin typeface="Arial Narrow" panose="020B0606020202030204" pitchFamily="34" charset="0"/>
              </a:rPr>
              <a:t>The recast WEEE Directive 2012/19/EU provides a legislative framework for extended producer responsibility of PV modules at European scale.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70865" y="4976460"/>
            <a:ext cx="1131550" cy="3436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43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5" grpId="0"/>
      <p:bldP spid="2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June 29, 2015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Introducing SPIRE-2014 projects – CABRISS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972E5-6189-43EB-96BE-B822501C183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7175" y="924261"/>
            <a:ext cx="862965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en-US" altLang="en-US" b="1" dirty="0">
                <a:latin typeface="Arial Narrow" panose="020B0606020202030204" pitchFamily="34" charset="0"/>
              </a:rPr>
              <a:t>CABRISS</a:t>
            </a:r>
            <a:r>
              <a:rPr lang="en-US" altLang="en-US" dirty="0">
                <a:latin typeface="Arial Narrow" panose="020B0606020202030204" pitchFamily="34" charset="0"/>
              </a:rPr>
              <a:t> aims at pioneering a </a:t>
            </a:r>
            <a:r>
              <a:rPr lang="en-US" altLang="en-US" b="1" dirty="0">
                <a:latin typeface="Arial Narrow" panose="020B0606020202030204" pitchFamily="34" charset="0"/>
              </a:rPr>
              <a:t>circular economy </a:t>
            </a:r>
            <a:r>
              <a:rPr lang="en-US" altLang="en-US" dirty="0">
                <a:latin typeface="Arial Narrow" panose="020B0606020202030204" pitchFamily="34" charset="0"/>
              </a:rPr>
              <a:t>dedicated to handle the critical situation of </a:t>
            </a:r>
            <a:r>
              <a:rPr lang="en-US" altLang="en-US" b="1" dirty="0">
                <a:latin typeface="Arial Narrow" panose="020B0606020202030204" pitchFamily="34" charset="0"/>
              </a:rPr>
              <a:t>recycling the important amount of photovoltaic waste </a:t>
            </a:r>
            <a:r>
              <a:rPr lang="en-US" altLang="en-US" dirty="0">
                <a:latin typeface="Arial Narrow" panose="020B0606020202030204" pitchFamily="34" charset="0"/>
              </a:rPr>
              <a:t>and benefiting also to </a:t>
            </a:r>
            <a:r>
              <a:rPr lang="en-US" altLang="en-US" b="1" dirty="0">
                <a:latin typeface="Arial Narrow" panose="020B0606020202030204" pitchFamily="34" charset="0"/>
              </a:rPr>
              <a:t>electronics</a:t>
            </a:r>
            <a:r>
              <a:rPr lang="en-US" altLang="en-US" dirty="0">
                <a:latin typeface="Arial Narrow" panose="020B0606020202030204" pitchFamily="34" charset="0"/>
              </a:rPr>
              <a:t>, </a:t>
            </a:r>
            <a:r>
              <a:rPr lang="en-US" altLang="en-US" b="1" dirty="0">
                <a:latin typeface="Arial Narrow" panose="020B0606020202030204" pitchFamily="34" charset="0"/>
              </a:rPr>
              <a:t>metallurgy</a:t>
            </a:r>
            <a:r>
              <a:rPr lang="en-US" altLang="en-US" dirty="0">
                <a:latin typeface="Arial Narrow" panose="020B0606020202030204" pitchFamily="34" charset="0"/>
              </a:rPr>
              <a:t> and </a:t>
            </a:r>
            <a:r>
              <a:rPr lang="en-US" altLang="en-US" b="1" dirty="0">
                <a:latin typeface="Arial Narrow" panose="020B0606020202030204" pitchFamily="34" charset="0"/>
              </a:rPr>
              <a:t>glass </a:t>
            </a:r>
            <a:r>
              <a:rPr lang="en-US" altLang="en-US" b="1" dirty="0" smtClean="0">
                <a:latin typeface="Arial Narrow" panose="020B0606020202030204" pitchFamily="34" charset="0"/>
              </a:rPr>
              <a:t>industries</a:t>
            </a:r>
            <a:r>
              <a:rPr lang="en-US" altLang="en-US" dirty="0" smtClean="0">
                <a:latin typeface="Arial Narrow" panose="020B0606020202030204" pitchFamily="34" charset="0"/>
              </a:rPr>
              <a:t>.</a:t>
            </a:r>
            <a:endParaRPr lang="fr-FR" altLang="en-US" dirty="0">
              <a:latin typeface="Arial Narrow" panose="020B0606020202030204" pitchFamily="34" charset="0"/>
            </a:endParaRPr>
          </a:p>
          <a:p>
            <a:pPr algn="just"/>
            <a:endParaRPr kumimoji="0" lang="fr-F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  <a:ea typeface="Calibri" pitchFamily="34" charset="0"/>
            </a:endParaRPr>
          </a:p>
          <a:p>
            <a:pPr algn="just"/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</a:rPr>
              <a:t>Five main objectives 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</a:rPr>
              <a:t>Developing industrial symbiosis by providing raw materials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Calibri" pitchFamily="34" charset="0"/>
              </a:rPr>
              <a:t>such as glass or silver pastes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</a:rPr>
              <a:t>as feedstock for other industries (e.g. Glass, electronics or metallurgy).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</a:rPr>
              <a:t>Collecting up to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Calibri" pitchFamily="34" charset="0"/>
              </a:rPr>
              <a:t>90% of the PV waste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</a:rPr>
              <a:t>throughout Europe compared to the 40% rate in 2013.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</a:rPr>
              <a:t>Retrieving up to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Calibri" pitchFamily="34" charset="0"/>
              </a:rPr>
              <a:t>90% of the high value raw materials from the PV cells and panels: Silicon, Indium and Silver.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</a:rPr>
              <a:t>Manufacturing PV cells and panels from the recycled raw materials achieving lower cost (25% less) and at least the same performances (i.e. cells efficiency yield) as the conventional processes thanks to the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Calibri" pitchFamily="34" charset="0"/>
              </a:rPr>
              <a:t>implementation of a solar cell processing roadmap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</a:rPr>
              <a:t>, which uses Si waste for the high throughput, cost-effective manufacturing of hybrid Si based solar cell.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</a:rPr>
              <a:t>Involving the EU citizens and industry into such a sustainable and financially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Calibri" pitchFamily="34" charset="0"/>
              </a:rPr>
              <a:t>viable new economy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</a:rPr>
              <a:t>. Namely, EU PV manufacturing industry will be given a new momentum allowing them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Calibri" pitchFamily="34" charset="0"/>
              </a:rPr>
              <a:t>to reach 50% of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Calibri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Calibri" pitchFamily="34" charset="0"/>
              </a:rPr>
              <a:t>the EU market by 2020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</a:rPr>
              <a:t> (vs 24% in 2013).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5850" y="125016"/>
            <a:ext cx="6010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CABRISS Objectives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14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June 29, 2015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Introducing SPIRE-2014 projects – CABRISS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972E5-6189-43EB-96BE-B822501C183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802"/>
            <a:ext cx="9144000" cy="464746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85850" y="125016"/>
            <a:ext cx="6010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CABRISS project strategic concept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1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June 29, 2015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Introducing SPIRE-2014 projects – CABRISS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972E5-6189-43EB-96BE-B822501C183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3169" y="842644"/>
            <a:ext cx="6803657" cy="556678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085850" y="125016"/>
            <a:ext cx="6010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CABRISS Value chain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9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June 29, 2015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Introducing SPIRE-2014 projects – CABRISS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972E5-6189-43EB-96BE-B822501C183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085850" y="125016"/>
            <a:ext cx="6010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Exploitation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expectative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7" y="928688"/>
            <a:ext cx="8504767" cy="529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9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June 29, 2015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Introducing SPIRE-2014 projects – CABRISS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972E5-6189-43EB-96BE-B822501C18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85850" y="125016"/>
            <a:ext cx="6010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cases/pilots foreseen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120" y="826741"/>
            <a:ext cx="72055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 Narrow" panose="020B0606020202030204" pitchFamily="34" charset="0"/>
              </a:rPr>
              <a:t>Works in </a:t>
            </a:r>
            <a:r>
              <a:rPr lang="en-US" b="1" dirty="0" smtClean="0">
                <a:latin typeface="Arial Narrow" panose="020B0606020202030204" pitchFamily="34" charset="0"/>
              </a:rPr>
              <a:t>CABRISS</a:t>
            </a:r>
            <a:r>
              <a:rPr lang="en-US" dirty="0" smtClean="0">
                <a:latin typeface="Arial Narrow" panose="020B0606020202030204" pitchFamily="34" charset="0"/>
              </a:rPr>
              <a:t> are based on </a:t>
            </a:r>
            <a:r>
              <a:rPr lang="en-US" b="1" dirty="0" smtClean="0">
                <a:latin typeface="Arial Narrow" panose="020B0606020202030204" pitchFamily="34" charset="0"/>
              </a:rPr>
              <a:t>industrial scale process lines </a:t>
            </a:r>
            <a:r>
              <a:rPr lang="en-US" dirty="0" smtClean="0">
                <a:latin typeface="Arial Narrow" panose="020B0606020202030204" pitchFamily="34" charset="0"/>
              </a:rPr>
              <a:t>all along the value chain:</a:t>
            </a:r>
          </a:p>
          <a:p>
            <a:pPr algn="just"/>
            <a:endParaRPr lang="en-US" sz="10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Collecting/dismantling</a:t>
            </a:r>
            <a:r>
              <a:rPr lang="en-US" b="1" dirty="0" smtClean="0">
                <a:latin typeface="Arial Narrow" panose="020B0606020202030204" pitchFamily="34" charset="0"/>
              </a:rPr>
              <a:t>: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sz="1600" dirty="0" smtClean="0">
                <a:latin typeface="Arial Narrow" panose="020B0606020202030204" pitchFamily="34" charset="0"/>
              </a:rPr>
              <a:t>selected tens of tons of PV waste will be dismantle to constitute raw materials feedstock’s to recycle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0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Narrow" panose="020B0606020202030204" pitchFamily="34" charset="0"/>
              </a:rPr>
              <a:t>Industrial demonstration will be done for the </a:t>
            </a: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conventional </a:t>
            </a: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route for </a:t>
            </a: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PV industry</a:t>
            </a:r>
            <a:r>
              <a:rPr lang="en-US" b="1" dirty="0" smtClean="0">
                <a:latin typeface="Arial Narrow" panose="020B0606020202030204" pitchFamily="34" charset="0"/>
              </a:rPr>
              <a:t>: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sz="1600" dirty="0" smtClean="0">
                <a:latin typeface="Arial Narrow" panose="020B0606020202030204" pitchFamily="34" charset="0"/>
              </a:rPr>
              <a:t>solar silicon purification, crystallization, wafering, cells processing, modules processing. Demonstration with the production of: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 Narrow" panose="020B0606020202030204" pitchFamily="34" charset="0"/>
              </a:rPr>
              <a:t>several ingots (G5 size – 450kg)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 Narrow" panose="020B0606020202030204" pitchFamily="34" charset="0"/>
              </a:rPr>
              <a:t>hundred of cells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 Narrow" panose="020B0606020202030204" pitchFamily="34" charset="0"/>
              </a:rPr>
              <a:t>tens of modules, different technologies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0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 Narrow" panose="020B0606020202030204" pitchFamily="34" charset="0"/>
              </a:rPr>
              <a:t>Demonstration at the largest possible scale will be done for </a:t>
            </a: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the PV innovative </a:t>
            </a:r>
            <a:r>
              <a:rPr lang="en-US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route </a:t>
            </a:r>
            <a:r>
              <a:rPr lang="en-US" dirty="0" smtClean="0">
                <a:latin typeface="Arial Narrow" panose="020B0606020202030204" pitchFamily="34" charset="0"/>
              </a:rPr>
              <a:t>(</a:t>
            </a:r>
            <a:r>
              <a:rPr lang="en-US" dirty="0" err="1" smtClean="0">
                <a:latin typeface="Arial Narrow" panose="020B0606020202030204" pitchFamily="34" charset="0"/>
              </a:rPr>
              <a:t>kerfless</a:t>
            </a:r>
            <a:r>
              <a:rPr lang="en-US" dirty="0" smtClean="0">
                <a:latin typeface="Arial Narrow" panose="020B0606020202030204" pitchFamily="34" charset="0"/>
              </a:rPr>
              <a:t> route production </a:t>
            </a:r>
            <a:r>
              <a:rPr lang="en-US" dirty="0" smtClean="0">
                <a:latin typeface="Arial Narrow" panose="020B0606020202030204" pitchFamily="34" charset="0"/>
              </a:rPr>
              <a:t>of </a:t>
            </a:r>
            <a:r>
              <a:rPr lang="en-US" dirty="0" smtClean="0">
                <a:latin typeface="Arial Narrow" panose="020B0606020202030204" pitchFamily="34" charset="0"/>
              </a:rPr>
              <a:t>cells):</a:t>
            </a:r>
            <a:endParaRPr lang="en-US" sz="1000" dirty="0" smtClean="0">
              <a:latin typeface="Arial Narrow" panose="020B0606020202030204" pitchFamily="34" charset="0"/>
            </a:endParaRPr>
          </a:p>
          <a:p>
            <a:pPr algn="just"/>
            <a:endParaRPr lang="en-US" dirty="0" smtClean="0">
              <a:latin typeface="Arial Narrow" panose="020B0606020202030204" pitchFamily="34" charset="0"/>
            </a:endParaRPr>
          </a:p>
          <a:p>
            <a:pPr algn="just"/>
            <a:endParaRPr lang="en-US" dirty="0" smtClean="0">
              <a:latin typeface="Arial Narrow" panose="020B0606020202030204" pitchFamily="34" charset="0"/>
            </a:endParaRPr>
          </a:p>
        </p:txBody>
      </p:sp>
      <p:pic>
        <p:nvPicPr>
          <p:cNvPr id="9" name="Image 8" descr="http://www.solarnovus.com/uploads/j/stories/Features/Recycling_PV_waste_cullet_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21583"/>
            <a:ext cx="1828800" cy="2437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360" y="4797727"/>
            <a:ext cx="1970999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96" y="4797446"/>
            <a:ext cx="2255737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0" y="4800601"/>
            <a:ext cx="2026209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6"/>
          <a:stretch/>
        </p:blipFill>
        <p:spPr bwMode="auto">
          <a:xfrm>
            <a:off x="7431797" y="3486322"/>
            <a:ext cx="1712203" cy="100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77906" y="1684307"/>
            <a:ext cx="260496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available</a:t>
            </a:r>
            <a:endParaRPr lang="fr-FR" sz="30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77906" y="3204154"/>
            <a:ext cx="260496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available</a:t>
            </a:r>
            <a:endParaRPr lang="fr-FR" sz="30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73140" y="4148500"/>
            <a:ext cx="380701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pilot </a:t>
            </a:r>
            <a:r>
              <a:rPr lang="en-US" sz="3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after </a:t>
            </a:r>
            <a:r>
              <a:rPr lang="en-US" sz="3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CABRISS</a:t>
            </a:r>
            <a:endParaRPr lang="fr-FR" sz="3000" b="0" cap="none" spc="0" dirty="0">
              <a:ln w="0"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977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1411</TotalTime>
  <Words>1020</Words>
  <Application>Microsoft Office PowerPoint</Application>
  <PresentationFormat>Affichage à l'écran (4:3)</PresentationFormat>
  <Paragraphs>139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Office Theme</vt:lpstr>
      <vt:lpstr>H2020 – WASTE 1-2014 CABRISS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EU-SPIRE-2014 CABRISS</dc:title>
  <dc:creator>CEA</dc:creator>
  <cp:lastModifiedBy>dp215397</cp:lastModifiedBy>
  <cp:revision>83</cp:revision>
  <dcterms:created xsi:type="dcterms:W3CDTF">2015-06-15T14:55:37Z</dcterms:created>
  <dcterms:modified xsi:type="dcterms:W3CDTF">2015-06-25T11:36:18Z</dcterms:modified>
</cp:coreProperties>
</file>