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2" r:id="rId2"/>
    <p:sldId id="264" r:id="rId3"/>
    <p:sldId id="291" r:id="rId4"/>
    <p:sldId id="315" r:id="rId5"/>
    <p:sldId id="313" r:id="rId6"/>
    <p:sldId id="295" r:id="rId7"/>
    <p:sldId id="303" r:id="rId8"/>
    <p:sldId id="304" r:id="rId9"/>
    <p:sldId id="301" r:id="rId10"/>
    <p:sldId id="314" r:id="rId11"/>
    <p:sldId id="316" r:id="rId12"/>
    <p:sldId id="261" r:id="rId13"/>
  </p:sldIdLst>
  <p:sldSz cx="9144000" cy="6858000" type="screen4x3"/>
  <p:notesSz cx="7315200" cy="96012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6565"/>
    <a:srgbClr val="878787"/>
    <a:srgbClr val="E4EDF8"/>
    <a:srgbClr val="D7E5F5"/>
    <a:srgbClr val="FFCE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7776" autoAdjust="0"/>
  </p:normalViewPr>
  <p:slideViewPr>
    <p:cSldViewPr snapToGrid="0" snapToObjects="1">
      <p:cViewPr>
        <p:scale>
          <a:sx n="70" d="100"/>
          <a:sy n="70" d="100"/>
        </p:scale>
        <p:origin x="-7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FR"/>
          </a:p>
        </p:txBody>
      </p:sp>
      <p:sp>
        <p:nvSpPr>
          <p:cNvPr id="3" name="Espace réservé de la date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90DA0017-2F7A-F04F-8D03-44882206776A}" type="datetimeFigureOut">
              <a:rPr lang="fr-FR" smtClean="0"/>
              <a:pPr/>
              <a:t>02/07/2015</a:t>
            </a:fld>
            <a:endParaRPr lang="fr-FR"/>
          </a:p>
        </p:txBody>
      </p:sp>
      <p:sp>
        <p:nvSpPr>
          <p:cNvPr id="4" name="Espace réservé du pied de page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1BDAAEB-9D48-0241-95F3-A0C6B8083CCF}" type="slidenum">
              <a:rPr lang="fr-FR" smtClean="0"/>
              <a:pPr/>
              <a:t>‹#›</a:t>
            </a:fld>
            <a:endParaRPr lang="fr-FR"/>
          </a:p>
        </p:txBody>
      </p:sp>
    </p:spTree>
    <p:extLst>
      <p:ext uri="{BB962C8B-B14F-4D97-AF65-F5344CB8AC3E}">
        <p14:creationId xmlns:p14="http://schemas.microsoft.com/office/powerpoint/2010/main" val="34521078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FR"/>
          </a:p>
        </p:txBody>
      </p:sp>
      <p:sp>
        <p:nvSpPr>
          <p:cNvPr id="3" name="Espace réservé de la date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C1669EE-2C13-D941-A71F-5E242E713223}" type="datetimeFigureOut">
              <a:rPr lang="fr-FR" smtClean="0"/>
              <a:pPr/>
              <a:t>02/07/2015</a:t>
            </a:fld>
            <a:endParaRPr lang="fr-FR"/>
          </a:p>
        </p:txBody>
      </p:sp>
      <p:sp>
        <p:nvSpPr>
          <p:cNvPr id="4" name="Espace réservé de l'image des diapositives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fr-FR"/>
          </a:p>
        </p:txBody>
      </p:sp>
      <p:sp>
        <p:nvSpPr>
          <p:cNvPr id="5" name="Espace réservé des commentaires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9FD35D8-852B-384B-9D65-EE439E543A10}" type="slidenum">
              <a:rPr lang="fr-FR" smtClean="0"/>
              <a:pPr/>
              <a:t>‹#›</a:t>
            </a:fld>
            <a:endParaRPr lang="fr-FR"/>
          </a:p>
        </p:txBody>
      </p:sp>
    </p:spTree>
    <p:extLst>
      <p:ext uri="{BB962C8B-B14F-4D97-AF65-F5344CB8AC3E}">
        <p14:creationId xmlns:p14="http://schemas.microsoft.com/office/powerpoint/2010/main" val="33257134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F9FD35D8-852B-384B-9D65-EE439E543A10}" type="slidenum">
              <a:rPr lang="fr-FR" smtClean="0"/>
              <a:pPr/>
              <a:t>1</a:t>
            </a:fld>
            <a:endParaRPr lang="fr-FR"/>
          </a:p>
        </p:txBody>
      </p:sp>
    </p:spTree>
    <p:extLst>
      <p:ext uri="{BB962C8B-B14F-4D97-AF65-F5344CB8AC3E}">
        <p14:creationId xmlns:p14="http://schemas.microsoft.com/office/powerpoint/2010/main" val="1867427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We have seven large companies of the chemical industry</a:t>
            </a:r>
            <a:r>
              <a:rPr lang="en-US" baseline="0" dirty="0" smtClean="0"/>
              <a:t>. We have three research institutes and two universities. And, we have a supplier for instrumentation and two Small and Medium-Sized Enterprises. There are partners from Germany, France,  Belgium, Italy, and the Netherlands. Before explaining what we are going to do in the CONSENS project, I would like to present some ideas on  </a:t>
            </a:r>
          </a:p>
        </p:txBody>
      </p:sp>
      <p:sp>
        <p:nvSpPr>
          <p:cNvPr id="4" name="Foliennummernplatzhalter 3"/>
          <p:cNvSpPr>
            <a:spLocks noGrp="1"/>
          </p:cNvSpPr>
          <p:nvPr>
            <p:ph type="sldNum" sz="quarter" idx="10"/>
          </p:nvPr>
        </p:nvSpPr>
        <p:spPr/>
        <p:txBody>
          <a:bodyPr/>
          <a:lstStyle/>
          <a:p>
            <a:fld id="{F9FD35D8-852B-384B-9D65-EE439E543A10}" type="slidenum">
              <a:rPr lang="fr-FR" smtClean="0"/>
              <a:pPr/>
              <a:t>2</a:t>
            </a:fld>
            <a:endParaRPr lang="fr-FR"/>
          </a:p>
        </p:txBody>
      </p:sp>
    </p:spTree>
    <p:extLst>
      <p:ext uri="{BB962C8B-B14F-4D97-AF65-F5344CB8AC3E}">
        <p14:creationId xmlns:p14="http://schemas.microsoft.com/office/powerpoint/2010/main" val="2324125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D35D8-852B-384B-9D65-EE439E543A10}" type="slidenum">
              <a:rPr lang="fr-FR" smtClean="0"/>
              <a:pPr/>
              <a:t>3</a:t>
            </a:fld>
            <a:endParaRPr lang="fr-FR"/>
          </a:p>
        </p:txBody>
      </p:sp>
    </p:spTree>
    <p:extLst>
      <p:ext uri="{BB962C8B-B14F-4D97-AF65-F5344CB8AC3E}">
        <p14:creationId xmlns:p14="http://schemas.microsoft.com/office/powerpoint/2010/main" val="224320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In the validation phase, we want to apply the technologies to the processes</a:t>
            </a:r>
            <a:r>
              <a:rPr lang="en-US" baseline="0" dirty="0" smtClean="0"/>
              <a:t> in conjunction. This means, that the measured values of the developed sensors and other sensors will be used in the developed control technologies and in the monitoring tools in order to operate the process fully automated at its optimum. Before doing so, the methodology for design evaluation will be applied to the overall integrated system.</a:t>
            </a:r>
            <a:endParaRPr lang="en-US" dirty="0"/>
          </a:p>
        </p:txBody>
      </p:sp>
      <p:sp>
        <p:nvSpPr>
          <p:cNvPr id="4" name="Foliennummernplatzhalter 3"/>
          <p:cNvSpPr>
            <a:spLocks noGrp="1"/>
          </p:cNvSpPr>
          <p:nvPr>
            <p:ph type="sldNum" sz="quarter" idx="10"/>
          </p:nvPr>
        </p:nvSpPr>
        <p:spPr/>
        <p:txBody>
          <a:bodyPr/>
          <a:lstStyle/>
          <a:p>
            <a:fld id="{F9FD35D8-852B-384B-9D65-EE439E543A10}" type="slidenum">
              <a:rPr lang="fr-FR" smtClean="0"/>
              <a:pPr/>
              <a:t>9</a:t>
            </a:fld>
            <a:endParaRPr lang="fr-FR"/>
          </a:p>
        </p:txBody>
      </p:sp>
    </p:spTree>
    <p:extLst>
      <p:ext uri="{BB962C8B-B14F-4D97-AF65-F5344CB8AC3E}">
        <p14:creationId xmlns:p14="http://schemas.microsoft.com/office/powerpoint/2010/main" val="1114241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F9FD35D8-852B-384B-9D65-EE439E543A10}" type="slidenum">
              <a:rPr lang="fr-FR" smtClean="0"/>
              <a:pPr/>
              <a:t>12</a:t>
            </a:fld>
            <a:endParaRPr lang="fr-FR"/>
          </a:p>
        </p:txBody>
      </p:sp>
    </p:spTree>
    <p:extLst>
      <p:ext uri="{BB962C8B-B14F-4D97-AF65-F5344CB8AC3E}">
        <p14:creationId xmlns:p14="http://schemas.microsoft.com/office/powerpoint/2010/main" val="115372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457200" y="1720500"/>
            <a:ext cx="8229600" cy="1174075"/>
          </a:xfrm>
        </p:spPr>
        <p:txBody>
          <a:bodyPr anchor="b">
            <a:normAutofit/>
          </a:bodyPr>
          <a:lstStyle>
            <a:lvl1pPr>
              <a:defRPr sz="3800">
                <a:solidFill>
                  <a:schemeClr val="bg1"/>
                </a:solidFill>
                <a:effectLst>
                  <a:outerShdw blurRad="50800" dist="38100" dir="2700000" algn="tl" rotWithShape="0">
                    <a:prstClr val="black">
                      <a:alpha val="40000"/>
                    </a:prstClr>
                  </a:outerShdw>
                </a:effectLst>
              </a:defRPr>
            </a:lvl1pPr>
          </a:lstStyle>
          <a:p>
            <a:r>
              <a:rPr lang="en-US" noProof="0" dirty="0" smtClean="0"/>
              <a:t>Presentation title</a:t>
            </a:r>
            <a:endParaRPr lang="en-US" noProof="0" dirty="0"/>
          </a:p>
        </p:txBody>
      </p:sp>
      <p:sp>
        <p:nvSpPr>
          <p:cNvPr id="3" name="Sous-titre 2"/>
          <p:cNvSpPr>
            <a:spLocks noGrp="1"/>
          </p:cNvSpPr>
          <p:nvPr>
            <p:ph type="subTitle" idx="1" hasCustomPrompt="1"/>
          </p:nvPr>
        </p:nvSpPr>
        <p:spPr>
          <a:xfrm>
            <a:off x="457200" y="2931496"/>
            <a:ext cx="8229600" cy="1277454"/>
          </a:xfrm>
        </p:spPr>
        <p:txBody>
          <a:bodyPr>
            <a:normAutofit/>
          </a:bodyPr>
          <a:lstStyle>
            <a:lvl1pPr marL="0" indent="0" algn="ctr">
              <a:buNone/>
              <a:defRPr sz="2200" b="1" cap="none" baseline="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Presenter info</a:t>
            </a:r>
            <a:endParaRPr lang="en-US" noProof="0" dirty="0"/>
          </a:p>
        </p:txBody>
      </p:sp>
      <p:sp>
        <p:nvSpPr>
          <p:cNvPr id="9" name="Espace réservé du texte 8"/>
          <p:cNvSpPr>
            <a:spLocks noGrp="1"/>
          </p:cNvSpPr>
          <p:nvPr>
            <p:ph type="body" sz="quarter" idx="11" hasCustomPrompt="1"/>
          </p:nvPr>
        </p:nvSpPr>
        <p:spPr>
          <a:xfrm>
            <a:off x="457200" y="5160719"/>
            <a:ext cx="8229600" cy="303529"/>
          </a:xfrm>
        </p:spPr>
        <p:txBody>
          <a:bodyPr anchor="t">
            <a:noAutofit/>
          </a:bodyPr>
          <a:lstStyle>
            <a:lvl1pPr marL="0" indent="0" algn="ctr">
              <a:buNone/>
              <a:defRPr sz="1800">
                <a:solidFill>
                  <a:srgbClr val="004A67"/>
                </a:solidFill>
                <a:latin typeface="Calibri"/>
                <a:cs typeface="Calibri"/>
              </a:defRPr>
            </a:lvl1pPr>
            <a:lvl2pPr marL="457200" indent="0" algn="ctr">
              <a:buFont typeface="Arial"/>
              <a:buNone/>
              <a:defRPr sz="1600" baseline="0">
                <a:solidFill>
                  <a:srgbClr val="004A67"/>
                </a:solidFill>
                <a:latin typeface="Arial"/>
                <a:cs typeface="Arial"/>
              </a:defRPr>
            </a:lvl2pPr>
          </a:lstStyle>
          <a:p>
            <a:pPr lvl="0"/>
            <a:r>
              <a:rPr lang="en-US" noProof="0" dirty="0" smtClean="0"/>
              <a:t>Place or other info</a:t>
            </a:r>
            <a:endParaRPr lang="en-US" noProof="0" dirty="0"/>
          </a:p>
        </p:txBody>
      </p:sp>
      <p:cxnSp>
        <p:nvCxnSpPr>
          <p:cNvPr id="11" name="Connecteur droit 10"/>
          <p:cNvCxnSpPr/>
          <p:nvPr userDrawn="1"/>
        </p:nvCxnSpPr>
        <p:spPr>
          <a:xfrm>
            <a:off x="2983084" y="5095042"/>
            <a:ext cx="3263670"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pic>
        <p:nvPicPr>
          <p:cNvPr id="14" name="Image 13" descr="europe-flag.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49100" y="5789612"/>
            <a:ext cx="539099" cy="363892"/>
          </a:xfrm>
          <a:prstGeom prst="rect">
            <a:avLst/>
          </a:prstGeom>
        </p:spPr>
      </p:pic>
      <p:sp>
        <p:nvSpPr>
          <p:cNvPr id="15" name="ZoneTexte 14"/>
          <p:cNvSpPr txBox="1"/>
          <p:nvPr userDrawn="1"/>
        </p:nvSpPr>
        <p:spPr>
          <a:xfrm>
            <a:off x="457200" y="6224812"/>
            <a:ext cx="8229600" cy="461665"/>
          </a:xfrm>
          <a:prstGeom prst="rect">
            <a:avLst/>
          </a:prstGeom>
          <a:noFill/>
        </p:spPr>
        <p:txBody>
          <a:bodyPr wrap="square" rtlCol="0">
            <a:spAutoFit/>
          </a:bodyPr>
          <a:lstStyle/>
          <a:p>
            <a:pPr algn="ctr"/>
            <a:r>
              <a:rPr lang="en-US" sz="1200" noProof="0" dirty="0" smtClean="0">
                <a:solidFill>
                  <a:schemeClr val="bg1"/>
                </a:solidFill>
                <a:latin typeface="Calibri"/>
                <a:cs typeface="Calibri"/>
              </a:rPr>
              <a:t>This project has received funding from the European Union’s Horizon 2020 research and innovation </a:t>
            </a:r>
            <a:r>
              <a:rPr lang="en-US" sz="1200" noProof="0" dirty="0" err="1" smtClean="0">
                <a:solidFill>
                  <a:schemeClr val="bg1"/>
                </a:solidFill>
                <a:latin typeface="Calibri"/>
                <a:cs typeface="Calibri"/>
              </a:rPr>
              <a:t>programme</a:t>
            </a:r>
            <a:r>
              <a:rPr lang="en-US" sz="1200" noProof="0" dirty="0" smtClean="0">
                <a:solidFill>
                  <a:schemeClr val="bg1"/>
                </a:solidFill>
                <a:latin typeface="Calibri"/>
                <a:cs typeface="Calibri"/>
              </a:rPr>
              <a:t> </a:t>
            </a:r>
          </a:p>
          <a:p>
            <a:pPr algn="ctr"/>
            <a:r>
              <a:rPr lang="en-US" sz="1200" noProof="0" dirty="0" smtClean="0">
                <a:solidFill>
                  <a:schemeClr val="bg1"/>
                </a:solidFill>
                <a:latin typeface="Calibri"/>
                <a:cs typeface="Calibri"/>
              </a:rPr>
              <a:t>under grant agreement N° 636942</a:t>
            </a:r>
            <a:endParaRPr lang="en-US" sz="1200" noProof="0" dirty="0">
              <a:solidFill>
                <a:schemeClr val="bg1"/>
              </a:solidFill>
              <a:latin typeface="Calibri"/>
              <a:cs typeface="Calibri"/>
            </a:endParaRPr>
          </a:p>
        </p:txBody>
      </p:sp>
      <p:sp>
        <p:nvSpPr>
          <p:cNvPr id="16" name="Espace réservé du texte 8"/>
          <p:cNvSpPr>
            <a:spLocks noGrp="1"/>
          </p:cNvSpPr>
          <p:nvPr>
            <p:ph type="body" sz="quarter" idx="12" hasCustomPrompt="1"/>
          </p:nvPr>
        </p:nvSpPr>
        <p:spPr>
          <a:xfrm>
            <a:off x="457200" y="4717672"/>
            <a:ext cx="8229600" cy="303529"/>
          </a:xfrm>
        </p:spPr>
        <p:txBody>
          <a:bodyPr anchor="t">
            <a:normAutofit/>
          </a:bodyPr>
          <a:lstStyle>
            <a:lvl1pPr marL="0" indent="0" algn="ctr">
              <a:buNone/>
              <a:defRPr sz="1800" b="1">
                <a:solidFill>
                  <a:srgbClr val="004A67"/>
                </a:solidFill>
                <a:latin typeface="Calibri"/>
                <a:cs typeface="Calibri"/>
              </a:defRPr>
            </a:lvl1pPr>
            <a:lvl2pPr marL="457200" indent="0" algn="ctr">
              <a:buFont typeface="Arial"/>
              <a:buNone/>
              <a:defRPr sz="1600" baseline="0">
                <a:solidFill>
                  <a:srgbClr val="004A67"/>
                </a:solidFill>
                <a:latin typeface="Arial"/>
                <a:cs typeface="Arial"/>
              </a:defRPr>
            </a:lvl2pPr>
          </a:lstStyle>
          <a:p>
            <a:pPr lvl="0"/>
            <a:r>
              <a:rPr lang="en-US" noProof="0" dirty="0" smtClean="0"/>
              <a:t>Date</a:t>
            </a:r>
            <a:endParaRPr lang="en-US" noProof="0" dirty="0"/>
          </a:p>
        </p:txBody>
      </p:sp>
    </p:spTree>
    <p:extLst>
      <p:ext uri="{BB962C8B-B14F-4D97-AF65-F5344CB8AC3E}">
        <p14:creationId xmlns:p14="http://schemas.microsoft.com/office/powerpoint/2010/main" val="787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3050"/>
            <a:ext cx="3008313" cy="1162050"/>
          </a:xfrm>
        </p:spPr>
        <p:txBody>
          <a:bodyPr anchor="b">
            <a:normAutofit/>
          </a:bodyPr>
          <a:lstStyle>
            <a:lvl1pPr algn="l">
              <a:defRPr sz="2600" b="1"/>
            </a:lvl1pPr>
          </a:lstStyle>
          <a:p>
            <a:r>
              <a:rPr lang="en-US" noProof="0" dirty="0" smtClean="0"/>
              <a:t>Click to modify</a:t>
            </a:r>
            <a:endParaRPr lang="en-US" noProof="0" dirty="0"/>
          </a:p>
        </p:txBody>
      </p:sp>
      <p:sp>
        <p:nvSpPr>
          <p:cNvPr id="3" name="Espace réservé du contenu 2"/>
          <p:cNvSpPr>
            <a:spLocks noGrp="1"/>
          </p:cNvSpPr>
          <p:nvPr>
            <p:ph idx="1" hasCustomPrompt="1"/>
          </p:nvPr>
        </p:nvSpPr>
        <p:spPr>
          <a:xfrm>
            <a:off x="3575050" y="273050"/>
            <a:ext cx="5111750" cy="5853113"/>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noProof="0" dirty="0" smtClean="0"/>
              <a:t>Click to modify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Espace réservé du texte 3"/>
          <p:cNvSpPr>
            <a:spLocks noGrp="1"/>
          </p:cNvSpPr>
          <p:nvPr>
            <p:ph type="body" sz="half" idx="2" hasCustomPrompt="1"/>
          </p:nvPr>
        </p:nvSpPr>
        <p:spPr>
          <a:xfrm>
            <a:off x="457200" y="1435100"/>
            <a:ext cx="3008313" cy="4691063"/>
          </a:xfrm>
        </p:spPr>
        <p:txBody>
          <a:bodyPr>
            <a:normAutofit/>
          </a:bodyPr>
          <a:lstStyle>
            <a:lvl1pPr marL="0" indent="0">
              <a:buNone/>
              <a:defRPr sz="16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smtClean="0"/>
              <a:t>Click to modify</a:t>
            </a:r>
          </a:p>
        </p:txBody>
      </p:sp>
      <p:sp>
        <p:nvSpPr>
          <p:cNvPr id="6" name="Espace réservé du pied de page 5"/>
          <p:cNvSpPr>
            <a:spLocks noGrp="1"/>
          </p:cNvSpPr>
          <p:nvPr>
            <p:ph type="ftr" sz="quarter" idx="11"/>
          </p:nvPr>
        </p:nvSpPr>
        <p:spPr/>
        <p:txBody>
          <a:bodyPr/>
          <a:lstStyle/>
          <a:p>
            <a:r>
              <a:rPr lang="pt-BR" noProof="0" smtClean="0"/>
              <a:t>General CONSENS Presentation - Manuel Pereira Remelhe - Cagliari - 2016-06-24</a:t>
            </a:r>
            <a:endParaRPr lang="en-US" noProof="0" dirty="0"/>
          </a:p>
        </p:txBody>
      </p:sp>
      <p:sp>
        <p:nvSpPr>
          <p:cNvPr id="7" name="Espace réservé du numéro de diapositive 6"/>
          <p:cNvSpPr>
            <a:spLocks noGrp="1"/>
          </p:cNvSpPr>
          <p:nvPr>
            <p:ph type="sldNum" sz="quarter" idx="12"/>
          </p:nvPr>
        </p:nvSpPr>
        <p:spPr/>
        <p:txBody>
          <a:bodyPr/>
          <a:lstStyle/>
          <a:p>
            <a:fld id="{14081FB8-7DB9-9C42-9C20-81EED1551B10}" type="slidenum">
              <a:rPr lang="en-US" noProof="0" smtClean="0"/>
              <a:pPr/>
              <a:t>‹#›</a:t>
            </a:fld>
            <a:endParaRPr lang="en-US" noProof="0" dirty="0"/>
          </a:p>
        </p:txBody>
      </p:sp>
    </p:spTree>
    <p:extLst>
      <p:ext uri="{BB962C8B-B14F-4D97-AF65-F5344CB8AC3E}">
        <p14:creationId xmlns:p14="http://schemas.microsoft.com/office/powerpoint/2010/main" val="3594521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609684" y="4756296"/>
            <a:ext cx="5927440" cy="566738"/>
          </a:xfrm>
        </p:spPr>
        <p:txBody>
          <a:bodyPr anchor="b">
            <a:normAutofit/>
          </a:bodyPr>
          <a:lstStyle>
            <a:lvl1pPr algn="l">
              <a:defRPr sz="2000" b="1" cap="none"/>
            </a:lvl1pPr>
          </a:lstStyle>
          <a:p>
            <a:r>
              <a:rPr lang="en-US" noProof="0" dirty="0" smtClean="0"/>
              <a:t>Click to modify</a:t>
            </a:r>
            <a:endParaRPr lang="en-US" noProof="0" dirty="0"/>
          </a:p>
        </p:txBody>
      </p:sp>
      <p:sp>
        <p:nvSpPr>
          <p:cNvPr id="3" name="Espace réservé pour une image  2"/>
          <p:cNvSpPr>
            <a:spLocks noGrp="1"/>
          </p:cNvSpPr>
          <p:nvPr>
            <p:ph type="pic" idx="1" hasCustomPrompt="1"/>
          </p:nvPr>
        </p:nvSpPr>
        <p:spPr>
          <a:xfrm>
            <a:off x="1609684" y="228801"/>
            <a:ext cx="5927440" cy="44674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smtClean="0"/>
              <a:t>Click to add a picture</a:t>
            </a:r>
            <a:endParaRPr lang="en-US" noProof="0" dirty="0"/>
          </a:p>
        </p:txBody>
      </p:sp>
      <p:sp>
        <p:nvSpPr>
          <p:cNvPr id="4" name="Espace réservé du texte 3"/>
          <p:cNvSpPr>
            <a:spLocks noGrp="1"/>
          </p:cNvSpPr>
          <p:nvPr>
            <p:ph type="body" sz="half" idx="2" hasCustomPrompt="1"/>
          </p:nvPr>
        </p:nvSpPr>
        <p:spPr>
          <a:xfrm>
            <a:off x="1602300" y="5367338"/>
            <a:ext cx="5927440" cy="709791"/>
          </a:xfrm>
        </p:spPr>
        <p:txBody>
          <a:bodyPr>
            <a:normAutofit/>
          </a:bodyPr>
          <a:lstStyle>
            <a:lvl1pPr marL="0" indent="0">
              <a:buNone/>
              <a:defRPr sz="14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smtClean="0"/>
              <a:t>Click to modify</a:t>
            </a:r>
          </a:p>
        </p:txBody>
      </p:sp>
      <p:sp>
        <p:nvSpPr>
          <p:cNvPr id="6" name="Espace réservé du pied de page 5"/>
          <p:cNvSpPr>
            <a:spLocks noGrp="1"/>
          </p:cNvSpPr>
          <p:nvPr>
            <p:ph type="ftr" sz="quarter" idx="11"/>
          </p:nvPr>
        </p:nvSpPr>
        <p:spPr/>
        <p:txBody>
          <a:bodyPr/>
          <a:lstStyle/>
          <a:p>
            <a:r>
              <a:rPr lang="pt-BR" noProof="0" smtClean="0"/>
              <a:t>General CONSENS Presentation - Manuel Pereira Remelhe - Cagliari - 2016-06-24</a:t>
            </a:r>
            <a:endParaRPr lang="en-US" noProof="0" dirty="0"/>
          </a:p>
        </p:txBody>
      </p:sp>
      <p:sp>
        <p:nvSpPr>
          <p:cNvPr id="7" name="Espace réservé du numéro de diapositive 6"/>
          <p:cNvSpPr>
            <a:spLocks noGrp="1"/>
          </p:cNvSpPr>
          <p:nvPr>
            <p:ph type="sldNum" sz="quarter" idx="12"/>
          </p:nvPr>
        </p:nvSpPr>
        <p:spPr/>
        <p:txBody>
          <a:bodyPr/>
          <a:lstStyle/>
          <a:p>
            <a:fld id="{14081FB8-7DB9-9C42-9C20-81EED1551B10}" type="slidenum">
              <a:rPr lang="en-US" noProof="0" smtClean="0"/>
              <a:pPr/>
              <a:t>‹#›</a:t>
            </a:fld>
            <a:endParaRPr lang="en-US" noProof="0" dirty="0"/>
          </a:p>
        </p:txBody>
      </p:sp>
    </p:spTree>
    <p:extLst>
      <p:ext uri="{BB962C8B-B14F-4D97-AF65-F5344CB8AC3E}">
        <p14:creationId xmlns:p14="http://schemas.microsoft.com/office/powerpoint/2010/main" val="444457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US" noProof="0" dirty="0" smtClean="0"/>
              <a:t>Click to modify</a:t>
            </a:r>
            <a:endParaRPr lang="en-US" noProof="0" dirty="0"/>
          </a:p>
        </p:txBody>
      </p:sp>
      <p:sp>
        <p:nvSpPr>
          <p:cNvPr id="3" name="Espace réservé du texte vertical 2"/>
          <p:cNvSpPr>
            <a:spLocks noGrp="1"/>
          </p:cNvSpPr>
          <p:nvPr>
            <p:ph type="body" orient="vert" idx="1" hasCustomPrompt="1"/>
          </p:nvPr>
        </p:nvSpPr>
        <p:spPr>
          <a:xfrm>
            <a:off x="457200" y="1250991"/>
            <a:ext cx="8229600" cy="4693224"/>
          </a:xfrm>
        </p:spPr>
        <p:txBody>
          <a:bodyPr vert="eaVert"/>
          <a:lstStyle>
            <a:lvl1pPr>
              <a:defRPr/>
            </a:lvl1pPr>
          </a:lstStyle>
          <a:p>
            <a:pPr lvl="0"/>
            <a:r>
              <a:rPr lang="en-US" noProof="0" dirty="0" smtClean="0"/>
              <a:t>Click to modify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Espace réservé du pied de page 4"/>
          <p:cNvSpPr>
            <a:spLocks noGrp="1"/>
          </p:cNvSpPr>
          <p:nvPr>
            <p:ph type="ftr" sz="quarter" idx="11"/>
          </p:nvPr>
        </p:nvSpPr>
        <p:spPr/>
        <p:txBody>
          <a:bodyPr/>
          <a:lstStyle/>
          <a:p>
            <a:r>
              <a:rPr lang="pt-BR" noProof="0" smtClean="0"/>
              <a:t>General CONSENS Presentation - Manuel Pereira Remelhe - Cagliari - 2016-06-24</a:t>
            </a:r>
            <a:endParaRPr lang="en-US" noProof="0" dirty="0"/>
          </a:p>
        </p:txBody>
      </p:sp>
      <p:sp>
        <p:nvSpPr>
          <p:cNvPr id="6" name="Espace réservé du numéro de diapositive 5"/>
          <p:cNvSpPr>
            <a:spLocks noGrp="1"/>
          </p:cNvSpPr>
          <p:nvPr>
            <p:ph type="sldNum" sz="quarter" idx="12"/>
          </p:nvPr>
        </p:nvSpPr>
        <p:spPr/>
        <p:txBody>
          <a:bodyPr/>
          <a:lstStyle/>
          <a:p>
            <a:fld id="{14081FB8-7DB9-9C42-9C20-81EED1551B10}" type="slidenum">
              <a:rPr lang="en-US" noProof="0" smtClean="0"/>
              <a:pPr/>
              <a:t>‹#›</a:t>
            </a:fld>
            <a:endParaRPr lang="en-US" noProof="0" dirty="0"/>
          </a:p>
        </p:txBody>
      </p:sp>
    </p:spTree>
    <p:extLst>
      <p:ext uri="{BB962C8B-B14F-4D97-AF65-F5344CB8AC3E}">
        <p14:creationId xmlns:p14="http://schemas.microsoft.com/office/powerpoint/2010/main" val="3033640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7915508" y="206756"/>
            <a:ext cx="959903" cy="5941560"/>
          </a:xfrm>
        </p:spPr>
        <p:txBody>
          <a:bodyPr vert="eaVert">
            <a:noAutofit/>
          </a:bodyPr>
          <a:lstStyle>
            <a:lvl1pPr>
              <a:defRPr sz="3200"/>
            </a:lvl1pPr>
          </a:lstStyle>
          <a:p>
            <a:r>
              <a:rPr lang="en-US" noProof="0" dirty="0" smtClean="0"/>
              <a:t>Click to modify</a:t>
            </a:r>
            <a:endParaRPr lang="en-US" noProof="0" dirty="0"/>
          </a:p>
        </p:txBody>
      </p:sp>
      <p:sp>
        <p:nvSpPr>
          <p:cNvPr id="3" name="Espace réservé du texte vertical 2"/>
          <p:cNvSpPr>
            <a:spLocks noGrp="1"/>
          </p:cNvSpPr>
          <p:nvPr>
            <p:ph type="body" orient="vert" idx="1" hasCustomPrompt="1"/>
          </p:nvPr>
        </p:nvSpPr>
        <p:spPr>
          <a:xfrm>
            <a:off x="347041" y="339669"/>
            <a:ext cx="7081131" cy="5693156"/>
          </a:xfrm>
        </p:spPr>
        <p:txBody>
          <a:bodyPr vert="eaVert"/>
          <a:lstStyle/>
          <a:p>
            <a:pPr lvl="0"/>
            <a:r>
              <a:rPr lang="en-US" noProof="0" dirty="0" smtClean="0"/>
              <a:t>Click to modify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Espace réservé du pied de page 4"/>
          <p:cNvSpPr>
            <a:spLocks noGrp="1"/>
          </p:cNvSpPr>
          <p:nvPr>
            <p:ph type="ftr" sz="quarter" idx="11"/>
          </p:nvPr>
        </p:nvSpPr>
        <p:spPr/>
        <p:txBody>
          <a:bodyPr/>
          <a:lstStyle/>
          <a:p>
            <a:r>
              <a:rPr lang="pt-BR" noProof="0" smtClean="0"/>
              <a:t>General CONSENS Presentation - Manuel Pereira Remelhe - Cagliari - 2016-06-24</a:t>
            </a:r>
            <a:endParaRPr lang="en-US" noProof="0" dirty="0"/>
          </a:p>
        </p:txBody>
      </p:sp>
      <p:sp>
        <p:nvSpPr>
          <p:cNvPr id="6" name="Espace réservé du numéro de diapositive 5"/>
          <p:cNvSpPr>
            <a:spLocks noGrp="1"/>
          </p:cNvSpPr>
          <p:nvPr>
            <p:ph type="sldNum" sz="quarter" idx="12"/>
          </p:nvPr>
        </p:nvSpPr>
        <p:spPr/>
        <p:txBody>
          <a:bodyPr/>
          <a:lstStyle/>
          <a:p>
            <a:fld id="{14081FB8-7DB9-9C42-9C20-81EED1551B10}" type="slidenum">
              <a:rPr lang="en-US" noProof="0" smtClean="0"/>
              <a:pPr/>
              <a:t>‹#›</a:t>
            </a:fld>
            <a:endParaRPr lang="en-US" noProof="0" dirty="0"/>
          </a:p>
        </p:txBody>
      </p:sp>
    </p:spTree>
    <p:extLst>
      <p:ext uri="{BB962C8B-B14F-4D97-AF65-F5344CB8AC3E}">
        <p14:creationId xmlns:p14="http://schemas.microsoft.com/office/powerpoint/2010/main" val="55384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354425" y="1247916"/>
            <a:ext cx="8439763" cy="4740603"/>
          </a:xfrm>
        </p:spPr>
        <p:txBody>
          <a:bodyPr/>
          <a:lstStyle>
            <a:lvl1pPr marL="342900" indent="-342900">
              <a:spcBef>
                <a:spcPts val="1800"/>
              </a:spcBef>
              <a:buSzPct val="100000"/>
              <a:buFontTx/>
              <a:buBlip>
                <a:blip r:embed="rId2"/>
              </a:buBlip>
              <a:defRPr sz="2800"/>
            </a:lvl1pPr>
            <a:lvl2pPr marL="720000" indent="-285750">
              <a:spcBef>
                <a:spcPts val="600"/>
              </a:spcBef>
              <a:buFont typeface="Arial"/>
              <a:buChar char="•"/>
              <a:defRPr sz="2400"/>
            </a:lvl2pPr>
            <a:lvl3pPr marL="1080000" indent="-228600">
              <a:spcBef>
                <a:spcPts val="300"/>
              </a:spcBef>
              <a:buFont typeface="Courier New"/>
              <a:buChar char="o"/>
              <a:defRPr sz="2000"/>
            </a:lvl3pPr>
            <a:lvl4pPr marL="1440000">
              <a:spcBef>
                <a:spcPts val="300"/>
              </a:spcBef>
              <a:defRPr sz="1600" baseline="0"/>
            </a:lvl4pPr>
            <a:lvl5pPr marL="1800000">
              <a:spcBef>
                <a:spcPts val="300"/>
              </a:spcBef>
              <a:defRPr sz="1400" baseline="0"/>
            </a:lvl5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Espace réservé du pied de page 4"/>
          <p:cNvSpPr>
            <a:spLocks noGrp="1"/>
          </p:cNvSpPr>
          <p:nvPr>
            <p:ph type="ftr" sz="quarter" idx="11"/>
          </p:nvPr>
        </p:nvSpPr>
        <p:spPr/>
        <p:txBody>
          <a:bodyPr/>
          <a:lstStyle/>
          <a:p>
            <a:r>
              <a:rPr lang="pt-BR" smtClean="0"/>
              <a:t>General CONSENS Presentation - Manuel Pereira Remelhe - Cagliari - 2016-06-24</a:t>
            </a:r>
            <a:endParaRPr lang="fr-FR" dirty="0"/>
          </a:p>
        </p:txBody>
      </p:sp>
      <p:sp>
        <p:nvSpPr>
          <p:cNvPr id="6" name="Espace réservé du numéro de diapositive 5"/>
          <p:cNvSpPr>
            <a:spLocks noGrp="1"/>
          </p:cNvSpPr>
          <p:nvPr>
            <p:ph type="sldNum" sz="quarter" idx="12"/>
          </p:nvPr>
        </p:nvSpPr>
        <p:spPr/>
        <p:txBody>
          <a:bodyPr/>
          <a:lstStyle/>
          <a:p>
            <a:fld id="{14081FB8-7DB9-9C42-9C20-81EED1551B10}" type="slidenum">
              <a:rPr lang="fr-FR" smtClean="0"/>
              <a:pPr/>
              <a:t>‹#›</a:t>
            </a:fld>
            <a:endParaRPr lang="fr-FR"/>
          </a:p>
        </p:txBody>
      </p:sp>
      <p:sp>
        <p:nvSpPr>
          <p:cNvPr id="8" name="Titre 1"/>
          <p:cNvSpPr>
            <a:spLocks noGrp="1"/>
          </p:cNvSpPr>
          <p:nvPr>
            <p:ph type="title" hasCustomPrompt="1"/>
          </p:nvPr>
        </p:nvSpPr>
        <p:spPr>
          <a:xfrm>
            <a:off x="457200" y="140298"/>
            <a:ext cx="8229600" cy="657187"/>
          </a:xfrm>
        </p:spPr>
        <p:txBody>
          <a:bodyPr/>
          <a:lstStyle>
            <a:lvl1pPr>
              <a:defRPr>
                <a:solidFill>
                  <a:srgbClr val="0087B2"/>
                </a:solidFill>
              </a:defRPr>
            </a:lvl1pPr>
          </a:lstStyle>
          <a:p>
            <a:r>
              <a:rPr lang="en-US" noProof="0" dirty="0" smtClean="0"/>
              <a:t>Click to modify title</a:t>
            </a:r>
            <a:endParaRPr lang="en-US" noProof="0" dirty="0"/>
          </a:p>
        </p:txBody>
      </p:sp>
    </p:spTree>
    <p:extLst>
      <p:ext uri="{BB962C8B-B14F-4D97-AF65-F5344CB8AC3E}">
        <p14:creationId xmlns:p14="http://schemas.microsoft.com/office/powerpoint/2010/main" val="3789130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t layou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0087B2"/>
                </a:solidFill>
              </a:defRPr>
            </a:lvl1pPr>
          </a:lstStyle>
          <a:p>
            <a:r>
              <a:rPr lang="en-US" noProof="0" dirty="0" smtClean="0"/>
              <a:t>Click to modify title</a:t>
            </a:r>
            <a:endParaRPr lang="en-US" noProof="0" dirty="0"/>
          </a:p>
        </p:txBody>
      </p:sp>
      <p:sp>
        <p:nvSpPr>
          <p:cNvPr id="3" name="Espace réservé du pied de page 2"/>
          <p:cNvSpPr>
            <a:spLocks noGrp="1"/>
          </p:cNvSpPr>
          <p:nvPr>
            <p:ph type="ftr" sz="quarter" idx="10"/>
          </p:nvPr>
        </p:nvSpPr>
        <p:spPr/>
        <p:txBody>
          <a:bodyPr/>
          <a:lstStyle>
            <a:lvl1pPr>
              <a:defRPr/>
            </a:lvl1pPr>
          </a:lstStyle>
          <a:p>
            <a:r>
              <a:rPr lang="pt-BR" noProof="0" smtClean="0"/>
              <a:t>General CONSENS Presentation - Manuel Pereira Remelhe - Cagliari - 2016-06-24</a:t>
            </a:r>
            <a:endParaRPr lang="en-US" noProof="0" dirty="0"/>
          </a:p>
        </p:txBody>
      </p:sp>
      <p:sp>
        <p:nvSpPr>
          <p:cNvPr id="4" name="Espace réservé du numéro de diapositive 3"/>
          <p:cNvSpPr>
            <a:spLocks noGrp="1"/>
          </p:cNvSpPr>
          <p:nvPr>
            <p:ph type="sldNum" sz="quarter" idx="11"/>
          </p:nvPr>
        </p:nvSpPr>
        <p:spPr/>
        <p:txBody>
          <a:bodyPr/>
          <a:lstStyle/>
          <a:p>
            <a:fld id="{14081FB8-7DB9-9C42-9C20-81EED1551B10}" type="slidenum">
              <a:rPr lang="en-US" noProof="0" smtClean="0"/>
              <a:pPr/>
              <a:t>‹#›</a:t>
            </a:fld>
            <a:endParaRPr lang="en-US" noProof="0" dirty="0"/>
          </a:p>
        </p:txBody>
      </p:sp>
      <p:sp>
        <p:nvSpPr>
          <p:cNvPr id="5" name="Espace réservé du texte 2"/>
          <p:cNvSpPr>
            <a:spLocks noGrp="1"/>
          </p:cNvSpPr>
          <p:nvPr>
            <p:ph idx="1" hasCustomPrompt="1"/>
          </p:nvPr>
        </p:nvSpPr>
        <p:spPr>
          <a:xfrm>
            <a:off x="353826" y="1262684"/>
            <a:ext cx="4113416" cy="4740604"/>
          </a:xfrm>
          <a:prstGeom prst="rect">
            <a:avLst/>
          </a:prstGeom>
        </p:spPr>
        <p:txBody>
          <a:bodyPr vert="horz" lIns="91440" tIns="45720" rIns="91440" bIns="45720" rtlCol="0">
            <a:normAutofit/>
          </a:bodyPr>
          <a:lstStyle>
            <a:lvl1pPr marL="0" indent="0">
              <a:buFont typeface="Arial"/>
              <a:buNone/>
              <a:defRPr sz="2600" b="1">
                <a:solidFill>
                  <a:srgbClr val="0087B2"/>
                </a:solidFill>
              </a:defRPr>
            </a:lvl1pPr>
            <a:lvl2pPr marL="742950" indent="-285750">
              <a:buSzPct val="100000"/>
              <a:buFontTx/>
              <a:buBlip>
                <a:blip r:embed="rId2"/>
              </a:buBlip>
              <a:defRPr sz="2200" baseline="0"/>
            </a:lvl2pPr>
            <a:lvl3pPr>
              <a:defRPr sz="2000"/>
            </a:lvl3pPr>
            <a:lvl4pPr>
              <a:defRPr sz="1600"/>
            </a:lvl4pPr>
            <a:lvl5pPr>
              <a:defRPr sz="1400" baseline="0"/>
            </a:lvl5pPr>
          </a:lstStyle>
          <a:p>
            <a:pPr lvl="0"/>
            <a:r>
              <a:rPr lang="en-US" noProof="0" dirty="0" smtClean="0"/>
              <a:t>Subtitle</a:t>
            </a:r>
          </a:p>
          <a:p>
            <a:pPr lvl="1"/>
            <a:r>
              <a:rPr lang="en-US" noProof="0" dirty="0" smtClean="0"/>
              <a:t>Second level</a:t>
            </a:r>
          </a:p>
          <a:p>
            <a:pPr lvl="2"/>
            <a:r>
              <a:rPr lang="en-US" noProof="0" dirty="0" smtClean="0"/>
              <a:t>Third level</a:t>
            </a:r>
          </a:p>
          <a:p>
            <a:pPr lvl="3"/>
            <a:r>
              <a:rPr lang="en-US" noProof="0" dirty="0" smtClean="0"/>
              <a:t>Forth level</a:t>
            </a:r>
          </a:p>
          <a:p>
            <a:pPr lvl="4"/>
            <a:r>
              <a:rPr lang="en-US" noProof="0" dirty="0" smtClean="0"/>
              <a:t>Fifth level</a:t>
            </a:r>
            <a:endParaRPr lang="en-US" noProof="0" dirty="0"/>
          </a:p>
        </p:txBody>
      </p:sp>
      <p:sp>
        <p:nvSpPr>
          <p:cNvPr id="7" name="Espace réservé du texte 6"/>
          <p:cNvSpPr>
            <a:spLocks noGrp="1"/>
          </p:cNvSpPr>
          <p:nvPr>
            <p:ph type="body" sz="quarter" idx="12" hasCustomPrompt="1"/>
          </p:nvPr>
        </p:nvSpPr>
        <p:spPr>
          <a:xfrm>
            <a:off x="5988537" y="3987800"/>
            <a:ext cx="2805652" cy="1203236"/>
          </a:xfrm>
        </p:spPr>
        <p:txBody>
          <a:bodyPr>
            <a:noAutofit/>
          </a:bodyPr>
          <a:lstStyle>
            <a:lvl1pPr marL="0" indent="0">
              <a:buFontTx/>
              <a:buNone/>
              <a:defRPr sz="1600" b="1">
                <a:solidFill>
                  <a:srgbClr val="0087B2"/>
                </a:solidFill>
              </a:defRPr>
            </a:lvl1pPr>
            <a:lvl2pPr marL="0" indent="0">
              <a:spcBef>
                <a:spcPts val="300"/>
              </a:spcBef>
              <a:buNone/>
              <a:defRPr sz="1600">
                <a:solidFill>
                  <a:schemeClr val="tx1">
                    <a:lumMod val="50000"/>
                    <a:lumOff val="50000"/>
                  </a:schemeClr>
                </a:solidFill>
              </a:defRPr>
            </a:lvl2pPr>
            <a:lvl3pPr>
              <a:defRPr sz="1400"/>
            </a:lvl3pPr>
            <a:lvl4pPr>
              <a:defRPr sz="1400"/>
            </a:lvl4pPr>
            <a:lvl5pPr>
              <a:defRPr sz="1400"/>
            </a:lvl5pPr>
          </a:lstStyle>
          <a:p>
            <a:pPr lvl="0"/>
            <a:r>
              <a:rPr lang="en-US" noProof="0" dirty="0" smtClean="0"/>
              <a:t>Click to add legend</a:t>
            </a:r>
          </a:p>
          <a:p>
            <a:pPr lvl="1"/>
            <a:r>
              <a:rPr lang="en-US" noProof="0" dirty="0" smtClean="0"/>
              <a:t>Second level</a:t>
            </a:r>
          </a:p>
        </p:txBody>
      </p:sp>
    </p:spTree>
    <p:extLst>
      <p:ext uri="{BB962C8B-B14F-4D97-AF65-F5344CB8AC3E}">
        <p14:creationId xmlns:p14="http://schemas.microsoft.com/office/powerpoint/2010/main" val="259333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Thank You&quot;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pt-BR" noProof="0" smtClean="0"/>
              <a:t>General CONSENS Presentation - Manuel Pereira Remelhe - Cagliari - 2016-06-24</a:t>
            </a:r>
            <a:endParaRPr lang="en-US" noProof="0" dirty="0"/>
          </a:p>
        </p:txBody>
      </p:sp>
      <p:sp>
        <p:nvSpPr>
          <p:cNvPr id="4" name="Espace réservé du numéro de diapositive 3"/>
          <p:cNvSpPr>
            <a:spLocks noGrp="1"/>
          </p:cNvSpPr>
          <p:nvPr>
            <p:ph type="sldNum" sz="quarter" idx="11"/>
          </p:nvPr>
        </p:nvSpPr>
        <p:spPr/>
        <p:txBody>
          <a:bodyPr/>
          <a:lstStyle/>
          <a:p>
            <a:fld id="{14081FB8-7DB9-9C42-9C20-81EED1551B10}" type="slidenum">
              <a:rPr lang="en-US" noProof="0" smtClean="0"/>
              <a:pPr/>
              <a:t>‹#›</a:t>
            </a:fld>
            <a:endParaRPr lang="en-US" noProof="0" dirty="0"/>
          </a:p>
        </p:txBody>
      </p:sp>
      <p:pic>
        <p:nvPicPr>
          <p:cNvPr id="5" name="Image 4" descr="thankyou-item.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6064" y="956848"/>
            <a:ext cx="7154970" cy="1284226"/>
          </a:xfrm>
          <a:prstGeom prst="rect">
            <a:avLst/>
          </a:prstGeom>
        </p:spPr>
      </p:pic>
      <p:sp>
        <p:nvSpPr>
          <p:cNvPr id="7" name="Espace réservé du texte 6"/>
          <p:cNvSpPr>
            <a:spLocks noGrp="1"/>
          </p:cNvSpPr>
          <p:nvPr>
            <p:ph type="body" sz="quarter" idx="12" hasCustomPrompt="1"/>
          </p:nvPr>
        </p:nvSpPr>
        <p:spPr>
          <a:xfrm>
            <a:off x="1462007" y="2887359"/>
            <a:ext cx="6217217" cy="2347985"/>
          </a:xfrm>
        </p:spPr>
        <p:txBody>
          <a:bodyPr>
            <a:normAutofit/>
          </a:bodyPr>
          <a:lstStyle>
            <a:lvl1pPr marL="0" indent="0" algn="ctr">
              <a:buFontTx/>
              <a:buNone/>
              <a:defRPr sz="1800" b="0" baseline="0">
                <a:solidFill>
                  <a:schemeClr val="tx1">
                    <a:lumMod val="65000"/>
                    <a:lumOff val="35000"/>
                  </a:schemeClr>
                </a:solidFill>
              </a:defRPr>
            </a:lvl1pPr>
            <a:lvl2pPr marL="0" indent="0" algn="ctr">
              <a:buFontTx/>
              <a:buNone/>
              <a:defRPr sz="1600" baseline="0">
                <a:solidFill>
                  <a:srgbClr val="656565"/>
                </a:solidFill>
              </a:defRPr>
            </a:lvl2pPr>
            <a:lvl3pPr marL="0" indent="0" algn="ctr">
              <a:buFontTx/>
              <a:buNone/>
              <a:defRPr sz="1500">
                <a:solidFill>
                  <a:srgbClr val="878787"/>
                </a:solidFill>
              </a:defRPr>
            </a:lvl3pPr>
            <a:lvl4pPr marL="0" indent="0" algn="ctr">
              <a:buFontTx/>
              <a:buNone/>
              <a:defRPr>
                <a:solidFill>
                  <a:schemeClr val="bg1">
                    <a:lumMod val="65000"/>
                  </a:schemeClr>
                </a:solidFill>
              </a:defRPr>
            </a:lvl4pPr>
            <a:lvl5pPr marL="0" indent="0" algn="ctr">
              <a:buFontTx/>
              <a:buNone/>
              <a:defRPr/>
            </a:lvl5pPr>
          </a:lstStyle>
          <a:p>
            <a:pPr lvl="0"/>
            <a:r>
              <a:rPr lang="en-US" noProof="0" dirty="0" smtClean="0"/>
              <a:t>Contact details of presenter</a:t>
            </a:r>
          </a:p>
        </p:txBody>
      </p:sp>
      <p:sp>
        <p:nvSpPr>
          <p:cNvPr id="8" name="Espace réservé du texte 6"/>
          <p:cNvSpPr>
            <a:spLocks noGrp="1"/>
          </p:cNvSpPr>
          <p:nvPr>
            <p:ph type="body" sz="quarter" idx="13" hasCustomPrompt="1"/>
          </p:nvPr>
        </p:nvSpPr>
        <p:spPr>
          <a:xfrm>
            <a:off x="1462007" y="2436928"/>
            <a:ext cx="6217217" cy="450431"/>
          </a:xfrm>
        </p:spPr>
        <p:txBody>
          <a:bodyPr/>
          <a:lstStyle>
            <a:lvl1pPr marL="0" indent="0" algn="ctr">
              <a:buFontTx/>
              <a:buNone/>
              <a:defRPr b="1" baseline="0"/>
            </a:lvl1pPr>
            <a:lvl2pPr marL="0" indent="0" algn="ctr">
              <a:buFontTx/>
              <a:buNone/>
              <a:defRPr>
                <a:solidFill>
                  <a:srgbClr val="656565"/>
                </a:solidFill>
              </a:defRPr>
            </a:lvl2pPr>
            <a:lvl3pPr marL="0" indent="0" algn="ctr">
              <a:buFontTx/>
              <a:buNone/>
              <a:defRPr>
                <a:solidFill>
                  <a:srgbClr val="878787"/>
                </a:solidFill>
              </a:defRPr>
            </a:lvl3pPr>
            <a:lvl4pPr marL="0" indent="0" algn="ctr">
              <a:buFontTx/>
              <a:buNone/>
              <a:defRPr/>
            </a:lvl4pPr>
            <a:lvl5pPr marL="0" indent="0" algn="ctr">
              <a:buFontTx/>
              <a:buNone/>
              <a:defRPr/>
            </a:lvl5pPr>
          </a:lstStyle>
          <a:p>
            <a:pPr lvl="0"/>
            <a:r>
              <a:rPr lang="en-US" noProof="0" dirty="0" smtClean="0"/>
              <a:t>Name of presenter</a:t>
            </a:r>
          </a:p>
        </p:txBody>
      </p:sp>
      <p:sp>
        <p:nvSpPr>
          <p:cNvPr id="11" name="ZoneTexte 10"/>
          <p:cNvSpPr txBox="1"/>
          <p:nvPr userDrawn="1"/>
        </p:nvSpPr>
        <p:spPr>
          <a:xfrm>
            <a:off x="457201" y="787016"/>
            <a:ext cx="8229599" cy="938719"/>
          </a:xfrm>
          <a:prstGeom prst="rect">
            <a:avLst/>
          </a:prstGeom>
          <a:noFill/>
        </p:spPr>
        <p:txBody>
          <a:bodyPr wrap="square" rtlCol="0">
            <a:spAutoFit/>
          </a:bodyPr>
          <a:lstStyle/>
          <a:p>
            <a:pPr algn="ctr"/>
            <a:r>
              <a:rPr lang="en-US" sz="5500" b="1" cap="none" noProof="0" dirty="0" smtClean="0">
                <a:solidFill>
                  <a:srgbClr val="0087B2"/>
                </a:solidFill>
                <a:latin typeface="Calibri"/>
                <a:cs typeface="Calibri"/>
              </a:rPr>
              <a:t>Thank you!</a:t>
            </a:r>
            <a:endParaRPr lang="en-US" sz="5500" b="1" cap="none" noProof="0" dirty="0">
              <a:solidFill>
                <a:srgbClr val="0087B2"/>
              </a:solidFill>
              <a:latin typeface="Calibri"/>
              <a:cs typeface="Calibri"/>
            </a:endParaRPr>
          </a:p>
        </p:txBody>
      </p:sp>
    </p:spTree>
    <p:extLst>
      <p:ext uri="{BB962C8B-B14F-4D97-AF65-F5344CB8AC3E}">
        <p14:creationId xmlns:p14="http://schemas.microsoft.com/office/powerpoint/2010/main" val="1598548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54426" y="1122045"/>
            <a:ext cx="8424995" cy="1362075"/>
          </a:xfrm>
        </p:spPr>
        <p:txBody>
          <a:bodyPr anchor="t"/>
          <a:lstStyle>
            <a:lvl1pPr algn="l">
              <a:defRPr sz="4000" b="1" cap="none">
                <a:solidFill>
                  <a:schemeClr val="accent2"/>
                </a:solidFill>
              </a:defRPr>
            </a:lvl1pPr>
          </a:lstStyle>
          <a:p>
            <a:r>
              <a:rPr lang="en-US" noProof="0" dirty="0" smtClean="0"/>
              <a:t>Click to modify title</a:t>
            </a:r>
            <a:endParaRPr lang="en-US" noProof="0" dirty="0"/>
          </a:p>
        </p:txBody>
      </p:sp>
      <p:sp>
        <p:nvSpPr>
          <p:cNvPr id="3" name="Espace réservé du texte 2"/>
          <p:cNvSpPr>
            <a:spLocks noGrp="1"/>
          </p:cNvSpPr>
          <p:nvPr>
            <p:ph type="body" idx="1" hasCustomPrompt="1"/>
          </p:nvPr>
        </p:nvSpPr>
        <p:spPr>
          <a:xfrm>
            <a:off x="354426" y="287981"/>
            <a:ext cx="8424995" cy="53165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smtClean="0"/>
              <a:t>Click to modify text</a:t>
            </a:r>
          </a:p>
        </p:txBody>
      </p:sp>
      <p:sp>
        <p:nvSpPr>
          <p:cNvPr id="5" name="Espace réservé du pied de page 4"/>
          <p:cNvSpPr>
            <a:spLocks noGrp="1"/>
          </p:cNvSpPr>
          <p:nvPr>
            <p:ph type="ftr" sz="quarter" idx="11"/>
          </p:nvPr>
        </p:nvSpPr>
        <p:spPr/>
        <p:txBody>
          <a:bodyPr/>
          <a:lstStyle/>
          <a:p>
            <a:r>
              <a:rPr lang="pt-BR" noProof="0" smtClean="0"/>
              <a:t>General CONSENS Presentation - Manuel Pereira Remelhe - Cagliari - 2016-06-24</a:t>
            </a:r>
            <a:endParaRPr lang="en-US" noProof="0" dirty="0"/>
          </a:p>
        </p:txBody>
      </p:sp>
      <p:sp>
        <p:nvSpPr>
          <p:cNvPr id="6" name="Espace réservé du numéro de diapositive 5"/>
          <p:cNvSpPr>
            <a:spLocks noGrp="1"/>
          </p:cNvSpPr>
          <p:nvPr>
            <p:ph type="sldNum" sz="quarter" idx="12"/>
          </p:nvPr>
        </p:nvSpPr>
        <p:spPr/>
        <p:txBody>
          <a:bodyPr/>
          <a:lstStyle/>
          <a:p>
            <a:fld id="{14081FB8-7DB9-9C42-9C20-81EED1551B10}" type="slidenum">
              <a:rPr lang="en-US" noProof="0" smtClean="0"/>
              <a:pPr/>
              <a:t>‹#›</a:t>
            </a:fld>
            <a:endParaRPr lang="en-US" noProof="0" dirty="0"/>
          </a:p>
        </p:txBody>
      </p:sp>
    </p:spTree>
    <p:extLst>
      <p:ext uri="{BB962C8B-B14F-4D97-AF65-F5344CB8AC3E}">
        <p14:creationId xmlns:p14="http://schemas.microsoft.com/office/powerpoint/2010/main" val="1498059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baseline="0"/>
            </a:lvl1pPr>
          </a:lstStyle>
          <a:p>
            <a:r>
              <a:rPr lang="en-US" noProof="0" dirty="0" smtClean="0"/>
              <a:t>Click to modify title</a:t>
            </a:r>
            <a:endParaRPr lang="en-US" noProof="0" dirty="0"/>
          </a:p>
        </p:txBody>
      </p:sp>
      <p:sp>
        <p:nvSpPr>
          <p:cNvPr id="3" name="Espace réservé du contenu 2"/>
          <p:cNvSpPr>
            <a:spLocks noGrp="1"/>
          </p:cNvSpPr>
          <p:nvPr>
            <p:ph sz="half" idx="1" hasCustomPrompt="1"/>
          </p:nvPr>
        </p:nvSpPr>
        <p:spPr>
          <a:xfrm>
            <a:off x="354426" y="1225764"/>
            <a:ext cx="4123702" cy="4774869"/>
          </a:xfrm>
        </p:spPr>
        <p:txBody>
          <a:bodyPr/>
          <a:lstStyle>
            <a:lvl1pPr>
              <a:defRPr sz="2600"/>
            </a:lvl1pPr>
            <a:lvl2pPr>
              <a:defRPr sz="22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noProof="0" dirty="0" smtClean="0"/>
              <a:t>Click to modify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Espace réservé du contenu 3"/>
          <p:cNvSpPr>
            <a:spLocks noGrp="1"/>
          </p:cNvSpPr>
          <p:nvPr>
            <p:ph sz="half" idx="2" hasCustomPrompt="1"/>
          </p:nvPr>
        </p:nvSpPr>
        <p:spPr>
          <a:xfrm>
            <a:off x="4666713" y="1225764"/>
            <a:ext cx="4120091" cy="4774869"/>
          </a:xfrm>
        </p:spPr>
        <p:txBody>
          <a:bodyPr/>
          <a:lstStyle>
            <a:lvl1pPr>
              <a:defRPr sz="2600"/>
            </a:lvl1pPr>
            <a:lvl2pPr>
              <a:defRPr sz="22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noProof="0" dirty="0" smtClean="0"/>
              <a:t>Click to modify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Espace réservé du pied de page 5"/>
          <p:cNvSpPr>
            <a:spLocks noGrp="1"/>
          </p:cNvSpPr>
          <p:nvPr>
            <p:ph type="ftr" sz="quarter" idx="11"/>
          </p:nvPr>
        </p:nvSpPr>
        <p:spPr/>
        <p:txBody>
          <a:bodyPr/>
          <a:lstStyle/>
          <a:p>
            <a:r>
              <a:rPr lang="pt-BR" noProof="0" smtClean="0"/>
              <a:t>General CONSENS Presentation - Manuel Pereira Remelhe - Cagliari - 2016-06-24</a:t>
            </a:r>
            <a:endParaRPr lang="en-US" noProof="0" dirty="0"/>
          </a:p>
        </p:txBody>
      </p:sp>
      <p:sp>
        <p:nvSpPr>
          <p:cNvPr id="7" name="Espace réservé du numéro de diapositive 6"/>
          <p:cNvSpPr>
            <a:spLocks noGrp="1"/>
          </p:cNvSpPr>
          <p:nvPr>
            <p:ph type="sldNum" sz="quarter" idx="12"/>
          </p:nvPr>
        </p:nvSpPr>
        <p:spPr/>
        <p:txBody>
          <a:bodyPr/>
          <a:lstStyle/>
          <a:p>
            <a:fld id="{14081FB8-7DB9-9C42-9C20-81EED1551B10}" type="slidenum">
              <a:rPr lang="en-US" noProof="0" smtClean="0"/>
              <a:pPr/>
              <a:t>‹#›</a:t>
            </a:fld>
            <a:endParaRPr lang="en-US" noProof="0" dirty="0"/>
          </a:p>
        </p:txBody>
      </p:sp>
    </p:spTree>
    <p:extLst>
      <p:ext uri="{BB962C8B-B14F-4D97-AF65-F5344CB8AC3E}">
        <p14:creationId xmlns:p14="http://schemas.microsoft.com/office/powerpoint/2010/main" val="2633582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baseline="0"/>
            </a:lvl1pPr>
          </a:lstStyle>
          <a:p>
            <a:r>
              <a:rPr lang="en-US" noProof="0" dirty="0" smtClean="0"/>
              <a:t>Click to modify title</a:t>
            </a:r>
            <a:endParaRPr lang="en-US" noProof="0" dirty="0"/>
          </a:p>
        </p:txBody>
      </p:sp>
      <p:sp>
        <p:nvSpPr>
          <p:cNvPr id="3" name="Espace réservé du texte 2"/>
          <p:cNvSpPr>
            <a:spLocks noGrp="1"/>
          </p:cNvSpPr>
          <p:nvPr>
            <p:ph type="body" idx="1" hasCustomPrompt="1"/>
          </p:nvPr>
        </p:nvSpPr>
        <p:spPr>
          <a:xfrm>
            <a:off x="457200" y="1298825"/>
            <a:ext cx="4040188" cy="639762"/>
          </a:xfrm>
        </p:spPr>
        <p:txBody>
          <a:bodyPr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modify</a:t>
            </a:r>
          </a:p>
        </p:txBody>
      </p:sp>
      <p:sp>
        <p:nvSpPr>
          <p:cNvPr id="4" name="Espace réservé du contenu 3"/>
          <p:cNvSpPr>
            <a:spLocks noGrp="1"/>
          </p:cNvSpPr>
          <p:nvPr>
            <p:ph sz="half" idx="2" hasCustomPrompt="1"/>
          </p:nvPr>
        </p:nvSpPr>
        <p:spPr>
          <a:xfrm>
            <a:off x="457200" y="1990275"/>
            <a:ext cx="4040188" cy="3951288"/>
          </a:xfrm>
        </p:spPr>
        <p:txBody>
          <a:bodyPr/>
          <a:lstStyle>
            <a:lvl1pPr>
              <a:defRPr sz="2200"/>
            </a:lvl1pPr>
            <a:lvl2pPr>
              <a:defRPr sz="2000"/>
            </a:lvl2pPr>
            <a:lvl3pPr>
              <a:defRPr sz="1800"/>
            </a:lvl3pPr>
            <a:lvl4pPr>
              <a:defRPr sz="1400"/>
            </a:lvl4pPr>
            <a:lvl5pPr>
              <a:defRPr sz="1300"/>
            </a:lvl5pPr>
            <a:lvl6pPr>
              <a:defRPr sz="1600"/>
            </a:lvl6pPr>
            <a:lvl7pPr>
              <a:defRPr sz="1600"/>
            </a:lvl7pPr>
            <a:lvl8pPr>
              <a:defRPr sz="1600"/>
            </a:lvl8pPr>
            <a:lvl9pPr>
              <a:defRPr sz="1600"/>
            </a:lvl9pPr>
          </a:lstStyle>
          <a:p>
            <a:pPr lvl="0"/>
            <a:r>
              <a:rPr lang="en-US" noProof="0" dirty="0" smtClean="0"/>
              <a:t>Click to modify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Espace réservé du texte 4"/>
          <p:cNvSpPr>
            <a:spLocks noGrp="1"/>
          </p:cNvSpPr>
          <p:nvPr>
            <p:ph type="body" sz="quarter" idx="3" hasCustomPrompt="1"/>
          </p:nvPr>
        </p:nvSpPr>
        <p:spPr>
          <a:xfrm>
            <a:off x="4645025" y="1298825"/>
            <a:ext cx="4041775" cy="639762"/>
          </a:xfrm>
        </p:spPr>
        <p:txBody>
          <a:bodyPr anchor="b">
            <a:noAutofit/>
          </a:bodyPr>
          <a:lstStyle>
            <a:lvl1pPr marL="0" indent="0">
              <a:buNone/>
              <a:defRPr sz="2600" b="1"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modify</a:t>
            </a:r>
          </a:p>
        </p:txBody>
      </p:sp>
      <p:sp>
        <p:nvSpPr>
          <p:cNvPr id="6" name="Espace réservé du contenu 5"/>
          <p:cNvSpPr>
            <a:spLocks noGrp="1"/>
          </p:cNvSpPr>
          <p:nvPr>
            <p:ph sz="quarter" idx="4" hasCustomPrompt="1"/>
          </p:nvPr>
        </p:nvSpPr>
        <p:spPr>
          <a:xfrm>
            <a:off x="4645025" y="1990275"/>
            <a:ext cx="4041775" cy="3951288"/>
          </a:xfrm>
        </p:spPr>
        <p:txBody>
          <a:bodyPr/>
          <a:lstStyle>
            <a:lvl1pPr>
              <a:defRPr sz="2200"/>
            </a:lvl1pPr>
            <a:lvl2pPr>
              <a:defRPr sz="2000"/>
            </a:lvl2pPr>
            <a:lvl3pPr>
              <a:defRPr sz="1800"/>
            </a:lvl3pPr>
            <a:lvl4pPr>
              <a:defRPr sz="1400"/>
            </a:lvl4pPr>
            <a:lvl5pPr>
              <a:defRPr sz="1300"/>
            </a:lvl5pPr>
            <a:lvl6pPr>
              <a:defRPr sz="1600"/>
            </a:lvl6pPr>
            <a:lvl7pPr>
              <a:defRPr sz="1600"/>
            </a:lvl7pPr>
            <a:lvl8pPr>
              <a:defRPr sz="1600"/>
            </a:lvl8pPr>
            <a:lvl9pPr>
              <a:defRPr sz="1600"/>
            </a:lvl9pPr>
          </a:lstStyle>
          <a:p>
            <a:pPr lvl="0"/>
            <a:r>
              <a:rPr lang="en-US" noProof="0" dirty="0" smtClean="0"/>
              <a:t>Click to modify</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Espace réservé du pied de page 7"/>
          <p:cNvSpPr>
            <a:spLocks noGrp="1"/>
          </p:cNvSpPr>
          <p:nvPr>
            <p:ph type="ftr" sz="quarter" idx="11"/>
          </p:nvPr>
        </p:nvSpPr>
        <p:spPr/>
        <p:txBody>
          <a:bodyPr/>
          <a:lstStyle/>
          <a:p>
            <a:r>
              <a:rPr lang="pt-BR" noProof="0" smtClean="0"/>
              <a:t>General CONSENS Presentation - Manuel Pereira Remelhe - Cagliari - 2016-06-24</a:t>
            </a:r>
            <a:endParaRPr lang="en-US" noProof="0" dirty="0"/>
          </a:p>
        </p:txBody>
      </p:sp>
      <p:sp>
        <p:nvSpPr>
          <p:cNvPr id="9" name="Espace réservé du numéro de diapositive 8"/>
          <p:cNvSpPr>
            <a:spLocks noGrp="1"/>
          </p:cNvSpPr>
          <p:nvPr>
            <p:ph type="sldNum" sz="quarter" idx="12"/>
          </p:nvPr>
        </p:nvSpPr>
        <p:spPr/>
        <p:txBody>
          <a:bodyPr/>
          <a:lstStyle/>
          <a:p>
            <a:fld id="{14081FB8-7DB9-9C42-9C20-81EED1551B10}" type="slidenum">
              <a:rPr lang="en-US" noProof="0" smtClean="0"/>
              <a:pPr/>
              <a:t>‹#›</a:t>
            </a:fld>
            <a:endParaRPr lang="en-US" noProof="0" dirty="0"/>
          </a:p>
        </p:txBody>
      </p:sp>
    </p:spTree>
    <p:extLst>
      <p:ext uri="{BB962C8B-B14F-4D97-AF65-F5344CB8AC3E}">
        <p14:creationId xmlns:p14="http://schemas.microsoft.com/office/powerpoint/2010/main" val="3534493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US" noProof="0" dirty="0" smtClean="0"/>
              <a:t>Click to modify</a:t>
            </a:r>
            <a:endParaRPr lang="en-US" noProof="0" dirty="0"/>
          </a:p>
        </p:txBody>
      </p:sp>
      <p:sp>
        <p:nvSpPr>
          <p:cNvPr id="4" name="Espace réservé du pied de page 3"/>
          <p:cNvSpPr>
            <a:spLocks noGrp="1"/>
          </p:cNvSpPr>
          <p:nvPr>
            <p:ph type="ftr" sz="quarter" idx="11"/>
          </p:nvPr>
        </p:nvSpPr>
        <p:spPr/>
        <p:txBody>
          <a:bodyPr/>
          <a:lstStyle/>
          <a:p>
            <a:r>
              <a:rPr lang="pt-BR" noProof="0" smtClean="0"/>
              <a:t>General CONSENS Presentation - Manuel Pereira Remelhe - Cagliari - 2016-06-24</a:t>
            </a:r>
            <a:endParaRPr lang="en-US" noProof="0" dirty="0"/>
          </a:p>
        </p:txBody>
      </p:sp>
      <p:sp>
        <p:nvSpPr>
          <p:cNvPr id="5" name="Espace réservé du numéro de diapositive 4"/>
          <p:cNvSpPr>
            <a:spLocks noGrp="1"/>
          </p:cNvSpPr>
          <p:nvPr>
            <p:ph type="sldNum" sz="quarter" idx="12"/>
          </p:nvPr>
        </p:nvSpPr>
        <p:spPr/>
        <p:txBody>
          <a:bodyPr/>
          <a:lstStyle/>
          <a:p>
            <a:fld id="{14081FB8-7DB9-9C42-9C20-81EED1551B10}" type="slidenum">
              <a:rPr lang="en-US" noProof="0" smtClean="0"/>
              <a:pPr/>
              <a:t>‹#›</a:t>
            </a:fld>
            <a:endParaRPr lang="en-US" noProof="0" dirty="0"/>
          </a:p>
        </p:txBody>
      </p:sp>
    </p:spTree>
    <p:extLst>
      <p:ext uri="{BB962C8B-B14F-4D97-AF65-F5344CB8AC3E}">
        <p14:creationId xmlns:p14="http://schemas.microsoft.com/office/powerpoint/2010/main" val="94672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pt-BR" noProof="0" smtClean="0"/>
              <a:t>General CONSENS Presentation - Manuel Pereira Remelhe - Cagliari - 2016-06-24</a:t>
            </a:r>
            <a:endParaRPr lang="en-US" noProof="0" dirty="0"/>
          </a:p>
        </p:txBody>
      </p:sp>
      <p:sp>
        <p:nvSpPr>
          <p:cNvPr id="4" name="Espace réservé du numéro de diapositive 3"/>
          <p:cNvSpPr>
            <a:spLocks noGrp="1"/>
          </p:cNvSpPr>
          <p:nvPr>
            <p:ph type="sldNum" sz="quarter" idx="12"/>
          </p:nvPr>
        </p:nvSpPr>
        <p:spPr/>
        <p:txBody>
          <a:bodyPr/>
          <a:lstStyle/>
          <a:p>
            <a:fld id="{14081FB8-7DB9-9C42-9C20-81EED1551B10}" type="slidenum">
              <a:rPr lang="en-US" noProof="0" smtClean="0"/>
              <a:pPr/>
              <a:t>‹#›</a:t>
            </a:fld>
            <a:endParaRPr lang="en-US" noProof="0" dirty="0"/>
          </a:p>
        </p:txBody>
      </p:sp>
    </p:spTree>
    <p:extLst>
      <p:ext uri="{BB962C8B-B14F-4D97-AF65-F5344CB8AC3E}">
        <p14:creationId xmlns:p14="http://schemas.microsoft.com/office/powerpoint/2010/main" val="356181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62445" y="140298"/>
            <a:ext cx="8827099" cy="679339"/>
          </a:xfrm>
          <a:prstGeom prst="rect">
            <a:avLst/>
          </a:prstGeom>
        </p:spPr>
        <p:txBody>
          <a:bodyPr vert="horz" lIns="91440" tIns="45720" rIns="91440" bIns="45720" rtlCol="0" anchor="ctr">
            <a:normAutofit/>
          </a:bodyPr>
          <a:lstStyle/>
          <a:p>
            <a:r>
              <a:rPr lang="en-US" noProof="0" dirty="0" smtClean="0"/>
              <a:t>Click to modify title</a:t>
            </a:r>
            <a:endParaRPr lang="en-US" noProof="0" dirty="0"/>
          </a:p>
        </p:txBody>
      </p:sp>
      <p:sp>
        <p:nvSpPr>
          <p:cNvPr id="3" name="Espace réservé du texte 2"/>
          <p:cNvSpPr>
            <a:spLocks noGrp="1"/>
          </p:cNvSpPr>
          <p:nvPr>
            <p:ph type="body" idx="1"/>
          </p:nvPr>
        </p:nvSpPr>
        <p:spPr>
          <a:xfrm>
            <a:off x="361810" y="1240532"/>
            <a:ext cx="8424995" cy="4762757"/>
          </a:xfrm>
          <a:prstGeom prst="rect">
            <a:avLst/>
          </a:prstGeom>
        </p:spPr>
        <p:txBody>
          <a:bodyPr vert="horz" lIns="91440" tIns="45720" rIns="91440" bIns="45720" rtlCol="0">
            <a:normAutofit/>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Espace réservé du pied de page 4"/>
          <p:cNvSpPr>
            <a:spLocks noGrp="1"/>
          </p:cNvSpPr>
          <p:nvPr>
            <p:ph type="ftr" sz="quarter" idx="3"/>
          </p:nvPr>
        </p:nvSpPr>
        <p:spPr>
          <a:xfrm>
            <a:off x="2488364" y="6415423"/>
            <a:ext cx="5493598" cy="365124"/>
          </a:xfrm>
          <a:prstGeom prst="rect">
            <a:avLst/>
          </a:prstGeom>
        </p:spPr>
        <p:txBody>
          <a:bodyPr vert="horz" lIns="91440" tIns="45720" rIns="91440" bIns="45720" rtlCol="0" anchor="ctr"/>
          <a:lstStyle>
            <a:lvl1pPr algn="l">
              <a:defRPr sz="1200">
                <a:solidFill>
                  <a:schemeClr val="tx1">
                    <a:lumMod val="50000"/>
                    <a:lumOff val="50000"/>
                  </a:schemeClr>
                </a:solidFill>
                <a:latin typeface="Calibri"/>
                <a:cs typeface="Calibri"/>
              </a:defRPr>
            </a:lvl1pPr>
          </a:lstStyle>
          <a:p>
            <a:r>
              <a:rPr lang="pt-BR" noProof="0" smtClean="0"/>
              <a:t>General CONSENS Presentation - Manuel Pereira Remelhe - Cagliari - 2016-06-24</a:t>
            </a:r>
            <a:endParaRPr lang="en-US" noProof="0" dirty="0"/>
          </a:p>
        </p:txBody>
      </p:sp>
      <p:sp>
        <p:nvSpPr>
          <p:cNvPr id="6" name="Espace réservé du numéro de diapositive 5"/>
          <p:cNvSpPr>
            <a:spLocks noGrp="1"/>
          </p:cNvSpPr>
          <p:nvPr>
            <p:ph type="sldNum" sz="quarter" idx="4"/>
          </p:nvPr>
        </p:nvSpPr>
        <p:spPr>
          <a:xfrm>
            <a:off x="8188712" y="6415422"/>
            <a:ext cx="800832" cy="365125"/>
          </a:xfrm>
          <a:prstGeom prst="rect">
            <a:avLst/>
          </a:prstGeom>
        </p:spPr>
        <p:txBody>
          <a:bodyPr vert="horz" lIns="91440" tIns="45720" rIns="91440" bIns="45720" rtlCol="0" anchor="ctr"/>
          <a:lstStyle>
            <a:lvl1pPr algn="r">
              <a:defRPr sz="1300" b="1">
                <a:solidFill>
                  <a:schemeClr val="tx2"/>
                </a:solidFill>
                <a:latin typeface="Arial"/>
                <a:cs typeface="Arial"/>
              </a:defRPr>
            </a:lvl1pPr>
          </a:lstStyle>
          <a:p>
            <a:fld id="{14081FB8-7DB9-9C42-9C20-81EED1551B10}" type="slidenum">
              <a:rPr lang="en-US" noProof="0" smtClean="0"/>
              <a:pPr/>
              <a:t>‹#›</a:t>
            </a:fld>
            <a:endParaRPr lang="en-US" noProof="0" dirty="0"/>
          </a:p>
        </p:txBody>
      </p:sp>
    </p:spTree>
    <p:extLst>
      <p:ext uri="{BB962C8B-B14F-4D97-AF65-F5344CB8AC3E}">
        <p14:creationId xmlns:p14="http://schemas.microsoft.com/office/powerpoint/2010/main" val="161915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dt="0"/>
  <p:txStyles>
    <p:titleStyle>
      <a:lvl1pPr algn="ctr" defTabSz="457200" rtl="0" eaLnBrk="1" latinLnBrk="0" hangingPunct="1">
        <a:lnSpc>
          <a:spcPct val="80000"/>
        </a:lnSpc>
        <a:spcBef>
          <a:spcPct val="0"/>
        </a:spcBef>
        <a:buNone/>
        <a:defRPr sz="3400" b="1" kern="1200" cap="none">
          <a:solidFill>
            <a:schemeClr val="accent2"/>
          </a:solidFill>
          <a:latin typeface="Calibri"/>
          <a:ea typeface="+mj-ea"/>
          <a:cs typeface="Calibri"/>
        </a:defRPr>
      </a:lvl1pPr>
    </p:titleStyle>
    <p:bodyStyle>
      <a:lvl1pPr marL="342900" indent="-342900" algn="l" defTabSz="457200" rtl="0" eaLnBrk="1" latinLnBrk="0" hangingPunct="1">
        <a:spcBef>
          <a:spcPts val="1800"/>
        </a:spcBef>
        <a:buSzPct val="100000"/>
        <a:buFontTx/>
        <a:buBlip>
          <a:blip r:embed="rId16"/>
        </a:buBlip>
        <a:defRPr sz="2800" kern="1200">
          <a:solidFill>
            <a:schemeClr val="tx1"/>
          </a:solidFill>
          <a:latin typeface="Calibri"/>
          <a:ea typeface="+mn-ea"/>
          <a:cs typeface="Calibri"/>
        </a:defRPr>
      </a:lvl1pPr>
      <a:lvl2pPr marL="720000" indent="-285750" algn="l" defTabSz="457200" rtl="0" eaLnBrk="1" latinLnBrk="0" hangingPunct="1">
        <a:spcBef>
          <a:spcPts val="600"/>
        </a:spcBef>
        <a:buFont typeface="Arial" panose="020B0604020202020204" pitchFamily="34" charset="0"/>
        <a:buChar char="•"/>
        <a:defRPr sz="2400" kern="1200">
          <a:solidFill>
            <a:schemeClr val="tx1"/>
          </a:solidFill>
          <a:latin typeface="Calibri"/>
          <a:ea typeface="+mn-ea"/>
          <a:cs typeface="Calibri"/>
        </a:defRPr>
      </a:lvl2pPr>
      <a:lvl3pPr marL="1080000" indent="-228600" algn="l" defTabSz="457200" rtl="0" eaLnBrk="1" latinLnBrk="0" hangingPunct="1">
        <a:spcBef>
          <a:spcPts val="300"/>
        </a:spcBef>
        <a:buFont typeface="Courier New" panose="02070309020205020404" pitchFamily="49" charset="0"/>
        <a:buChar char="o"/>
        <a:defRPr sz="2000" kern="1200">
          <a:solidFill>
            <a:schemeClr val="tx1"/>
          </a:solidFill>
          <a:latin typeface="Calibri"/>
          <a:ea typeface="+mn-ea"/>
          <a:cs typeface="Calibri"/>
        </a:defRPr>
      </a:lvl3pPr>
      <a:lvl4pPr marL="1440000" indent="-228600" algn="l" defTabSz="457200" rtl="0" eaLnBrk="1" latinLnBrk="0" hangingPunct="1">
        <a:spcBef>
          <a:spcPts val="300"/>
        </a:spcBef>
        <a:buFont typeface="Arial"/>
        <a:buChar char="–"/>
        <a:defRPr sz="1600" kern="1200">
          <a:solidFill>
            <a:schemeClr val="tx1"/>
          </a:solidFill>
          <a:latin typeface="Calibri"/>
          <a:ea typeface="+mn-ea"/>
          <a:cs typeface="Calibri"/>
        </a:defRPr>
      </a:lvl4pPr>
      <a:lvl5pPr marL="1800000" indent="-228600" algn="l" defTabSz="457200" rtl="0" eaLnBrk="1" latinLnBrk="0" hangingPunct="1">
        <a:spcBef>
          <a:spcPts val="300"/>
        </a:spcBef>
        <a:buFont typeface="Arial"/>
        <a:buChar char="»"/>
        <a:defRPr sz="14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manuel.remelhe@bayer.co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gif"/><Relationship Id="rId17" Type="http://schemas.openxmlformats.org/officeDocument/2006/relationships/image" Target="../media/image24.jpg"/><Relationship Id="rId2" Type="http://schemas.openxmlformats.org/officeDocument/2006/relationships/notesSlide" Target="../notesSlides/notesSlide2.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tiff"/><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457200" y="2170884"/>
            <a:ext cx="8229600" cy="1174075"/>
          </a:xfrm>
        </p:spPr>
        <p:txBody>
          <a:bodyPr>
            <a:normAutofit fontScale="90000"/>
          </a:bodyPr>
          <a:lstStyle/>
          <a:p>
            <a:r>
              <a:rPr lang="en-US" dirty="0" smtClean="0"/>
              <a:t>Integrated Control and Sensing </a:t>
            </a:r>
            <a:br>
              <a:rPr lang="en-US" dirty="0" smtClean="0"/>
            </a:br>
            <a:r>
              <a:rPr lang="en-US" dirty="0" smtClean="0"/>
              <a:t>for Sustainable Operation of </a:t>
            </a:r>
            <a:br>
              <a:rPr lang="en-US" dirty="0" smtClean="0"/>
            </a:br>
            <a:r>
              <a:rPr lang="en-US" dirty="0" smtClean="0"/>
              <a:t>Flexible Intensified Processes</a:t>
            </a:r>
            <a:endParaRPr lang="en-US" dirty="0"/>
          </a:p>
        </p:txBody>
      </p:sp>
      <p:sp>
        <p:nvSpPr>
          <p:cNvPr id="6" name="Espace réservé du texte 5"/>
          <p:cNvSpPr>
            <a:spLocks noGrp="1"/>
          </p:cNvSpPr>
          <p:nvPr>
            <p:ph type="body" sz="quarter" idx="11"/>
          </p:nvPr>
        </p:nvSpPr>
        <p:spPr>
          <a:xfrm>
            <a:off x="559558" y="5182871"/>
            <a:ext cx="8127242" cy="303529"/>
          </a:xfrm>
        </p:spPr>
        <p:txBody>
          <a:bodyPr>
            <a:normAutofit fontScale="92500" lnSpcReduction="20000"/>
          </a:bodyPr>
          <a:lstStyle/>
          <a:p>
            <a:endParaRPr lang="en-US" dirty="0"/>
          </a:p>
        </p:txBody>
      </p:sp>
      <p:sp>
        <p:nvSpPr>
          <p:cNvPr id="7" name="Espace réservé du texte 6"/>
          <p:cNvSpPr>
            <a:spLocks noGrp="1"/>
          </p:cNvSpPr>
          <p:nvPr>
            <p:ph type="body" sz="quarter" idx="12"/>
          </p:nvPr>
        </p:nvSpPr>
        <p:spPr/>
        <p:txBody>
          <a:bodyPr>
            <a:normAutofit fontScale="92500" lnSpcReduction="20000"/>
          </a:bodyPr>
          <a:lstStyle/>
          <a:p>
            <a:r>
              <a:rPr lang="en-US" dirty="0" smtClean="0"/>
              <a:t>June 29, 2015</a:t>
            </a:r>
            <a:endParaRPr lang="en-US" dirty="0"/>
          </a:p>
        </p:txBody>
      </p:sp>
      <p:sp>
        <p:nvSpPr>
          <p:cNvPr id="2" name="Subtitle 1"/>
          <p:cNvSpPr>
            <a:spLocks noGrp="1"/>
          </p:cNvSpPr>
          <p:nvPr>
            <p:ph type="subTitle" idx="1"/>
          </p:nvPr>
        </p:nvSpPr>
        <p:spPr>
          <a:xfrm>
            <a:off x="457200" y="3548422"/>
            <a:ext cx="8229600" cy="892544"/>
          </a:xfrm>
        </p:spPr>
        <p:txBody>
          <a:bodyPr>
            <a:normAutofit fontScale="85000" lnSpcReduction="20000"/>
          </a:bodyPr>
          <a:lstStyle/>
          <a:p>
            <a:pPr>
              <a:lnSpc>
                <a:spcPct val="120000"/>
              </a:lnSpc>
            </a:pPr>
            <a:r>
              <a:rPr lang="en-US" sz="2600" dirty="0" smtClean="0"/>
              <a:t>Prof. Dr. Sebastian Engell</a:t>
            </a:r>
          </a:p>
          <a:p>
            <a:pPr>
              <a:lnSpc>
                <a:spcPct val="120000"/>
              </a:lnSpc>
              <a:spcBef>
                <a:spcPts val="600"/>
              </a:spcBef>
            </a:pPr>
            <a:r>
              <a:rPr lang="en-US" sz="2600" dirty="0" smtClean="0"/>
              <a:t>TU Dortmund</a:t>
            </a:r>
            <a:endParaRPr lang="en-US" sz="2600" dirty="0"/>
          </a:p>
        </p:txBody>
      </p:sp>
    </p:spTree>
    <p:extLst>
      <p:ext uri="{BB962C8B-B14F-4D97-AF65-F5344CB8AC3E}">
        <p14:creationId xmlns:p14="http://schemas.microsoft.com/office/powerpoint/2010/main" val="720398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pt-BR" smtClean="0"/>
              <a:t>General CONSENS Presentation - Manuel Pereira Remelhe - Cagliari - 2016-06-24</a:t>
            </a:r>
            <a:endParaRPr lang="fr-FR" dirty="0"/>
          </a:p>
        </p:txBody>
      </p:sp>
      <p:sp>
        <p:nvSpPr>
          <p:cNvPr id="4" name="Slide Number Placeholder 3"/>
          <p:cNvSpPr>
            <a:spLocks noGrp="1"/>
          </p:cNvSpPr>
          <p:nvPr>
            <p:ph type="sldNum" sz="quarter" idx="12"/>
          </p:nvPr>
        </p:nvSpPr>
        <p:spPr/>
        <p:txBody>
          <a:bodyPr/>
          <a:lstStyle/>
          <a:p>
            <a:fld id="{14081FB8-7DB9-9C42-9C20-81EED1551B10}" type="slidenum">
              <a:rPr lang="fr-FR" smtClean="0"/>
              <a:pPr/>
              <a:t>10</a:t>
            </a:fld>
            <a:endParaRPr lang="fr-FR"/>
          </a:p>
        </p:txBody>
      </p:sp>
      <p:sp>
        <p:nvSpPr>
          <p:cNvPr id="5" name="Title 4"/>
          <p:cNvSpPr>
            <a:spLocks noGrp="1"/>
          </p:cNvSpPr>
          <p:nvPr>
            <p:ph type="title"/>
          </p:nvPr>
        </p:nvSpPr>
        <p:spPr/>
        <p:txBody>
          <a:bodyPr>
            <a:normAutofit fontScale="90000"/>
          </a:bodyPr>
          <a:lstStyle/>
          <a:p>
            <a:r>
              <a:rPr lang="en-US" dirty="0" smtClean="0"/>
              <a:t>Example for integrated validation: </a:t>
            </a:r>
            <a:br>
              <a:rPr lang="en-US" dirty="0" smtClean="0"/>
            </a:br>
            <a:r>
              <a:rPr lang="en-US" sz="3600" dirty="0" smtClean="0"/>
              <a:t>Intensified </a:t>
            </a:r>
            <a:r>
              <a:rPr lang="en-US" sz="3600" dirty="0"/>
              <a:t>synthesis of organic compounds</a:t>
            </a:r>
            <a:r>
              <a:rPr lang="en-US" dirty="0" smtClean="0"/>
              <a:t> </a:t>
            </a:r>
            <a:endParaRPr lang="en-US" dirty="0"/>
          </a:p>
        </p:txBody>
      </p:sp>
      <p:sp>
        <p:nvSpPr>
          <p:cNvPr id="6" name="Rechteck 154"/>
          <p:cNvSpPr/>
          <p:nvPr/>
        </p:nvSpPr>
        <p:spPr bwMode="auto">
          <a:xfrm>
            <a:off x="6200961" y="1425679"/>
            <a:ext cx="1716369" cy="308351"/>
          </a:xfrm>
          <a:prstGeom prst="rect">
            <a:avLst/>
          </a:prstGeom>
          <a:solidFill>
            <a:schemeClr val="accent2">
              <a:lumMod val="20000"/>
              <a:lumOff val="80000"/>
            </a:schemeClr>
          </a:solidFill>
          <a:ln w="9525" algn="ctr">
            <a:solidFill>
              <a:schemeClr val="tx1">
                <a:lumMod val="60000"/>
                <a:lumOff val="40000"/>
              </a:schemeClr>
            </a:solidFill>
            <a:miter lim="800000"/>
            <a:headEnd/>
            <a:tailEnd/>
          </a:ln>
          <a:effectLst/>
        </p:spPr>
        <p:txBody>
          <a:bodyPr vert="horz" wrap="square" lIns="0" tIns="0" rIns="0" bIns="0" numCol="1" rtlCol="0" anchor="ctr" anchorCtr="0" compatLnSpc="1">
            <a:prstTxWarp prst="textNoShape">
              <a:avLst/>
            </a:prstTxWarp>
          </a:bodyPr>
          <a:lstStyle/>
          <a:p>
            <a:pPr algn="ctr"/>
            <a:endParaRPr lang="en-US" dirty="0" smtClean="0"/>
          </a:p>
        </p:txBody>
      </p:sp>
      <p:sp>
        <p:nvSpPr>
          <p:cNvPr id="7" name="Flussdiagramm: Prozess 35"/>
          <p:cNvSpPr/>
          <p:nvPr/>
        </p:nvSpPr>
        <p:spPr bwMode="auto">
          <a:xfrm>
            <a:off x="3661447" y="4381325"/>
            <a:ext cx="806595" cy="427684"/>
          </a:xfrm>
          <a:prstGeom prst="flowChartProcess">
            <a:avLst/>
          </a:prstGeom>
          <a:solidFill>
            <a:schemeClr val="accent3">
              <a:lumMod val="40000"/>
              <a:lumOff val="60000"/>
            </a:schemeClr>
          </a:solidFill>
          <a:ln w="9525" algn="ctr">
            <a:solidFill>
              <a:schemeClr val="tx1"/>
            </a:solidFill>
            <a:miter lim="800000"/>
            <a:headEnd/>
            <a:tailEnd/>
          </a:ln>
          <a:effectLst/>
        </p:spPr>
        <p:txBody>
          <a:bodyPr vert="horz" wrap="square" lIns="0" tIns="0" rIns="0" bIns="0" numCol="1" rtlCol="0" anchor="ctr" anchorCtr="0" compatLnSpc="1">
            <a:prstTxWarp prst="textNoShape">
              <a:avLst/>
            </a:prstTxWarp>
          </a:bodyPr>
          <a:lstStyle/>
          <a:p>
            <a:pPr algn="ctr"/>
            <a:r>
              <a:rPr lang="en-US" sz="1400" dirty="0" smtClean="0"/>
              <a:t>Mixing</a:t>
            </a:r>
          </a:p>
        </p:txBody>
      </p:sp>
      <p:sp>
        <p:nvSpPr>
          <p:cNvPr id="8" name="Flussdiagramm: Prozess 43"/>
          <p:cNvSpPr/>
          <p:nvPr/>
        </p:nvSpPr>
        <p:spPr bwMode="auto">
          <a:xfrm>
            <a:off x="4793236" y="4867753"/>
            <a:ext cx="101271" cy="318381"/>
          </a:xfrm>
          <a:prstGeom prst="flowChartProcess">
            <a:avLst/>
          </a:prstGeom>
          <a:solidFill>
            <a:schemeClr val="tx1"/>
          </a:solidFill>
          <a:ln w="9525" algn="ctr">
            <a:solidFill>
              <a:schemeClr val="tx1"/>
            </a:solidFill>
            <a:miter lim="800000"/>
            <a:headEnd/>
            <a:tailEnd/>
          </a:ln>
          <a:effectLst/>
        </p:spPr>
        <p:txBody>
          <a:bodyPr vert="horz" wrap="square" lIns="0" tIns="0" rIns="0" bIns="0" numCol="1" rtlCol="0" anchor="ctr" anchorCtr="0" compatLnSpc="1">
            <a:prstTxWarp prst="textNoShape">
              <a:avLst/>
            </a:prstTxWarp>
          </a:bodyPr>
          <a:lstStyle/>
          <a:p>
            <a:pPr algn="ctr"/>
            <a:endParaRPr lang="en-US" dirty="0" smtClean="0"/>
          </a:p>
        </p:txBody>
      </p:sp>
      <p:sp>
        <p:nvSpPr>
          <p:cNvPr id="9" name="Flussdiagramm: Prozess 44"/>
          <p:cNvSpPr/>
          <p:nvPr/>
        </p:nvSpPr>
        <p:spPr bwMode="auto">
          <a:xfrm rot="5400000">
            <a:off x="4905187" y="4867456"/>
            <a:ext cx="99652" cy="323556"/>
          </a:xfrm>
          <a:prstGeom prst="flowChartProcess">
            <a:avLst/>
          </a:prstGeom>
          <a:solidFill>
            <a:schemeClr val="tx1"/>
          </a:solidFill>
          <a:ln w="9525" algn="ctr">
            <a:solidFill>
              <a:schemeClr val="tx1"/>
            </a:solidFill>
            <a:miter lim="800000"/>
            <a:headEnd/>
            <a:tailEnd/>
          </a:ln>
          <a:effectLst/>
        </p:spPr>
        <p:txBody>
          <a:bodyPr vert="horz" wrap="square" lIns="0" tIns="0" rIns="0" bIns="0" numCol="1" rtlCol="0" anchor="ctr" anchorCtr="0" compatLnSpc="1">
            <a:prstTxWarp prst="textNoShape">
              <a:avLst/>
            </a:prstTxWarp>
          </a:bodyPr>
          <a:lstStyle/>
          <a:p>
            <a:pPr algn="ctr"/>
            <a:endParaRPr lang="en-US" dirty="0" smtClean="0"/>
          </a:p>
        </p:txBody>
      </p:sp>
      <p:sp>
        <p:nvSpPr>
          <p:cNvPr id="10" name="Flussdiagramm: Prozess 45"/>
          <p:cNvSpPr/>
          <p:nvPr/>
        </p:nvSpPr>
        <p:spPr bwMode="auto">
          <a:xfrm>
            <a:off x="5324030" y="4796295"/>
            <a:ext cx="876931" cy="467418"/>
          </a:xfrm>
          <a:prstGeom prst="flowChartProcess">
            <a:avLst/>
          </a:prstGeom>
          <a:solidFill>
            <a:schemeClr val="accent3">
              <a:lumMod val="40000"/>
              <a:lumOff val="60000"/>
            </a:schemeClr>
          </a:solidFill>
          <a:ln w="9525" algn="ctr">
            <a:solidFill>
              <a:schemeClr val="tx1"/>
            </a:solidFill>
            <a:miter lim="800000"/>
            <a:headEnd/>
            <a:tailEnd/>
          </a:ln>
          <a:effectLst/>
        </p:spPr>
        <p:txBody>
          <a:bodyPr vert="horz" wrap="square" lIns="0" tIns="0" rIns="0" bIns="0" numCol="1" rtlCol="0" anchor="ctr" anchorCtr="0" compatLnSpc="1">
            <a:prstTxWarp prst="textNoShape">
              <a:avLst/>
            </a:prstTxWarp>
          </a:bodyPr>
          <a:lstStyle/>
          <a:p>
            <a:pPr algn="ctr"/>
            <a:r>
              <a:rPr lang="en-US" sz="1400" dirty="0" smtClean="0"/>
              <a:t>Reactor </a:t>
            </a:r>
            <a:br>
              <a:rPr lang="en-US" sz="1400" dirty="0" smtClean="0"/>
            </a:br>
            <a:r>
              <a:rPr lang="en-US" sz="1400" dirty="0" smtClean="0"/>
              <a:t>section 1</a:t>
            </a:r>
          </a:p>
        </p:txBody>
      </p:sp>
      <p:sp>
        <p:nvSpPr>
          <p:cNvPr id="11" name="Flussdiagramm: Prozess 76"/>
          <p:cNvSpPr/>
          <p:nvPr/>
        </p:nvSpPr>
        <p:spPr bwMode="auto">
          <a:xfrm>
            <a:off x="6769017" y="4795525"/>
            <a:ext cx="876931" cy="467418"/>
          </a:xfrm>
          <a:prstGeom prst="flowChartProcess">
            <a:avLst/>
          </a:prstGeom>
          <a:solidFill>
            <a:schemeClr val="accent3">
              <a:lumMod val="40000"/>
              <a:lumOff val="60000"/>
            </a:schemeClr>
          </a:solidFill>
          <a:ln w="9525" algn="ctr">
            <a:solidFill>
              <a:schemeClr val="tx1"/>
            </a:solidFill>
            <a:miter lim="800000"/>
            <a:headEnd/>
            <a:tailEnd/>
          </a:ln>
          <a:effectLst/>
        </p:spPr>
        <p:txBody>
          <a:bodyPr vert="horz" wrap="square" lIns="0" tIns="0" rIns="0" bIns="0" numCol="1" rtlCol="0" anchor="ctr" anchorCtr="0" compatLnSpc="1">
            <a:prstTxWarp prst="textNoShape">
              <a:avLst/>
            </a:prstTxWarp>
          </a:bodyPr>
          <a:lstStyle/>
          <a:p>
            <a:pPr algn="ctr"/>
            <a:r>
              <a:rPr lang="en-US" sz="1400" dirty="0" smtClean="0"/>
              <a:t>Reactor </a:t>
            </a:r>
            <a:br>
              <a:rPr lang="en-US" sz="1400" dirty="0" smtClean="0"/>
            </a:br>
            <a:r>
              <a:rPr lang="en-US" sz="1400" dirty="0" smtClean="0"/>
              <a:t>section 2</a:t>
            </a:r>
          </a:p>
        </p:txBody>
      </p:sp>
      <p:cxnSp>
        <p:nvCxnSpPr>
          <p:cNvPr id="12" name="Gewinkelte Verbindung 22"/>
          <p:cNvCxnSpPr>
            <a:stCxn id="23" idx="3"/>
            <a:endCxn id="7" idx="1"/>
          </p:cNvCxnSpPr>
          <p:nvPr/>
        </p:nvCxnSpPr>
        <p:spPr bwMode="gray">
          <a:xfrm>
            <a:off x="3185537" y="4333002"/>
            <a:ext cx="475910" cy="262165"/>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Gewinkelte Verbindung 51"/>
          <p:cNvCxnSpPr>
            <a:stCxn id="17" idx="3"/>
            <a:endCxn id="8" idx="2"/>
          </p:cNvCxnSpPr>
          <p:nvPr/>
        </p:nvCxnSpPr>
        <p:spPr bwMode="gray">
          <a:xfrm flipV="1">
            <a:off x="3185537" y="5186134"/>
            <a:ext cx="1658335" cy="206948"/>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Gewinkelte Verbindung 54"/>
          <p:cNvCxnSpPr>
            <a:stCxn id="7" idx="3"/>
            <a:endCxn id="8" idx="0"/>
          </p:cNvCxnSpPr>
          <p:nvPr/>
        </p:nvCxnSpPr>
        <p:spPr bwMode="gray">
          <a:xfrm>
            <a:off x="4468042" y="4595167"/>
            <a:ext cx="375830" cy="272586"/>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Gewinkelte Verbindung 57"/>
          <p:cNvCxnSpPr>
            <a:stCxn id="9" idx="0"/>
            <a:endCxn id="10" idx="1"/>
          </p:cNvCxnSpPr>
          <p:nvPr/>
        </p:nvCxnSpPr>
        <p:spPr bwMode="gray">
          <a:xfrm>
            <a:off x="5116791" y="5029234"/>
            <a:ext cx="207239" cy="77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Gewinkelte Verbindung 80"/>
          <p:cNvCxnSpPr>
            <a:stCxn id="27" idx="3"/>
            <a:endCxn id="11" idx="1"/>
          </p:cNvCxnSpPr>
          <p:nvPr/>
        </p:nvCxnSpPr>
        <p:spPr bwMode="gray">
          <a:xfrm>
            <a:off x="6447813" y="4097914"/>
            <a:ext cx="321204" cy="93132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ichtungspfeil 58"/>
          <p:cNvSpPr/>
          <p:nvPr/>
        </p:nvSpPr>
        <p:spPr bwMode="auto">
          <a:xfrm>
            <a:off x="2645537" y="5285082"/>
            <a:ext cx="540000" cy="216000"/>
          </a:xfrm>
          <a:prstGeom prst="homePlate">
            <a:avLst/>
          </a:prstGeom>
          <a:solidFill>
            <a:schemeClr val="accent1">
              <a:lumMod val="40000"/>
              <a:lumOff val="60000"/>
            </a:schemeClr>
          </a:solidFill>
          <a:ln w="9525" algn="ctr">
            <a:solidFill>
              <a:schemeClr val="tx1"/>
            </a:solidFill>
            <a:miter lim="800000"/>
            <a:headEnd/>
            <a:tailEnd/>
          </a:ln>
          <a:effectLst/>
        </p:spPr>
        <p:txBody>
          <a:bodyPr vert="horz" wrap="square" lIns="0" tIns="0" rIns="0" bIns="0" numCol="1" rtlCol="0" anchor="ctr" anchorCtr="0" compatLnSpc="1">
            <a:prstTxWarp prst="textNoShape">
              <a:avLst/>
            </a:prstTxWarp>
          </a:bodyPr>
          <a:lstStyle/>
          <a:p>
            <a:pPr algn="ctr"/>
            <a:r>
              <a:rPr lang="en-US" sz="1400" dirty="0" smtClean="0"/>
              <a:t>Dos.</a:t>
            </a:r>
          </a:p>
        </p:txBody>
      </p:sp>
      <p:sp>
        <p:nvSpPr>
          <p:cNvPr id="18" name="Flussdiagramm: Magnetplattenspeicher 59"/>
          <p:cNvSpPr/>
          <p:nvPr/>
        </p:nvSpPr>
        <p:spPr bwMode="auto">
          <a:xfrm>
            <a:off x="1742377" y="5177082"/>
            <a:ext cx="540000" cy="432000"/>
          </a:xfrm>
          <a:prstGeom prst="flowChartMagneticDisk">
            <a:avLst/>
          </a:prstGeom>
          <a:solidFill>
            <a:schemeClr val="accent3">
              <a:lumMod val="40000"/>
              <a:lumOff val="60000"/>
            </a:schemeClr>
          </a:solidFill>
          <a:ln w="9525" algn="ctr">
            <a:solidFill>
              <a:schemeClr val="tx1"/>
            </a:solidFill>
            <a:miter lim="800000"/>
            <a:headEnd/>
            <a:tailEnd/>
          </a:ln>
          <a:effectLst/>
        </p:spPr>
        <p:txBody>
          <a:bodyPr vert="horz" wrap="square" lIns="0" tIns="0" rIns="0" bIns="0" numCol="1" rtlCol="0" anchor="ctr" anchorCtr="0" compatLnSpc="1">
            <a:prstTxWarp prst="textNoShape">
              <a:avLst/>
            </a:prstTxWarp>
          </a:bodyPr>
          <a:lstStyle/>
          <a:p>
            <a:pPr algn="ctr"/>
            <a:r>
              <a:rPr lang="en-US" dirty="0"/>
              <a:t>B</a:t>
            </a:r>
            <a:endParaRPr lang="en-US" dirty="0" smtClean="0"/>
          </a:p>
        </p:txBody>
      </p:sp>
      <p:cxnSp>
        <p:nvCxnSpPr>
          <p:cNvPr id="19" name="Gerade Verbindung mit Pfeil 60"/>
          <p:cNvCxnSpPr>
            <a:stCxn id="18" idx="4"/>
            <a:endCxn id="17" idx="1"/>
          </p:cNvCxnSpPr>
          <p:nvPr/>
        </p:nvCxnSpPr>
        <p:spPr bwMode="gray">
          <a:xfrm>
            <a:off x="2282377" y="5393082"/>
            <a:ext cx="36316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ichtungspfeil 61"/>
          <p:cNvSpPr/>
          <p:nvPr/>
        </p:nvSpPr>
        <p:spPr bwMode="auto">
          <a:xfrm>
            <a:off x="2645537" y="4765211"/>
            <a:ext cx="540000" cy="216000"/>
          </a:xfrm>
          <a:prstGeom prst="homePlate">
            <a:avLst/>
          </a:prstGeom>
          <a:solidFill>
            <a:schemeClr val="accent1">
              <a:lumMod val="40000"/>
              <a:lumOff val="60000"/>
            </a:schemeClr>
          </a:solidFill>
          <a:ln w="9525" algn="ctr">
            <a:solidFill>
              <a:schemeClr val="tx1"/>
            </a:solidFill>
            <a:miter lim="800000"/>
            <a:headEnd/>
            <a:tailEnd/>
          </a:ln>
          <a:effectLst/>
        </p:spPr>
        <p:txBody>
          <a:bodyPr vert="horz" wrap="square" lIns="0" tIns="0" rIns="0" bIns="0" numCol="1" rtlCol="0" anchor="ctr" anchorCtr="0" compatLnSpc="1">
            <a:prstTxWarp prst="textNoShape">
              <a:avLst/>
            </a:prstTxWarp>
          </a:bodyPr>
          <a:lstStyle/>
          <a:p>
            <a:pPr algn="ctr"/>
            <a:r>
              <a:rPr lang="en-US" sz="1400" dirty="0" smtClean="0"/>
              <a:t>Dos.</a:t>
            </a:r>
          </a:p>
        </p:txBody>
      </p:sp>
      <p:sp>
        <p:nvSpPr>
          <p:cNvPr id="21" name="Flussdiagramm: Magnetplattenspeicher 62"/>
          <p:cNvSpPr/>
          <p:nvPr/>
        </p:nvSpPr>
        <p:spPr bwMode="auto">
          <a:xfrm>
            <a:off x="1742377" y="4657211"/>
            <a:ext cx="540000" cy="432000"/>
          </a:xfrm>
          <a:prstGeom prst="flowChartMagneticDisk">
            <a:avLst/>
          </a:prstGeom>
          <a:solidFill>
            <a:schemeClr val="accent3">
              <a:lumMod val="40000"/>
              <a:lumOff val="60000"/>
            </a:schemeClr>
          </a:solidFill>
          <a:ln w="9525" algn="ctr">
            <a:solidFill>
              <a:schemeClr val="tx1"/>
            </a:solidFill>
            <a:miter lim="800000"/>
            <a:headEnd/>
            <a:tailEnd/>
          </a:ln>
          <a:effectLst/>
        </p:spPr>
        <p:txBody>
          <a:bodyPr vert="horz" wrap="square" lIns="0" tIns="0" rIns="0" bIns="0" numCol="1" rtlCol="0" anchor="ctr" anchorCtr="0" compatLnSpc="1">
            <a:prstTxWarp prst="textNoShape">
              <a:avLst/>
            </a:prstTxWarp>
          </a:bodyPr>
          <a:lstStyle/>
          <a:p>
            <a:pPr algn="ctr"/>
            <a:r>
              <a:rPr lang="en-US" dirty="0" smtClean="0"/>
              <a:t>A2</a:t>
            </a:r>
          </a:p>
        </p:txBody>
      </p:sp>
      <p:cxnSp>
        <p:nvCxnSpPr>
          <p:cNvPr id="22" name="Gerade Verbindung mit Pfeil 65"/>
          <p:cNvCxnSpPr>
            <a:stCxn id="21" idx="4"/>
            <a:endCxn id="20" idx="1"/>
          </p:cNvCxnSpPr>
          <p:nvPr/>
        </p:nvCxnSpPr>
        <p:spPr bwMode="gray">
          <a:xfrm>
            <a:off x="2282377" y="4873211"/>
            <a:ext cx="36316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ichtungspfeil 66"/>
          <p:cNvSpPr/>
          <p:nvPr/>
        </p:nvSpPr>
        <p:spPr bwMode="auto">
          <a:xfrm>
            <a:off x="2645537" y="4225002"/>
            <a:ext cx="540000" cy="216000"/>
          </a:xfrm>
          <a:prstGeom prst="homePlate">
            <a:avLst/>
          </a:prstGeom>
          <a:solidFill>
            <a:schemeClr val="accent1">
              <a:lumMod val="40000"/>
              <a:lumOff val="60000"/>
            </a:schemeClr>
          </a:solidFill>
          <a:ln w="9525" algn="ctr">
            <a:solidFill>
              <a:schemeClr val="tx1"/>
            </a:solidFill>
            <a:miter lim="800000"/>
            <a:headEnd/>
            <a:tailEnd/>
          </a:ln>
          <a:effectLst/>
        </p:spPr>
        <p:txBody>
          <a:bodyPr vert="horz" wrap="square" lIns="0" tIns="0" rIns="0" bIns="0" numCol="1" rtlCol="0" anchor="ctr" anchorCtr="0" compatLnSpc="1">
            <a:prstTxWarp prst="textNoShape">
              <a:avLst/>
            </a:prstTxWarp>
          </a:bodyPr>
          <a:lstStyle/>
          <a:p>
            <a:pPr algn="ctr"/>
            <a:r>
              <a:rPr lang="en-US" sz="1400" dirty="0" smtClean="0"/>
              <a:t>Dos.</a:t>
            </a:r>
          </a:p>
        </p:txBody>
      </p:sp>
      <p:sp>
        <p:nvSpPr>
          <p:cNvPr id="24" name="Flussdiagramm: Magnetplattenspeicher 67"/>
          <p:cNvSpPr/>
          <p:nvPr/>
        </p:nvSpPr>
        <p:spPr bwMode="auto">
          <a:xfrm>
            <a:off x="1742377" y="4117002"/>
            <a:ext cx="540000" cy="432000"/>
          </a:xfrm>
          <a:prstGeom prst="flowChartMagneticDisk">
            <a:avLst/>
          </a:prstGeom>
          <a:solidFill>
            <a:schemeClr val="accent3">
              <a:lumMod val="40000"/>
              <a:lumOff val="60000"/>
            </a:schemeClr>
          </a:solidFill>
          <a:ln w="9525" algn="ctr">
            <a:solidFill>
              <a:schemeClr val="tx1"/>
            </a:solidFill>
            <a:miter lim="800000"/>
            <a:headEnd/>
            <a:tailEnd/>
          </a:ln>
          <a:effectLst/>
        </p:spPr>
        <p:txBody>
          <a:bodyPr vert="horz" wrap="square" lIns="0" tIns="0" rIns="0" bIns="0" numCol="1" rtlCol="0" anchor="ctr" anchorCtr="0" compatLnSpc="1">
            <a:prstTxWarp prst="textNoShape">
              <a:avLst/>
            </a:prstTxWarp>
          </a:bodyPr>
          <a:lstStyle/>
          <a:p>
            <a:pPr algn="ctr"/>
            <a:r>
              <a:rPr lang="en-US" dirty="0" smtClean="0"/>
              <a:t>A1</a:t>
            </a:r>
          </a:p>
        </p:txBody>
      </p:sp>
      <p:cxnSp>
        <p:nvCxnSpPr>
          <p:cNvPr id="25" name="Gerade Verbindung mit Pfeil 68"/>
          <p:cNvCxnSpPr>
            <a:stCxn id="24" idx="4"/>
            <a:endCxn id="23" idx="1"/>
          </p:cNvCxnSpPr>
          <p:nvPr/>
        </p:nvCxnSpPr>
        <p:spPr bwMode="gray">
          <a:xfrm>
            <a:off x="2282377" y="4333002"/>
            <a:ext cx="36316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Gewinkelte Verbindung 69"/>
          <p:cNvCxnSpPr>
            <a:stCxn id="20" idx="3"/>
            <a:endCxn id="7" idx="1"/>
          </p:cNvCxnSpPr>
          <p:nvPr/>
        </p:nvCxnSpPr>
        <p:spPr bwMode="gray">
          <a:xfrm flipV="1">
            <a:off x="3185537" y="4595167"/>
            <a:ext cx="475910" cy="278044"/>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ichtungspfeil 72"/>
          <p:cNvSpPr/>
          <p:nvPr/>
        </p:nvSpPr>
        <p:spPr bwMode="auto">
          <a:xfrm>
            <a:off x="5907813" y="3989914"/>
            <a:ext cx="540000" cy="216000"/>
          </a:xfrm>
          <a:prstGeom prst="homePlate">
            <a:avLst/>
          </a:prstGeom>
          <a:solidFill>
            <a:schemeClr val="accent1">
              <a:lumMod val="40000"/>
              <a:lumOff val="60000"/>
            </a:schemeClr>
          </a:solidFill>
          <a:ln w="9525" algn="ctr">
            <a:solidFill>
              <a:schemeClr val="tx1"/>
            </a:solidFill>
            <a:miter lim="800000"/>
            <a:headEnd/>
            <a:tailEnd/>
          </a:ln>
          <a:effectLst/>
        </p:spPr>
        <p:txBody>
          <a:bodyPr vert="horz" wrap="square" lIns="0" tIns="0" rIns="0" bIns="0" numCol="1" rtlCol="0" anchor="ctr" anchorCtr="0" compatLnSpc="1">
            <a:prstTxWarp prst="textNoShape">
              <a:avLst/>
            </a:prstTxWarp>
          </a:bodyPr>
          <a:lstStyle/>
          <a:p>
            <a:pPr algn="ctr"/>
            <a:r>
              <a:rPr lang="en-US" sz="1400" dirty="0" smtClean="0"/>
              <a:t>Dos.</a:t>
            </a:r>
          </a:p>
        </p:txBody>
      </p:sp>
      <p:cxnSp>
        <p:nvCxnSpPr>
          <p:cNvPr id="28" name="Gerade Verbindung mit Pfeil 81"/>
          <p:cNvCxnSpPr>
            <a:stCxn id="10" idx="3"/>
            <a:endCxn id="11" idx="1"/>
          </p:cNvCxnSpPr>
          <p:nvPr/>
        </p:nvCxnSpPr>
        <p:spPr bwMode="gray">
          <a:xfrm flipV="1">
            <a:off x="6200961" y="5029234"/>
            <a:ext cx="568056" cy="7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84"/>
          <p:cNvCxnSpPr>
            <a:stCxn id="11" idx="3"/>
          </p:cNvCxnSpPr>
          <p:nvPr/>
        </p:nvCxnSpPr>
        <p:spPr bwMode="gray">
          <a:xfrm>
            <a:off x="7645948" y="5029234"/>
            <a:ext cx="5427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Gewinkelte Verbindung 92"/>
          <p:cNvCxnSpPr>
            <a:stCxn id="24" idx="4"/>
            <a:endCxn id="27" idx="1"/>
          </p:cNvCxnSpPr>
          <p:nvPr/>
        </p:nvCxnSpPr>
        <p:spPr bwMode="gray">
          <a:xfrm flipV="1">
            <a:off x="2282377" y="4097914"/>
            <a:ext cx="3625436" cy="235088"/>
          </a:xfrm>
          <a:prstGeom prst="bentConnector3">
            <a:avLst>
              <a:gd name="adj1" fmla="val 3697"/>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1" name="Gruppieren 177"/>
          <p:cNvGrpSpPr/>
          <p:nvPr/>
        </p:nvGrpSpPr>
        <p:grpSpPr>
          <a:xfrm>
            <a:off x="6447813" y="1436312"/>
            <a:ext cx="1245083" cy="3826631"/>
            <a:chOff x="7014912" y="1637408"/>
            <a:chExt cx="1245083" cy="3826631"/>
          </a:xfrm>
        </p:grpSpPr>
        <p:sp>
          <p:nvSpPr>
            <p:cNvPr id="32" name="Abgerundetes Rechteck 29"/>
            <p:cNvSpPr/>
            <p:nvPr/>
          </p:nvSpPr>
          <p:spPr bwMode="auto">
            <a:xfrm>
              <a:off x="7014913" y="3517381"/>
              <a:ext cx="1245082" cy="301411"/>
            </a:xfrm>
            <a:prstGeom prst="roundRect">
              <a:avLst>
                <a:gd name="adj" fmla="val 50000"/>
              </a:avLst>
            </a:prstGeom>
            <a:solidFill>
              <a:schemeClr val="accent2">
                <a:lumMod val="20000"/>
                <a:lumOff val="8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r>
                <a:rPr lang="en-US" sz="1400" dirty="0" smtClean="0"/>
                <a:t>NMR</a:t>
              </a:r>
            </a:p>
          </p:txBody>
        </p:sp>
        <p:sp>
          <p:nvSpPr>
            <p:cNvPr id="33" name="Abgerundetes Rechteck 30"/>
            <p:cNvSpPr/>
            <p:nvPr/>
          </p:nvSpPr>
          <p:spPr bwMode="auto">
            <a:xfrm>
              <a:off x="7014912" y="3060784"/>
              <a:ext cx="1245083" cy="301411"/>
            </a:xfrm>
            <a:prstGeom prst="roundRect">
              <a:avLst>
                <a:gd name="adj" fmla="val 50000"/>
              </a:avLst>
            </a:prstGeom>
            <a:solidFill>
              <a:schemeClr val="accent2">
                <a:lumMod val="20000"/>
                <a:lumOff val="8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r>
                <a:rPr lang="en-US" sz="1300" dirty="0" smtClean="0"/>
                <a:t>Fouling Sensor</a:t>
              </a:r>
            </a:p>
          </p:txBody>
        </p:sp>
        <p:cxnSp>
          <p:nvCxnSpPr>
            <p:cNvPr id="34" name="Gewinkelte Verbindung 12"/>
            <p:cNvCxnSpPr>
              <a:stCxn id="33" idx="3"/>
              <a:endCxn id="11" idx="2"/>
            </p:cNvCxnSpPr>
            <p:nvPr/>
          </p:nvCxnSpPr>
          <p:spPr bwMode="gray">
            <a:xfrm flipH="1">
              <a:off x="7765956" y="3211490"/>
              <a:ext cx="494039" cy="2252549"/>
            </a:xfrm>
            <a:prstGeom prst="bentConnector4">
              <a:avLst>
                <a:gd name="adj1" fmla="val -46272"/>
                <a:gd name="adj2" fmla="val 110149"/>
              </a:avLst>
            </a:prstGeom>
            <a:ln w="12700">
              <a:solidFill>
                <a:schemeClr val="accent2">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Gewinkelte Verbindung 46"/>
            <p:cNvCxnSpPr>
              <a:stCxn id="32" idx="2"/>
              <a:endCxn id="11" idx="1"/>
            </p:cNvCxnSpPr>
            <p:nvPr/>
          </p:nvCxnSpPr>
          <p:spPr bwMode="gray">
            <a:xfrm rot="5400000">
              <a:off x="6776703" y="4369579"/>
              <a:ext cx="1411538" cy="309964"/>
            </a:xfrm>
            <a:prstGeom prst="bentConnector4">
              <a:avLst>
                <a:gd name="adj1" fmla="val 41721"/>
                <a:gd name="adj2" fmla="val 173751"/>
              </a:avLst>
            </a:prstGeom>
            <a:ln w="12700">
              <a:solidFill>
                <a:schemeClr val="accent2">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feld 151"/>
            <p:cNvSpPr txBox="1"/>
            <p:nvPr/>
          </p:nvSpPr>
          <p:spPr bwMode="gray">
            <a:xfrm>
              <a:off x="7163774" y="1637408"/>
              <a:ext cx="914400" cy="298546"/>
            </a:xfrm>
            <a:prstGeom prst="rect">
              <a:avLst/>
            </a:prstGeom>
          </p:spPr>
          <p:txBody>
            <a:bodyPr vert="horz" wrap="none" lIns="0" tIns="0" rIns="0" bIns="0" rtlCol="0">
              <a:noAutofit/>
            </a:bodyPr>
            <a:lstStyle/>
            <a:p>
              <a:r>
                <a:rPr lang="en-US" b="1" i="1" dirty="0" smtClean="0">
                  <a:solidFill>
                    <a:schemeClr val="accent2">
                      <a:lumMod val="75000"/>
                    </a:schemeClr>
                  </a:solidFill>
                </a:rPr>
                <a:t>Sensors</a:t>
              </a:r>
            </a:p>
          </p:txBody>
        </p:sp>
      </p:grpSp>
      <p:grpSp>
        <p:nvGrpSpPr>
          <p:cNvPr id="37" name="Gruppieren 179"/>
          <p:cNvGrpSpPr/>
          <p:nvPr/>
        </p:nvGrpSpPr>
        <p:grpSpPr>
          <a:xfrm>
            <a:off x="910828" y="1426507"/>
            <a:ext cx="5204359" cy="4074575"/>
            <a:chOff x="1477927" y="1627603"/>
            <a:chExt cx="5204359" cy="4074575"/>
          </a:xfrm>
        </p:grpSpPr>
        <p:sp>
          <p:nvSpPr>
            <p:cNvPr id="38" name="Rechteck 156"/>
            <p:cNvSpPr/>
            <p:nvPr/>
          </p:nvSpPr>
          <p:spPr bwMode="auto">
            <a:xfrm>
              <a:off x="1477927" y="1627603"/>
              <a:ext cx="3466214" cy="308351"/>
            </a:xfrm>
            <a:prstGeom prst="rect">
              <a:avLst/>
            </a:prstGeom>
            <a:solidFill>
              <a:schemeClr val="accent2">
                <a:lumMod val="60000"/>
                <a:lumOff val="40000"/>
              </a:schemeClr>
            </a:solidFill>
            <a:ln w="9525" algn="ctr">
              <a:solidFill>
                <a:schemeClr val="tx1">
                  <a:lumMod val="60000"/>
                  <a:lumOff val="40000"/>
                </a:schemeClr>
              </a:solidFill>
              <a:miter lim="800000"/>
              <a:headEnd/>
              <a:tailEnd/>
            </a:ln>
            <a:effectLst/>
          </p:spPr>
          <p:txBody>
            <a:bodyPr vert="horz" wrap="square" lIns="0" tIns="0" rIns="0" bIns="0" numCol="1" rtlCol="0" anchor="ctr" anchorCtr="0" compatLnSpc="1">
              <a:prstTxWarp prst="textNoShape">
                <a:avLst/>
              </a:prstTxWarp>
            </a:bodyPr>
            <a:lstStyle/>
            <a:p>
              <a:pPr algn="ctr"/>
              <a:endParaRPr lang="en-US" dirty="0" smtClean="0"/>
            </a:p>
          </p:txBody>
        </p:sp>
        <p:sp>
          <p:nvSpPr>
            <p:cNvPr id="39" name="Rechteck 110"/>
            <p:cNvSpPr/>
            <p:nvPr/>
          </p:nvSpPr>
          <p:spPr bwMode="auto">
            <a:xfrm>
              <a:off x="3650439" y="2886295"/>
              <a:ext cx="1178293" cy="650390"/>
            </a:xfrm>
            <a:prstGeom prst="rect">
              <a:avLst/>
            </a:prstGeom>
            <a:solidFill>
              <a:schemeClr val="accent2">
                <a:lumMod val="60000"/>
                <a:lumOff val="4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r>
                <a:rPr lang="en-US" sz="1300" dirty="0" smtClean="0"/>
                <a:t>Online state </a:t>
              </a:r>
              <a:br>
                <a:rPr lang="en-US" sz="1300" dirty="0" smtClean="0"/>
              </a:br>
              <a:r>
                <a:rPr lang="en-US" sz="1300" dirty="0" smtClean="0"/>
                <a:t>&amp; parameter estimation</a:t>
              </a:r>
            </a:p>
          </p:txBody>
        </p:sp>
        <p:cxnSp>
          <p:nvCxnSpPr>
            <p:cNvPr id="40" name="Gewinkelte Verbindung 111"/>
            <p:cNvCxnSpPr>
              <a:stCxn id="39" idx="3"/>
              <a:endCxn id="52" idx="1"/>
            </p:cNvCxnSpPr>
            <p:nvPr/>
          </p:nvCxnSpPr>
          <p:spPr bwMode="gray">
            <a:xfrm flipV="1">
              <a:off x="4828732" y="3209439"/>
              <a:ext cx="443888" cy="2051"/>
            </a:xfrm>
            <a:prstGeom prst="bentConnector3">
              <a:avLst>
                <a:gd name="adj1" fmla="val 50000"/>
              </a:avLst>
            </a:prstGeom>
            <a:ln w="19050">
              <a:solidFill>
                <a:schemeClr val="accent2">
                  <a:lumMod val="7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Rechteck 116"/>
            <p:cNvSpPr/>
            <p:nvPr/>
          </p:nvSpPr>
          <p:spPr bwMode="auto">
            <a:xfrm>
              <a:off x="1733610" y="2884243"/>
              <a:ext cx="1178293" cy="650390"/>
            </a:xfrm>
            <a:prstGeom prst="rect">
              <a:avLst/>
            </a:prstGeom>
            <a:solidFill>
              <a:schemeClr val="accent2">
                <a:lumMod val="60000"/>
                <a:lumOff val="4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r>
                <a:rPr lang="en-US" sz="1300" dirty="0" smtClean="0"/>
                <a:t>Model-based control</a:t>
              </a:r>
            </a:p>
          </p:txBody>
        </p:sp>
        <p:cxnSp>
          <p:nvCxnSpPr>
            <p:cNvPr id="42" name="Gewinkelte Verbindung 117"/>
            <p:cNvCxnSpPr>
              <a:stCxn id="41" idx="3"/>
              <a:endCxn id="39" idx="1"/>
            </p:cNvCxnSpPr>
            <p:nvPr/>
          </p:nvCxnSpPr>
          <p:spPr bwMode="gray">
            <a:xfrm>
              <a:off x="2911903" y="3209438"/>
              <a:ext cx="738536" cy="2052"/>
            </a:xfrm>
            <a:prstGeom prst="bentConnector3">
              <a:avLst>
                <a:gd name="adj1" fmla="val 50000"/>
              </a:avLst>
            </a:prstGeom>
            <a:ln w="19050">
              <a:solidFill>
                <a:schemeClr val="accent2">
                  <a:lumMod val="7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Gewinkelte Verbindung 123"/>
            <p:cNvCxnSpPr>
              <a:stCxn id="56" idx="1"/>
              <a:endCxn id="39" idx="1"/>
            </p:cNvCxnSpPr>
            <p:nvPr/>
          </p:nvCxnSpPr>
          <p:spPr bwMode="gray">
            <a:xfrm rot="10800000" flipV="1">
              <a:off x="3650439" y="2407706"/>
              <a:ext cx="1622180" cy="803784"/>
            </a:xfrm>
            <a:prstGeom prst="bentConnector3">
              <a:avLst>
                <a:gd name="adj1" fmla="val 114092"/>
              </a:avLst>
            </a:prstGeom>
            <a:ln w="19050">
              <a:solidFill>
                <a:schemeClr val="accent2">
                  <a:lumMod val="7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Gewinkelte Verbindung 129"/>
            <p:cNvCxnSpPr>
              <a:stCxn id="41" idx="1"/>
              <a:endCxn id="23" idx="2"/>
            </p:cNvCxnSpPr>
            <p:nvPr/>
          </p:nvCxnSpPr>
          <p:spPr bwMode="gray">
            <a:xfrm rot="10800000" flipH="1" flipV="1">
              <a:off x="1733610" y="3209438"/>
              <a:ext cx="1686400" cy="1432660"/>
            </a:xfrm>
            <a:prstGeom prst="bentConnector4">
              <a:avLst>
                <a:gd name="adj1" fmla="val -13556"/>
                <a:gd name="adj2" fmla="val 115956"/>
              </a:avLst>
            </a:prstGeom>
            <a:ln w="19050">
              <a:solidFill>
                <a:schemeClr val="tx2"/>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Gewinkelte Verbindung 136"/>
            <p:cNvCxnSpPr>
              <a:stCxn id="41" idx="1"/>
              <a:endCxn id="20" idx="2"/>
            </p:cNvCxnSpPr>
            <p:nvPr/>
          </p:nvCxnSpPr>
          <p:spPr bwMode="gray">
            <a:xfrm rot="10800000" flipH="1" flipV="1">
              <a:off x="1733610" y="3209437"/>
              <a:ext cx="1686400" cy="1972869"/>
            </a:xfrm>
            <a:prstGeom prst="bentConnector4">
              <a:avLst>
                <a:gd name="adj1" fmla="val -13556"/>
                <a:gd name="adj2" fmla="val 111587"/>
              </a:avLst>
            </a:prstGeom>
            <a:ln w="19050">
              <a:solidFill>
                <a:schemeClr val="tx2"/>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Gewinkelte Verbindung 139"/>
            <p:cNvCxnSpPr>
              <a:stCxn id="41" idx="1"/>
              <a:endCxn id="17" idx="2"/>
            </p:cNvCxnSpPr>
            <p:nvPr/>
          </p:nvCxnSpPr>
          <p:spPr bwMode="gray">
            <a:xfrm rot="10800000" flipH="1" flipV="1">
              <a:off x="1733610" y="3209438"/>
              <a:ext cx="1686400" cy="2492740"/>
            </a:xfrm>
            <a:prstGeom prst="bentConnector4">
              <a:avLst>
                <a:gd name="adj1" fmla="val -13556"/>
                <a:gd name="adj2" fmla="val 109171"/>
              </a:avLst>
            </a:prstGeom>
            <a:ln w="19050">
              <a:solidFill>
                <a:schemeClr val="tx2"/>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Gewinkelte Verbindung 142"/>
            <p:cNvCxnSpPr>
              <a:stCxn id="41" idx="1"/>
              <a:endCxn id="27" idx="0"/>
            </p:cNvCxnSpPr>
            <p:nvPr/>
          </p:nvCxnSpPr>
          <p:spPr bwMode="gray">
            <a:xfrm rot="10800000" flipH="1" flipV="1">
              <a:off x="1733610" y="3209438"/>
              <a:ext cx="4948676" cy="981572"/>
            </a:xfrm>
            <a:prstGeom prst="bentConnector4">
              <a:avLst>
                <a:gd name="adj1" fmla="val -4619"/>
                <a:gd name="adj2" fmla="val 66565"/>
              </a:avLst>
            </a:prstGeom>
            <a:ln w="19050">
              <a:solidFill>
                <a:schemeClr val="tx2"/>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feld 153"/>
            <p:cNvSpPr txBox="1"/>
            <p:nvPr/>
          </p:nvSpPr>
          <p:spPr bwMode="gray">
            <a:xfrm>
              <a:off x="2815982" y="1637409"/>
              <a:ext cx="914400" cy="298546"/>
            </a:xfrm>
            <a:prstGeom prst="rect">
              <a:avLst/>
            </a:prstGeom>
          </p:spPr>
          <p:txBody>
            <a:bodyPr vert="horz" wrap="none" lIns="0" tIns="0" rIns="0" bIns="0" rtlCol="0">
              <a:noAutofit/>
            </a:bodyPr>
            <a:lstStyle/>
            <a:p>
              <a:pPr algn="ctr"/>
              <a:r>
                <a:rPr lang="en-US" b="1" i="1" dirty="0" smtClean="0">
                  <a:solidFill>
                    <a:schemeClr val="accent2">
                      <a:lumMod val="75000"/>
                    </a:schemeClr>
                  </a:solidFill>
                </a:rPr>
                <a:t>Control</a:t>
              </a:r>
            </a:p>
          </p:txBody>
        </p:sp>
      </p:grpSp>
      <p:grpSp>
        <p:nvGrpSpPr>
          <p:cNvPr id="49" name="Gruppieren 178"/>
          <p:cNvGrpSpPr/>
          <p:nvPr/>
        </p:nvGrpSpPr>
        <p:grpSpPr>
          <a:xfrm>
            <a:off x="4377041" y="1426093"/>
            <a:ext cx="3317980" cy="2040898"/>
            <a:chOff x="4944140" y="1627189"/>
            <a:chExt cx="3317980" cy="2040898"/>
          </a:xfrm>
        </p:grpSpPr>
        <p:sp>
          <p:nvSpPr>
            <p:cNvPr id="50" name="Rechteck 155"/>
            <p:cNvSpPr/>
            <p:nvPr/>
          </p:nvSpPr>
          <p:spPr bwMode="auto">
            <a:xfrm>
              <a:off x="4944140" y="1627189"/>
              <a:ext cx="1828638" cy="308351"/>
            </a:xfrm>
            <a:prstGeom prst="rect">
              <a:avLst/>
            </a:prstGeom>
            <a:solidFill>
              <a:schemeClr val="accent2">
                <a:lumMod val="40000"/>
                <a:lumOff val="60000"/>
              </a:schemeClr>
            </a:solidFill>
            <a:ln w="9525" algn="ctr">
              <a:solidFill>
                <a:schemeClr val="tx1">
                  <a:lumMod val="60000"/>
                  <a:lumOff val="40000"/>
                </a:schemeClr>
              </a:solidFill>
              <a:miter lim="800000"/>
              <a:headEnd/>
              <a:tailEnd/>
            </a:ln>
            <a:effectLst/>
          </p:spPr>
          <p:txBody>
            <a:bodyPr vert="horz" wrap="square" lIns="0" tIns="0" rIns="0" bIns="0" numCol="1" rtlCol="0" anchor="ctr" anchorCtr="0" compatLnSpc="1">
              <a:prstTxWarp prst="textNoShape">
                <a:avLst/>
              </a:prstTxWarp>
            </a:bodyPr>
            <a:lstStyle/>
            <a:p>
              <a:pPr algn="ctr"/>
              <a:endParaRPr lang="en-US" dirty="0" smtClean="0"/>
            </a:p>
          </p:txBody>
        </p:sp>
        <p:sp>
          <p:nvSpPr>
            <p:cNvPr id="51" name="Abgerundetes Rechteck 32"/>
            <p:cNvSpPr/>
            <p:nvPr/>
          </p:nvSpPr>
          <p:spPr bwMode="auto">
            <a:xfrm>
              <a:off x="7017037" y="2605305"/>
              <a:ext cx="1245083" cy="301411"/>
            </a:xfrm>
            <a:prstGeom prst="roundRect">
              <a:avLst>
                <a:gd name="adj" fmla="val 50000"/>
              </a:avLst>
            </a:prstGeom>
            <a:solidFill>
              <a:schemeClr val="bg2">
                <a:lumMod val="60000"/>
                <a:lumOff val="40000"/>
              </a:schemeClr>
            </a:solidFill>
            <a:ln w="9525" algn="ctr">
              <a:solidFill>
                <a:schemeClr val="tx1"/>
              </a:solidFill>
              <a:miter lim="800000"/>
              <a:headEnd/>
              <a:tailEnd/>
            </a:ln>
            <a:effectLst/>
          </p:spPr>
          <p:txBody>
            <a:bodyPr vert="horz" wrap="square" lIns="0" tIns="0" rIns="0" bIns="0" numCol="1" rtlCol="0" anchor="ctr" anchorCtr="0" compatLnSpc="1">
              <a:prstTxWarp prst="textNoShape">
                <a:avLst/>
              </a:prstTxWarp>
            </a:bodyPr>
            <a:lstStyle/>
            <a:p>
              <a:pPr algn="ctr"/>
              <a:r>
                <a:rPr lang="en-US" sz="1300" dirty="0" smtClean="0"/>
                <a:t>Other sensors</a:t>
              </a:r>
            </a:p>
          </p:txBody>
        </p:sp>
        <p:sp>
          <p:nvSpPr>
            <p:cNvPr id="52" name="Rechteck 20"/>
            <p:cNvSpPr/>
            <p:nvPr/>
          </p:nvSpPr>
          <p:spPr bwMode="auto">
            <a:xfrm>
              <a:off x="5272620" y="2884244"/>
              <a:ext cx="1178293" cy="650390"/>
            </a:xfrm>
            <a:prstGeom prst="rect">
              <a:avLst/>
            </a:prstGeom>
            <a:solidFill>
              <a:schemeClr val="accent2">
                <a:lumMod val="40000"/>
                <a:lumOff val="6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r>
                <a:rPr lang="en-US" sz="1300" dirty="0" smtClean="0"/>
                <a:t>Sensor failure detection &amp;</a:t>
              </a:r>
              <a:br>
                <a:rPr lang="en-US" sz="1300" dirty="0" smtClean="0"/>
              </a:br>
              <a:r>
                <a:rPr lang="en-US" sz="1300" dirty="0" smtClean="0"/>
                <a:t>correction</a:t>
              </a:r>
            </a:p>
          </p:txBody>
        </p:sp>
        <p:cxnSp>
          <p:nvCxnSpPr>
            <p:cNvPr id="53" name="Gewinkelte Verbindung 75"/>
            <p:cNvCxnSpPr>
              <a:stCxn id="52" idx="3"/>
              <a:endCxn id="33" idx="1"/>
            </p:cNvCxnSpPr>
            <p:nvPr/>
          </p:nvCxnSpPr>
          <p:spPr bwMode="gray">
            <a:xfrm>
              <a:off x="6450913" y="3209439"/>
              <a:ext cx="555373" cy="2051"/>
            </a:xfrm>
            <a:prstGeom prst="bentConnector3">
              <a:avLst>
                <a:gd name="adj1" fmla="val 50000"/>
              </a:avLst>
            </a:prstGeom>
            <a:ln w="19050">
              <a:solidFill>
                <a:schemeClr val="accent2">
                  <a:lumMod val="7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Gewinkelte Verbindung 79"/>
            <p:cNvCxnSpPr>
              <a:endCxn id="32" idx="1"/>
            </p:cNvCxnSpPr>
            <p:nvPr/>
          </p:nvCxnSpPr>
          <p:spPr bwMode="gray">
            <a:xfrm>
              <a:off x="6304271" y="3361839"/>
              <a:ext cx="564000" cy="306248"/>
            </a:xfrm>
            <a:prstGeom prst="bentConnector3">
              <a:avLst>
                <a:gd name="adj1" fmla="val 50000"/>
              </a:avLst>
            </a:prstGeom>
            <a:ln w="19050">
              <a:solidFill>
                <a:schemeClr val="accent2">
                  <a:lumMod val="7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Gewinkelte Verbindung 82"/>
            <p:cNvCxnSpPr>
              <a:endCxn id="51" idx="1"/>
            </p:cNvCxnSpPr>
            <p:nvPr/>
          </p:nvCxnSpPr>
          <p:spPr bwMode="gray">
            <a:xfrm flipV="1">
              <a:off x="6450913" y="2756011"/>
              <a:ext cx="566124" cy="304773"/>
            </a:xfrm>
            <a:prstGeom prst="bentConnector3">
              <a:avLst>
                <a:gd name="adj1" fmla="val 50000"/>
              </a:avLst>
            </a:prstGeom>
            <a:ln w="19050">
              <a:solidFill>
                <a:schemeClr val="accent2">
                  <a:lumMod val="7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Rechteck 85"/>
            <p:cNvSpPr/>
            <p:nvPr/>
          </p:nvSpPr>
          <p:spPr bwMode="auto">
            <a:xfrm>
              <a:off x="5272619" y="2082511"/>
              <a:ext cx="1178293" cy="650390"/>
            </a:xfrm>
            <a:prstGeom prst="rect">
              <a:avLst/>
            </a:prstGeom>
            <a:solidFill>
              <a:schemeClr val="accent2">
                <a:lumMod val="40000"/>
                <a:lumOff val="6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r>
                <a:rPr lang="en-US" sz="1300" dirty="0" smtClean="0"/>
                <a:t>Online performance monitoring</a:t>
              </a:r>
            </a:p>
          </p:txBody>
        </p:sp>
        <p:sp>
          <p:nvSpPr>
            <p:cNvPr id="57" name="Textfeld 152"/>
            <p:cNvSpPr txBox="1"/>
            <p:nvPr/>
          </p:nvSpPr>
          <p:spPr bwMode="gray">
            <a:xfrm>
              <a:off x="5404565" y="1637408"/>
              <a:ext cx="914400" cy="297718"/>
            </a:xfrm>
            <a:prstGeom prst="rect">
              <a:avLst/>
            </a:prstGeom>
          </p:spPr>
          <p:txBody>
            <a:bodyPr vert="horz" wrap="none" lIns="0" tIns="0" rIns="0" bIns="0" rtlCol="0">
              <a:noAutofit/>
            </a:bodyPr>
            <a:lstStyle/>
            <a:p>
              <a:pPr algn="ctr"/>
              <a:r>
                <a:rPr lang="en-US" b="1" i="1" dirty="0" smtClean="0">
                  <a:solidFill>
                    <a:schemeClr val="accent2">
                      <a:lumMod val="75000"/>
                    </a:schemeClr>
                  </a:solidFill>
                </a:rPr>
                <a:t>Monitoring</a:t>
              </a:r>
            </a:p>
          </p:txBody>
        </p:sp>
        <p:cxnSp>
          <p:nvCxnSpPr>
            <p:cNvPr id="58" name="Gewinkelte Verbindung 171"/>
            <p:cNvCxnSpPr>
              <a:stCxn id="56" idx="2"/>
              <a:endCxn id="52" idx="0"/>
            </p:cNvCxnSpPr>
            <p:nvPr/>
          </p:nvCxnSpPr>
          <p:spPr bwMode="gray">
            <a:xfrm rot="16200000" flipH="1">
              <a:off x="5786095" y="2808571"/>
              <a:ext cx="151343" cy="1"/>
            </a:xfrm>
            <a:prstGeom prst="bentConnector3">
              <a:avLst>
                <a:gd name="adj1" fmla="val 50000"/>
              </a:avLst>
            </a:prstGeom>
            <a:ln w="19050">
              <a:solidFill>
                <a:schemeClr val="accent2">
                  <a:lumMod val="75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7680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CONSENS focuses on flexible intensified continuous processes.</a:t>
            </a:r>
          </a:p>
          <a:p>
            <a:r>
              <a:rPr lang="en-US" sz="2400" dirty="0" smtClean="0"/>
              <a:t>Novel online-sensors, advanced control methods and monitoring tools are developed and integrated to enable to exploit the benefits of these processes. </a:t>
            </a:r>
          </a:p>
          <a:p>
            <a:r>
              <a:rPr lang="en-US" sz="2400" dirty="0" smtClean="0"/>
              <a:t>The sensing and control technologies can </a:t>
            </a:r>
            <a:r>
              <a:rPr lang="en-US" sz="2400" dirty="0"/>
              <a:t>also be used for </a:t>
            </a:r>
            <a:r>
              <a:rPr lang="en-US" sz="2400" dirty="0" smtClean="0"/>
              <a:t>conventional processes.</a:t>
            </a:r>
          </a:p>
          <a:p>
            <a:r>
              <a:rPr lang="en-US" sz="2400" dirty="0" smtClean="0"/>
              <a:t>Cross-sectorial dissemination and exploitation will widen the impact of CONSENS on the process industries.</a:t>
            </a:r>
            <a:endParaRPr lang="en-US" sz="2400" dirty="0"/>
          </a:p>
          <a:p>
            <a:pPr marL="0" indent="0">
              <a:buNone/>
            </a:pPr>
            <a:endParaRPr lang="en-US" sz="2400" dirty="0"/>
          </a:p>
        </p:txBody>
      </p:sp>
      <p:sp>
        <p:nvSpPr>
          <p:cNvPr id="3" name="Footer Placeholder 2"/>
          <p:cNvSpPr>
            <a:spLocks noGrp="1"/>
          </p:cNvSpPr>
          <p:nvPr>
            <p:ph type="ftr" sz="quarter" idx="11"/>
          </p:nvPr>
        </p:nvSpPr>
        <p:spPr/>
        <p:txBody>
          <a:bodyPr/>
          <a:lstStyle/>
          <a:p>
            <a:r>
              <a:rPr lang="pt-BR" smtClean="0"/>
              <a:t>General CONSENS Presentation - Manuel Pereira Remelhe - Cagliari - 2016-06-24</a:t>
            </a:r>
            <a:endParaRPr lang="fr-FR" dirty="0"/>
          </a:p>
        </p:txBody>
      </p:sp>
      <p:sp>
        <p:nvSpPr>
          <p:cNvPr id="4" name="Slide Number Placeholder 3"/>
          <p:cNvSpPr>
            <a:spLocks noGrp="1"/>
          </p:cNvSpPr>
          <p:nvPr>
            <p:ph type="sldNum" sz="quarter" idx="12"/>
          </p:nvPr>
        </p:nvSpPr>
        <p:spPr/>
        <p:txBody>
          <a:bodyPr/>
          <a:lstStyle/>
          <a:p>
            <a:fld id="{14081FB8-7DB9-9C42-9C20-81EED1551B10}" type="slidenum">
              <a:rPr lang="fr-FR" smtClean="0"/>
              <a:pPr/>
              <a:t>11</a:t>
            </a:fld>
            <a:endParaRPr lang="fr-FR"/>
          </a:p>
        </p:txBody>
      </p:sp>
      <p:sp>
        <p:nvSpPr>
          <p:cNvPr id="5" name="Title 4"/>
          <p:cNvSpPr>
            <a:spLocks noGrp="1"/>
          </p:cNvSpPr>
          <p:nvPr>
            <p:ph type="title"/>
          </p:nvPr>
        </p:nvSpPr>
        <p:spPr/>
        <p:txBody>
          <a:bodyPr/>
          <a:lstStyle/>
          <a:p>
            <a:r>
              <a:rPr lang="en-US" dirty="0" smtClean="0"/>
              <a:t>Conclusions</a:t>
            </a:r>
            <a:endParaRPr lang="en-US" dirty="0"/>
          </a:p>
        </p:txBody>
      </p:sp>
    </p:spTree>
    <p:extLst>
      <p:ext uri="{BB962C8B-B14F-4D97-AF65-F5344CB8AC3E}">
        <p14:creationId xmlns:p14="http://schemas.microsoft.com/office/powerpoint/2010/main" val="2934307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fld id="{14081FB8-7DB9-9C42-9C20-81EED1551B10}" type="slidenum">
              <a:rPr lang="fr-FR" smtClean="0"/>
              <a:pPr/>
              <a:t>12</a:t>
            </a:fld>
            <a:endParaRPr lang="fr-FR" dirty="0"/>
          </a:p>
        </p:txBody>
      </p:sp>
      <p:sp>
        <p:nvSpPr>
          <p:cNvPr id="6" name="Espace réservé du texte 5"/>
          <p:cNvSpPr>
            <a:spLocks noGrp="1"/>
          </p:cNvSpPr>
          <p:nvPr>
            <p:ph type="body" sz="quarter" idx="12"/>
          </p:nvPr>
        </p:nvSpPr>
        <p:spPr/>
        <p:txBody>
          <a:bodyPr/>
          <a:lstStyle/>
          <a:p>
            <a:r>
              <a:rPr lang="fr-FR" dirty="0" smtClean="0"/>
              <a:t>Email: </a:t>
            </a:r>
            <a:r>
              <a:rPr lang="fr-FR" dirty="0" smtClean="0">
                <a:hlinkClick r:id="rId3"/>
              </a:rPr>
              <a:t>manuel.remelhe@bayer.com</a:t>
            </a:r>
            <a:endParaRPr lang="fr-FR" dirty="0" smtClean="0"/>
          </a:p>
          <a:p>
            <a:endParaRPr lang="fr-FR" dirty="0"/>
          </a:p>
        </p:txBody>
      </p:sp>
      <p:sp>
        <p:nvSpPr>
          <p:cNvPr id="7" name="Espace réservé du texte 6"/>
          <p:cNvSpPr>
            <a:spLocks noGrp="1"/>
          </p:cNvSpPr>
          <p:nvPr>
            <p:ph type="body" sz="quarter" idx="13"/>
          </p:nvPr>
        </p:nvSpPr>
        <p:spPr/>
        <p:txBody>
          <a:bodyPr>
            <a:normAutofit fontScale="92500" lnSpcReduction="10000"/>
          </a:bodyPr>
          <a:lstStyle/>
          <a:p>
            <a:r>
              <a:rPr lang="fr-FR" dirty="0" err="1" smtClean="0"/>
              <a:t>Coordinator</a:t>
            </a:r>
            <a:r>
              <a:rPr lang="fr-FR" dirty="0" smtClean="0"/>
              <a:t>: Manuel Pereira Remelhe</a:t>
            </a:r>
            <a:endParaRPr lang="fr-FR" dirty="0"/>
          </a:p>
        </p:txBody>
      </p:sp>
      <p:pic>
        <p:nvPicPr>
          <p:cNvPr id="1026" name="Picture 2" descr="C:\Users\ztrm\Desktop\CONSENS\Kickoff\Logos of Partners\BTS\2_BTS_Screen_Files\1_Logo_BTS_Horizontal_Screen\1_Logo_BTS_Horizontal_png_Pixel_Files\Logo_BTS_Horiz_Screen_RG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41606" y="3451985"/>
            <a:ext cx="3505234" cy="473033"/>
          </a:xfrm>
          <a:prstGeom prst="rect">
            <a:avLst/>
          </a:prstGeom>
          <a:noFill/>
          <a:extLst>
            <a:ext uri="{909E8E84-426E-40DD-AFC4-6F175D3DCCD1}">
              <a14:hiddenFill xmlns:a14="http://schemas.microsoft.com/office/drawing/2010/main">
                <a:solidFill>
                  <a:srgbClr val="FFFFFF"/>
                </a:solidFill>
              </a14:hiddenFill>
            </a:ext>
          </a:extLst>
        </p:spPr>
      </p:pic>
      <p:sp>
        <p:nvSpPr>
          <p:cNvPr id="2" name="Fußzeilenplatzhalter 1"/>
          <p:cNvSpPr>
            <a:spLocks noGrp="1"/>
          </p:cNvSpPr>
          <p:nvPr>
            <p:ph type="ftr" sz="quarter" idx="10"/>
          </p:nvPr>
        </p:nvSpPr>
        <p:spPr/>
        <p:txBody>
          <a:bodyPr/>
          <a:lstStyle/>
          <a:p>
            <a:r>
              <a:rPr lang="pt-BR" noProof="0" smtClean="0"/>
              <a:t>General CONSENS Presentation - Manuel Pereira Remelhe - Cagliari - 2016-06-24</a:t>
            </a:r>
            <a:endParaRPr lang="en-US" noProof="0" dirty="0"/>
          </a:p>
        </p:txBody>
      </p:sp>
    </p:spTree>
    <p:extLst>
      <p:ext uri="{BB962C8B-B14F-4D97-AF65-F5344CB8AC3E}">
        <p14:creationId xmlns:p14="http://schemas.microsoft.com/office/powerpoint/2010/main" val="745674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14081FB8-7DB9-9C42-9C20-81EED1551B10}" type="slidenum">
              <a:rPr lang="fr-FR" smtClean="0"/>
              <a:pPr/>
              <a:t>2</a:t>
            </a:fld>
            <a:endParaRPr lang="fr-FR"/>
          </a:p>
        </p:txBody>
      </p:sp>
      <p:sp>
        <p:nvSpPr>
          <p:cNvPr id="4" name="Titel 3"/>
          <p:cNvSpPr>
            <a:spLocks noGrp="1"/>
          </p:cNvSpPr>
          <p:nvPr>
            <p:ph type="title"/>
          </p:nvPr>
        </p:nvSpPr>
        <p:spPr/>
        <p:txBody>
          <a:bodyPr>
            <a:normAutofit/>
          </a:bodyPr>
          <a:lstStyle/>
          <a:p>
            <a:r>
              <a:rPr lang="en-US" dirty="0"/>
              <a:t>The Partners in the Consortium</a:t>
            </a:r>
            <a:endParaRPr lang="en-GB" dirty="0"/>
          </a:p>
        </p:txBody>
      </p:sp>
      <p:pic>
        <p:nvPicPr>
          <p:cNvPr id="5" name="Picture 2" descr="C:\Users\ztrm\Desktop\CONSENS\Kickoff\Logos of Partners\426_1_TNO_ifl_zwar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19701" y="3533713"/>
            <a:ext cx="1779434" cy="5186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ztrm\Desktop\CONSENS\Kickoff\Logos of Partners\BASF.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67307" y="2695253"/>
            <a:ext cx="902850" cy="4520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ztrm\Desktop\CONSENS\Kickoff\Logos of Partners\logo inno.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69041" y="4930209"/>
            <a:ext cx="1151321" cy="8149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ztrm\Desktop\CONSENS\Kickoff\Logos of Partners\krohnelogo_4c_100.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76996" y="2681471"/>
            <a:ext cx="1272436" cy="3462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ztrm\Desktop\CONSENS\Kickoff\Logos of Partners\Logo-Gruen-Schwarz.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24372" y="3637141"/>
            <a:ext cx="890478" cy="8988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ztrm\Desktop\CONSENS\Kickoff\Logos of Partners\Logotype_Rouge.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52200" y="2059458"/>
            <a:ext cx="1317901" cy="4884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ztrm\Desktop\CONSENS\Kickoff\Logos of Partners\RZ_Invite_Logo_CMYK.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939174" y="2741690"/>
            <a:ext cx="1219694" cy="4878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ztrm\Desktop\CONSENS\Kickoff\Logos of Partners\BTS\2_BTS_Screen_Files\2_Logo_BTS_Vertical_Screen\1_Logo_BTS_Vertical_png_Pixel_Files\Logo_BTS_Verti_Screen_RGB.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10283" y="3027681"/>
            <a:ext cx="1201738" cy="7724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ieren 12"/>
          <p:cNvGrpSpPr/>
          <p:nvPr/>
        </p:nvGrpSpPr>
        <p:grpSpPr>
          <a:xfrm>
            <a:off x="4212194" y="5097700"/>
            <a:ext cx="1568888" cy="733027"/>
            <a:chOff x="4341401" y="5453881"/>
            <a:chExt cx="1568888" cy="733027"/>
          </a:xfrm>
        </p:grpSpPr>
        <p:pic>
          <p:nvPicPr>
            <p:cNvPr id="14" name="Picture 12" descr="C:\Users\ztrm\Desktop\CONSENS\Kickoff\Logos of Partners\logo unica 2 color.tif"/>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177262" y="5453881"/>
              <a:ext cx="733027" cy="733027"/>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4"/>
            <p:cNvSpPr txBox="1"/>
            <p:nvPr/>
          </p:nvSpPr>
          <p:spPr bwMode="gray">
            <a:xfrm>
              <a:off x="4341401" y="5453881"/>
              <a:ext cx="805615" cy="666535"/>
            </a:xfrm>
            <a:prstGeom prst="rect">
              <a:avLst/>
            </a:prstGeom>
          </p:spPr>
          <p:txBody>
            <a:bodyPr vert="horz" wrap="none" lIns="0" tIns="0" rIns="0" bIns="0" rtlCol="0" anchor="ctr">
              <a:noAutofit/>
            </a:bodyPr>
            <a:lstStyle/>
            <a:p>
              <a:pPr algn="ctr"/>
              <a:r>
                <a:rPr lang="en-US" sz="1200" dirty="0" err="1" smtClean="0">
                  <a:solidFill>
                    <a:schemeClr val="tx2"/>
                  </a:solidFill>
                </a:rPr>
                <a:t>Università</a:t>
              </a:r>
              <a:r>
                <a:rPr lang="en-US" sz="1200" dirty="0">
                  <a:solidFill>
                    <a:schemeClr val="tx2"/>
                  </a:solidFill>
                </a:rPr>
                <a:t/>
              </a:r>
              <a:br>
                <a:rPr lang="en-US" sz="1200" dirty="0">
                  <a:solidFill>
                    <a:schemeClr val="tx2"/>
                  </a:solidFill>
                </a:rPr>
              </a:br>
              <a:r>
                <a:rPr lang="en-US" sz="1200" dirty="0" err="1" smtClean="0">
                  <a:solidFill>
                    <a:schemeClr val="tx2"/>
                  </a:solidFill>
                </a:rPr>
                <a:t>degli</a:t>
              </a:r>
              <a:r>
                <a:rPr lang="en-US" sz="1200" dirty="0" smtClean="0">
                  <a:solidFill>
                    <a:schemeClr val="tx2"/>
                  </a:solidFill>
                </a:rPr>
                <a:t> </a:t>
              </a:r>
              <a:r>
                <a:rPr lang="en-US" sz="1200" dirty="0" err="1" smtClean="0">
                  <a:solidFill>
                    <a:schemeClr val="tx2"/>
                  </a:solidFill>
                </a:rPr>
                <a:t>Studi</a:t>
              </a:r>
              <a:r>
                <a:rPr lang="en-US" sz="1200" dirty="0" smtClean="0">
                  <a:solidFill>
                    <a:schemeClr val="tx2"/>
                  </a:solidFill>
                </a:rPr>
                <a:t/>
              </a:r>
              <a:br>
                <a:rPr lang="en-US" sz="1200" dirty="0" smtClean="0">
                  <a:solidFill>
                    <a:schemeClr val="tx2"/>
                  </a:solidFill>
                </a:rPr>
              </a:br>
              <a:r>
                <a:rPr lang="en-US" sz="1200" dirty="0" smtClean="0">
                  <a:solidFill>
                    <a:schemeClr val="tx2"/>
                  </a:solidFill>
                </a:rPr>
                <a:t>di Cagliari</a:t>
              </a:r>
            </a:p>
          </p:txBody>
        </p:sp>
      </p:grpSp>
      <p:pic>
        <p:nvPicPr>
          <p:cNvPr id="16" name="Picture 14" descr="http://www.designtagebuch.de/wp-content/uploads/2008/01/uni-dortmund-logo-big.gif"/>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939174" y="4356541"/>
            <a:ext cx="2097666" cy="43701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0" descr="http://upload.wikimedia.org/wikipedia/fr/2/2e/Logo_Coatex.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16778" y="4453412"/>
            <a:ext cx="1254336" cy="2754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2" descr="http://upload.wikimedia.org/wikipedia/commons/thumb/f/ff/Procter_and_Gamble_Logo.svg/2000px-Procter_and_Gamble_Logo.svg.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225746" y="4759097"/>
            <a:ext cx="785972" cy="3422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3"/>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028975" y="3800081"/>
            <a:ext cx="1332848" cy="319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hteck 20"/>
          <p:cNvSpPr/>
          <p:nvPr/>
        </p:nvSpPr>
        <p:spPr>
          <a:xfrm>
            <a:off x="6361043" y="1340580"/>
            <a:ext cx="2373977" cy="923330"/>
          </a:xfrm>
          <a:prstGeom prst="rect">
            <a:avLst/>
          </a:prstGeom>
        </p:spPr>
        <p:txBody>
          <a:bodyPr wrap="square">
            <a:spAutoFit/>
          </a:bodyPr>
          <a:lstStyle/>
          <a:p>
            <a:pPr algn="ctr"/>
            <a:r>
              <a:rPr lang="en-US" dirty="0" smtClean="0"/>
              <a:t>Supplier for instrumentation</a:t>
            </a:r>
            <a:br>
              <a:rPr lang="en-US" dirty="0" smtClean="0"/>
            </a:br>
            <a:r>
              <a:rPr lang="en-US" dirty="0" smtClean="0"/>
              <a:t>&amp; SMEs</a:t>
            </a:r>
            <a:endParaRPr lang="en-US" dirty="0"/>
          </a:p>
        </p:txBody>
      </p:sp>
      <p:pic>
        <p:nvPicPr>
          <p:cNvPr id="22" name="Picture 25" descr="Datei:Bundesanstalt für Materialforschung und -prüfung logo.sv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4560214" y="2169786"/>
            <a:ext cx="1350075" cy="327393"/>
          </a:xfrm>
          <a:prstGeom prst="rect">
            <a:avLst/>
          </a:prstGeom>
          <a:noFill/>
          <a:extLst>
            <a:ext uri="{909E8E84-426E-40DD-AFC4-6F175D3DCCD1}">
              <a14:hiddenFill xmlns:a14="http://schemas.microsoft.com/office/drawing/2010/main">
                <a:solidFill>
                  <a:srgbClr val="FFFFFF"/>
                </a:solidFill>
              </a14:hiddenFill>
            </a:ext>
          </a:extLst>
        </p:spPr>
      </p:pic>
      <p:sp>
        <p:nvSpPr>
          <p:cNvPr id="23" name="Rechteck 22"/>
          <p:cNvSpPr/>
          <p:nvPr/>
        </p:nvSpPr>
        <p:spPr>
          <a:xfrm>
            <a:off x="3704463" y="1340580"/>
            <a:ext cx="2594672" cy="646331"/>
          </a:xfrm>
          <a:prstGeom prst="rect">
            <a:avLst/>
          </a:prstGeom>
        </p:spPr>
        <p:txBody>
          <a:bodyPr wrap="square">
            <a:spAutoFit/>
          </a:bodyPr>
          <a:lstStyle/>
          <a:p>
            <a:pPr algn="ctr"/>
            <a:r>
              <a:rPr lang="en-US" dirty="0" smtClean="0"/>
              <a:t>Research institutes </a:t>
            </a:r>
            <a:br>
              <a:rPr lang="en-US" dirty="0" smtClean="0"/>
            </a:br>
            <a:r>
              <a:rPr lang="en-US" dirty="0" smtClean="0"/>
              <a:t>&amp; academia</a:t>
            </a:r>
            <a:endParaRPr lang="en-US" dirty="0"/>
          </a:p>
        </p:txBody>
      </p:sp>
      <p:sp>
        <p:nvSpPr>
          <p:cNvPr id="24" name="Rechteck 23"/>
          <p:cNvSpPr/>
          <p:nvPr/>
        </p:nvSpPr>
        <p:spPr>
          <a:xfrm>
            <a:off x="419741" y="1340579"/>
            <a:ext cx="2942082" cy="369332"/>
          </a:xfrm>
          <a:prstGeom prst="rect">
            <a:avLst/>
          </a:prstGeom>
        </p:spPr>
        <p:txBody>
          <a:bodyPr wrap="square">
            <a:spAutoFit/>
          </a:bodyPr>
          <a:lstStyle/>
          <a:p>
            <a:pPr algn="ctr"/>
            <a:r>
              <a:rPr lang="en-US" dirty="0" smtClean="0"/>
              <a:t>Process industry</a:t>
            </a:r>
            <a:endParaRPr lang="en-US" dirty="0"/>
          </a:p>
        </p:txBody>
      </p:sp>
      <p:sp>
        <p:nvSpPr>
          <p:cNvPr id="2" name="Fußzeilenplatzhalter 1"/>
          <p:cNvSpPr>
            <a:spLocks noGrp="1"/>
          </p:cNvSpPr>
          <p:nvPr>
            <p:ph type="ftr" sz="quarter" idx="11"/>
          </p:nvPr>
        </p:nvSpPr>
        <p:spPr/>
        <p:txBody>
          <a:bodyPr/>
          <a:lstStyle/>
          <a:p>
            <a:r>
              <a:rPr lang="pt-BR" smtClean="0"/>
              <a:t>General CONSENS Presentation - Manuel Pereira Remelhe - Cagliari - 2016-06-24</a:t>
            </a:r>
            <a:endParaRPr lang="fr-FR" dirty="0"/>
          </a:p>
        </p:txBody>
      </p:sp>
      <p:pic>
        <p:nvPicPr>
          <p:cNvPr id="25" name="Picture 8"/>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71940" y="5101322"/>
            <a:ext cx="1657035" cy="764077"/>
          </a:xfrm>
          <a:prstGeom prst="rect">
            <a:avLst/>
          </a:prstGeom>
        </p:spPr>
      </p:pic>
    </p:spTree>
    <p:extLst>
      <p:ext uri="{BB962C8B-B14F-4D97-AF65-F5344CB8AC3E}">
        <p14:creationId xmlns:p14="http://schemas.microsoft.com/office/powerpoint/2010/main" val="2748278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425" y="1235034"/>
            <a:ext cx="8439763" cy="4682235"/>
          </a:xfrm>
        </p:spPr>
        <p:txBody>
          <a:bodyPr>
            <a:normAutofit/>
          </a:bodyPr>
          <a:lstStyle/>
          <a:p>
            <a:pPr marL="0" indent="0" algn="ctr">
              <a:buNone/>
            </a:pPr>
            <a:r>
              <a:rPr lang="en-US" sz="2400" dirty="0" smtClean="0"/>
              <a:t>Advance the </a:t>
            </a:r>
            <a:r>
              <a:rPr lang="en-US" sz="2400" dirty="0"/>
              <a:t>production </a:t>
            </a:r>
            <a:r>
              <a:rPr lang="en-US" sz="2400" dirty="0" smtClean="0"/>
              <a:t>of high-value </a:t>
            </a:r>
            <a:r>
              <a:rPr lang="en-US" sz="2400" dirty="0"/>
              <a:t>products that meet high quality </a:t>
            </a:r>
            <a:r>
              <a:rPr lang="en-US" sz="2400" dirty="0" smtClean="0"/>
              <a:t>demands </a:t>
            </a:r>
            <a:r>
              <a:rPr lang="en-US" sz="2400" b="1" dirty="0" smtClean="0"/>
              <a:t>in </a:t>
            </a:r>
            <a:r>
              <a:rPr lang="en-US" sz="2400" b="1" dirty="0"/>
              <a:t>flexible intensified continuous </a:t>
            </a:r>
            <a:r>
              <a:rPr lang="en-US" sz="2400" b="1" dirty="0" smtClean="0"/>
              <a:t>plants </a:t>
            </a:r>
            <a:r>
              <a:rPr lang="en-US" sz="2400" dirty="0" smtClean="0"/>
              <a:t>by introducing novel </a:t>
            </a:r>
            <a:r>
              <a:rPr lang="en-US" sz="2400" dirty="0"/>
              <a:t>online </a:t>
            </a:r>
            <a:r>
              <a:rPr lang="en-US" sz="2400" dirty="0" smtClean="0"/>
              <a:t>sensors &amp; closed-loop control methods.</a:t>
            </a:r>
            <a:endParaRPr lang="en-US" sz="2400" b="1" dirty="0" smtClean="0"/>
          </a:p>
          <a:p>
            <a:endParaRPr lang="en-US" sz="2400" dirty="0" smtClean="0"/>
          </a:p>
          <a:p>
            <a:endParaRPr lang="en-US" sz="2400" dirty="0"/>
          </a:p>
          <a:p>
            <a:pPr marL="434250" lvl="1" indent="0">
              <a:buNone/>
            </a:pPr>
            <a:endParaRPr lang="en-US" dirty="0"/>
          </a:p>
          <a:p>
            <a:pPr marL="434250" lvl="1" indent="0">
              <a:buNone/>
            </a:pPr>
            <a:endParaRPr lang="en-US" dirty="0"/>
          </a:p>
        </p:txBody>
      </p:sp>
      <p:sp>
        <p:nvSpPr>
          <p:cNvPr id="3" name="Footer Placeholder 2"/>
          <p:cNvSpPr>
            <a:spLocks noGrp="1"/>
          </p:cNvSpPr>
          <p:nvPr>
            <p:ph type="ftr" sz="quarter" idx="11"/>
          </p:nvPr>
        </p:nvSpPr>
        <p:spPr/>
        <p:txBody>
          <a:bodyPr/>
          <a:lstStyle/>
          <a:p>
            <a:r>
              <a:rPr lang="pt-BR" smtClean="0"/>
              <a:t>General CONSENS Presentation - Manuel Pereira Remelhe - Cagliari - 2016-06-24</a:t>
            </a:r>
            <a:endParaRPr lang="fr-FR" dirty="0"/>
          </a:p>
        </p:txBody>
      </p:sp>
      <p:sp>
        <p:nvSpPr>
          <p:cNvPr id="4" name="Slide Number Placeholder 3"/>
          <p:cNvSpPr>
            <a:spLocks noGrp="1"/>
          </p:cNvSpPr>
          <p:nvPr>
            <p:ph type="sldNum" sz="quarter" idx="12"/>
          </p:nvPr>
        </p:nvSpPr>
        <p:spPr/>
        <p:txBody>
          <a:bodyPr/>
          <a:lstStyle/>
          <a:p>
            <a:fld id="{14081FB8-7DB9-9C42-9C20-81EED1551B10}" type="slidenum">
              <a:rPr lang="fr-FR" smtClean="0"/>
              <a:pPr/>
              <a:t>3</a:t>
            </a:fld>
            <a:endParaRPr lang="fr-FR"/>
          </a:p>
        </p:txBody>
      </p:sp>
      <p:sp>
        <p:nvSpPr>
          <p:cNvPr id="5" name="Title 4"/>
          <p:cNvSpPr>
            <a:spLocks noGrp="1"/>
          </p:cNvSpPr>
          <p:nvPr>
            <p:ph type="title"/>
          </p:nvPr>
        </p:nvSpPr>
        <p:spPr/>
        <p:txBody>
          <a:bodyPr/>
          <a:lstStyle/>
          <a:p>
            <a:r>
              <a:rPr lang="de-DE" dirty="0" smtClean="0"/>
              <a:t>Mission</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24840" y="2989136"/>
            <a:ext cx="3862275" cy="2883844"/>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600499" y="3138985"/>
            <a:ext cx="1426096" cy="646331"/>
          </a:xfrm>
          <a:prstGeom prst="rect">
            <a:avLst/>
          </a:prstGeom>
          <a:noFill/>
        </p:spPr>
        <p:txBody>
          <a:bodyPr wrap="none" rtlCol="0">
            <a:spAutoFit/>
          </a:bodyPr>
          <a:lstStyle/>
          <a:p>
            <a:pPr algn="r"/>
            <a:r>
              <a:rPr lang="en-US" dirty="0" smtClean="0"/>
              <a:t>Miniaturized</a:t>
            </a:r>
            <a:br>
              <a:rPr lang="en-US" dirty="0" smtClean="0"/>
            </a:br>
            <a:r>
              <a:rPr lang="en-US" dirty="0" smtClean="0"/>
              <a:t>equipment</a:t>
            </a:r>
            <a:endParaRPr lang="en-US" dirty="0"/>
          </a:p>
        </p:txBody>
      </p:sp>
      <p:sp>
        <p:nvSpPr>
          <p:cNvPr id="10" name="TextBox 9"/>
          <p:cNvSpPr txBox="1"/>
          <p:nvPr/>
        </p:nvSpPr>
        <p:spPr>
          <a:xfrm>
            <a:off x="628968" y="3866867"/>
            <a:ext cx="1397627" cy="923330"/>
          </a:xfrm>
          <a:prstGeom prst="rect">
            <a:avLst/>
          </a:prstGeom>
          <a:noFill/>
        </p:spPr>
        <p:txBody>
          <a:bodyPr wrap="none" rtlCol="0">
            <a:spAutoFit/>
          </a:bodyPr>
          <a:lstStyle/>
          <a:p>
            <a:pPr algn="r"/>
            <a:r>
              <a:rPr lang="en-US" dirty="0" smtClean="0"/>
              <a:t>Intensified</a:t>
            </a:r>
            <a:br>
              <a:rPr lang="en-US" dirty="0" smtClean="0"/>
            </a:br>
            <a:r>
              <a:rPr lang="en-US" dirty="0" smtClean="0"/>
              <a:t>heat &amp; mass</a:t>
            </a:r>
            <a:br>
              <a:rPr lang="en-US" dirty="0" smtClean="0"/>
            </a:br>
            <a:r>
              <a:rPr lang="en-US" dirty="0" smtClean="0"/>
              <a:t>transfer</a:t>
            </a:r>
            <a:endParaRPr lang="en-US" dirty="0"/>
          </a:p>
        </p:txBody>
      </p:sp>
      <p:sp>
        <p:nvSpPr>
          <p:cNvPr id="11" name="TextBox 10"/>
          <p:cNvSpPr txBox="1"/>
          <p:nvPr/>
        </p:nvSpPr>
        <p:spPr>
          <a:xfrm>
            <a:off x="1041838" y="4917531"/>
            <a:ext cx="984757" cy="923330"/>
          </a:xfrm>
          <a:prstGeom prst="rect">
            <a:avLst/>
          </a:prstGeom>
          <a:noFill/>
        </p:spPr>
        <p:txBody>
          <a:bodyPr wrap="none" rtlCol="0">
            <a:spAutoFit/>
          </a:bodyPr>
          <a:lstStyle/>
          <a:p>
            <a:pPr algn="r"/>
            <a:r>
              <a:rPr lang="en-US" dirty="0" smtClean="0"/>
              <a:t>Possibly</a:t>
            </a:r>
            <a:br>
              <a:rPr lang="en-US" dirty="0" smtClean="0"/>
            </a:br>
            <a:r>
              <a:rPr lang="en-US" dirty="0" smtClean="0"/>
              <a:t>modular</a:t>
            </a:r>
            <a:br>
              <a:rPr lang="en-US" dirty="0" smtClean="0"/>
            </a:br>
            <a:r>
              <a:rPr lang="en-US" dirty="0" smtClean="0"/>
              <a:t>setup</a:t>
            </a:r>
            <a:endParaRPr lang="en-US" dirty="0"/>
          </a:p>
        </p:txBody>
      </p:sp>
      <p:sp>
        <p:nvSpPr>
          <p:cNvPr id="13" name="Parallelogram 12"/>
          <p:cNvSpPr/>
          <p:nvPr/>
        </p:nvSpPr>
        <p:spPr>
          <a:xfrm rot="5400000" flipV="1">
            <a:off x="4182004" y="4703309"/>
            <a:ext cx="895227" cy="211869"/>
          </a:xfrm>
          <a:prstGeom prst="parallelogram">
            <a:avLst>
              <a:gd name="adj" fmla="val 2354"/>
            </a:avLst>
          </a:prstGeom>
          <a:noFill/>
          <a:ln w="19050">
            <a:solidFill>
              <a:schemeClr val="accent6">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026595" y="3213878"/>
            <a:ext cx="0" cy="5040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026595" y="3943138"/>
            <a:ext cx="0" cy="73586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026595" y="5011263"/>
            <a:ext cx="0" cy="73586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026595" y="3422611"/>
            <a:ext cx="2185482" cy="93901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026595" y="4284341"/>
            <a:ext cx="2603022" cy="394663"/>
          </a:xfrm>
          <a:prstGeom prst="line">
            <a:avLst/>
          </a:prstGeom>
          <a:ln>
            <a:solidFill>
              <a:schemeClr val="accent6">
                <a:lumMod val="75000"/>
              </a:schemeClr>
            </a:solidFill>
            <a:tailEnd type="oval"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1" idx="3"/>
          </p:cNvCxnSpPr>
          <p:nvPr/>
        </p:nvCxnSpPr>
        <p:spPr>
          <a:xfrm flipV="1">
            <a:off x="2026595" y="4856116"/>
            <a:ext cx="2497088" cy="52308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7033314" y="3129082"/>
            <a:ext cx="1167243" cy="646331"/>
          </a:xfrm>
          <a:prstGeom prst="rect">
            <a:avLst/>
          </a:prstGeom>
          <a:noFill/>
        </p:spPr>
        <p:txBody>
          <a:bodyPr wrap="none" rtlCol="0">
            <a:spAutoFit/>
          </a:bodyPr>
          <a:lstStyle/>
          <a:p>
            <a:r>
              <a:rPr lang="en-US" dirty="0"/>
              <a:t>Product </a:t>
            </a:r>
            <a:r>
              <a:rPr lang="en-US" dirty="0" smtClean="0"/>
              <a:t/>
            </a:r>
            <a:br>
              <a:rPr lang="en-US" dirty="0" smtClean="0"/>
            </a:br>
            <a:r>
              <a:rPr lang="en-US" dirty="0" smtClean="0"/>
              <a:t>uniformity</a:t>
            </a:r>
            <a:endParaRPr lang="en-US" dirty="0"/>
          </a:p>
        </p:txBody>
      </p:sp>
      <p:sp>
        <p:nvSpPr>
          <p:cNvPr id="29" name="TextBox 28"/>
          <p:cNvSpPr txBox="1"/>
          <p:nvPr/>
        </p:nvSpPr>
        <p:spPr>
          <a:xfrm>
            <a:off x="7033314" y="3874877"/>
            <a:ext cx="1431226" cy="369332"/>
          </a:xfrm>
          <a:prstGeom prst="rect">
            <a:avLst/>
          </a:prstGeom>
          <a:noFill/>
        </p:spPr>
        <p:txBody>
          <a:bodyPr wrap="none" rtlCol="0">
            <a:spAutoFit/>
          </a:bodyPr>
          <a:lstStyle/>
          <a:p>
            <a:r>
              <a:rPr lang="en-US" dirty="0" smtClean="0"/>
              <a:t>Sustainability</a:t>
            </a:r>
            <a:endParaRPr lang="en-US" dirty="0"/>
          </a:p>
        </p:txBody>
      </p:sp>
      <p:sp>
        <p:nvSpPr>
          <p:cNvPr id="30" name="TextBox 29"/>
          <p:cNvSpPr txBox="1"/>
          <p:nvPr/>
        </p:nvSpPr>
        <p:spPr>
          <a:xfrm>
            <a:off x="7033314" y="4449017"/>
            <a:ext cx="1698670" cy="646331"/>
          </a:xfrm>
          <a:prstGeom prst="rect">
            <a:avLst/>
          </a:prstGeom>
          <a:noFill/>
        </p:spPr>
        <p:txBody>
          <a:bodyPr wrap="none" rtlCol="0">
            <a:spAutoFit/>
          </a:bodyPr>
          <a:lstStyle/>
          <a:p>
            <a:r>
              <a:rPr lang="en-US" dirty="0" smtClean="0"/>
              <a:t>Fast adaption to</a:t>
            </a:r>
            <a:br>
              <a:rPr lang="en-US" dirty="0" smtClean="0"/>
            </a:br>
            <a:r>
              <a:rPr lang="en-US" dirty="0" smtClean="0"/>
              <a:t>market demand</a:t>
            </a:r>
            <a:endParaRPr lang="en-US" dirty="0"/>
          </a:p>
        </p:txBody>
      </p:sp>
      <p:cxnSp>
        <p:nvCxnSpPr>
          <p:cNvPr id="31" name="Straight Connector 30"/>
          <p:cNvCxnSpPr/>
          <p:nvPr/>
        </p:nvCxnSpPr>
        <p:spPr>
          <a:xfrm>
            <a:off x="7033314" y="3188481"/>
            <a:ext cx="0" cy="50785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033314" y="3933235"/>
            <a:ext cx="0" cy="31097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033314" y="4495504"/>
            <a:ext cx="0" cy="59984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28" idx="1"/>
          </p:cNvCxnSpPr>
          <p:nvPr/>
        </p:nvCxnSpPr>
        <p:spPr>
          <a:xfrm flipV="1">
            <a:off x="6298442" y="3452248"/>
            <a:ext cx="734872" cy="607295"/>
          </a:xfrm>
          <a:prstGeom prst="line">
            <a:avLst/>
          </a:prstGeom>
          <a:ln>
            <a:solidFill>
              <a:schemeClr val="accent6">
                <a:lumMod val="75000"/>
              </a:schemeClr>
            </a:solidFill>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endCxn id="29" idx="1"/>
          </p:cNvCxnSpPr>
          <p:nvPr/>
        </p:nvCxnSpPr>
        <p:spPr>
          <a:xfrm flipV="1">
            <a:off x="6298442" y="4059543"/>
            <a:ext cx="734872" cy="295545"/>
          </a:xfrm>
          <a:prstGeom prst="line">
            <a:avLst/>
          </a:prstGeom>
          <a:ln>
            <a:solidFill>
              <a:schemeClr val="accent6">
                <a:lumMod val="75000"/>
              </a:schemeClr>
            </a:solidFill>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a:endCxn id="30" idx="1"/>
          </p:cNvCxnSpPr>
          <p:nvPr/>
        </p:nvCxnSpPr>
        <p:spPr>
          <a:xfrm flipV="1">
            <a:off x="6298442" y="4772183"/>
            <a:ext cx="734872" cy="72046"/>
          </a:xfrm>
          <a:prstGeom prst="line">
            <a:avLst/>
          </a:prstGeom>
          <a:ln>
            <a:solidFill>
              <a:schemeClr val="accent6">
                <a:lumMod val="75000"/>
              </a:schemeClr>
            </a:solidFill>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7033314" y="5220945"/>
            <a:ext cx="1163332" cy="923330"/>
          </a:xfrm>
          <a:prstGeom prst="rect">
            <a:avLst/>
          </a:prstGeom>
          <a:noFill/>
        </p:spPr>
        <p:txBody>
          <a:bodyPr wrap="none" rtlCol="0">
            <a:spAutoFit/>
          </a:bodyPr>
          <a:lstStyle/>
          <a:p>
            <a:r>
              <a:rPr lang="en-US" dirty="0" smtClean="0"/>
              <a:t>Innovative</a:t>
            </a:r>
            <a:br>
              <a:rPr lang="en-US" dirty="0" smtClean="0"/>
            </a:br>
            <a:r>
              <a:rPr lang="en-US" dirty="0" smtClean="0"/>
              <a:t>products</a:t>
            </a:r>
            <a:br>
              <a:rPr lang="en-US" dirty="0" smtClean="0"/>
            </a:br>
            <a:endParaRPr lang="en-US" dirty="0"/>
          </a:p>
        </p:txBody>
      </p:sp>
      <p:cxnSp>
        <p:nvCxnSpPr>
          <p:cNvPr id="70" name="Straight Connector 69"/>
          <p:cNvCxnSpPr/>
          <p:nvPr/>
        </p:nvCxnSpPr>
        <p:spPr>
          <a:xfrm>
            <a:off x="7035586" y="5267432"/>
            <a:ext cx="0" cy="59984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298442" y="5317001"/>
            <a:ext cx="734872" cy="213316"/>
          </a:xfrm>
          <a:prstGeom prst="line">
            <a:avLst/>
          </a:prstGeom>
          <a:ln>
            <a:solidFill>
              <a:schemeClr val="accent6">
                <a:lumMod val="75000"/>
              </a:schemeClr>
            </a:solidFill>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37550" y="2790665"/>
            <a:ext cx="1573636" cy="369332"/>
          </a:xfrm>
          <a:prstGeom prst="rect">
            <a:avLst/>
          </a:prstGeom>
          <a:noFill/>
        </p:spPr>
        <p:txBody>
          <a:bodyPr wrap="none" rtlCol="0">
            <a:spAutoFit/>
          </a:bodyPr>
          <a:lstStyle/>
          <a:p>
            <a:r>
              <a:rPr lang="en-US" b="1" dirty="0" smtClean="0"/>
              <a:t>Characteristics</a:t>
            </a:r>
            <a:endParaRPr lang="en-US" b="1" dirty="0"/>
          </a:p>
        </p:txBody>
      </p:sp>
      <p:sp>
        <p:nvSpPr>
          <p:cNvPr id="34" name="TextBox 33"/>
          <p:cNvSpPr txBox="1"/>
          <p:nvPr/>
        </p:nvSpPr>
        <p:spPr>
          <a:xfrm>
            <a:off x="7033314" y="2769653"/>
            <a:ext cx="968470" cy="369332"/>
          </a:xfrm>
          <a:prstGeom prst="rect">
            <a:avLst/>
          </a:prstGeom>
          <a:noFill/>
        </p:spPr>
        <p:txBody>
          <a:bodyPr wrap="none" rtlCol="0">
            <a:spAutoFit/>
          </a:bodyPr>
          <a:lstStyle/>
          <a:p>
            <a:r>
              <a:rPr lang="en-US" b="1" dirty="0" smtClean="0"/>
              <a:t>Benefits</a:t>
            </a:r>
            <a:endParaRPr lang="en-US" b="1" dirty="0"/>
          </a:p>
        </p:txBody>
      </p:sp>
      <p:sp>
        <p:nvSpPr>
          <p:cNvPr id="8" name="TextBox 7"/>
          <p:cNvSpPr txBox="1"/>
          <p:nvPr/>
        </p:nvSpPr>
        <p:spPr>
          <a:xfrm>
            <a:off x="2636325" y="5871150"/>
            <a:ext cx="3850789" cy="292388"/>
          </a:xfrm>
          <a:prstGeom prst="rect">
            <a:avLst/>
          </a:prstGeom>
          <a:noFill/>
        </p:spPr>
        <p:txBody>
          <a:bodyPr wrap="square" rtlCol="0">
            <a:spAutoFit/>
          </a:bodyPr>
          <a:lstStyle/>
          <a:p>
            <a:pPr algn="ctr"/>
            <a:r>
              <a:rPr lang="en-US" sz="1300" i="1" dirty="0" smtClean="0"/>
              <a:t>Containerized modular plant from F³ Factory project</a:t>
            </a:r>
            <a:endParaRPr lang="en-US" sz="1300" i="1" dirty="0"/>
          </a:p>
        </p:txBody>
      </p:sp>
    </p:spTree>
    <p:extLst>
      <p:ext uri="{BB962C8B-B14F-4D97-AF65-F5344CB8AC3E}">
        <p14:creationId xmlns:p14="http://schemas.microsoft.com/office/powerpoint/2010/main" val="2666783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400" b="1" dirty="0" smtClean="0"/>
              <a:t>Compared </a:t>
            </a:r>
            <a:r>
              <a:rPr lang="en-US" sz="2400" b="1" dirty="0"/>
              <a:t>to batch </a:t>
            </a:r>
            <a:r>
              <a:rPr lang="en-US" sz="2400" b="1" dirty="0" smtClean="0"/>
              <a:t>processes</a:t>
            </a:r>
            <a:r>
              <a:rPr lang="en-US" sz="2400" dirty="0" smtClean="0"/>
              <a:t>, there are</a:t>
            </a:r>
            <a:r>
              <a:rPr lang="en-US" sz="2400" b="1" dirty="0" smtClean="0"/>
              <a:t> significant benefits</a:t>
            </a:r>
            <a:r>
              <a:rPr lang="en-US" sz="2400" dirty="0" smtClean="0"/>
              <a:t> of flexible intensified continuous processes in many cases.</a:t>
            </a:r>
          </a:p>
          <a:p>
            <a:r>
              <a:rPr lang="en-US" sz="2400" dirty="0"/>
              <a:t>Specific </a:t>
            </a:r>
            <a:r>
              <a:rPr lang="en-US" sz="2400" dirty="0" smtClean="0"/>
              <a:t>challenges:</a:t>
            </a:r>
          </a:p>
          <a:p>
            <a:pPr lvl="1"/>
            <a:r>
              <a:rPr lang="en-US" sz="2200" dirty="0" smtClean="0"/>
              <a:t>Small dimensions 		</a:t>
            </a:r>
            <a:r>
              <a:rPr lang="en-US" sz="2200" dirty="0" smtClean="0">
                <a:sym typeface="Wingdings" panose="05000000000000000000" pitchFamily="2" charset="2"/>
              </a:rPr>
              <a:t> fast sensors &amp; closed-loop control needed</a:t>
            </a:r>
            <a:endParaRPr lang="en-US" sz="2200" dirty="0" smtClean="0"/>
          </a:p>
          <a:p>
            <a:pPr lvl="1"/>
            <a:r>
              <a:rPr lang="en-US" sz="2200" dirty="0"/>
              <a:t>Higher quality levels </a:t>
            </a:r>
            <a:r>
              <a:rPr lang="en-US" sz="2200" dirty="0" smtClean="0"/>
              <a:t>	</a:t>
            </a:r>
            <a:r>
              <a:rPr lang="en-US" sz="2200" dirty="0" smtClean="0">
                <a:sym typeface="Wingdings" panose="05000000000000000000" pitchFamily="2" charset="2"/>
              </a:rPr>
              <a:t></a:t>
            </a:r>
            <a:r>
              <a:rPr lang="en-US" sz="2200" dirty="0" smtClean="0"/>
              <a:t> </a:t>
            </a:r>
            <a:r>
              <a:rPr lang="en-US" sz="2200" dirty="0"/>
              <a:t>more accurate </a:t>
            </a:r>
            <a:r>
              <a:rPr lang="en-US" sz="2200" dirty="0" smtClean="0"/>
              <a:t>sensors needed</a:t>
            </a:r>
            <a:endParaRPr lang="en-US" sz="2200" dirty="0"/>
          </a:p>
          <a:p>
            <a:pPr lvl="1"/>
            <a:r>
              <a:rPr lang="en-US" sz="2200" dirty="0" smtClean="0"/>
              <a:t>Complex phenomena	</a:t>
            </a:r>
            <a:r>
              <a:rPr lang="en-US" sz="2200" dirty="0" smtClean="0">
                <a:sym typeface="Wingdings" panose="05000000000000000000" pitchFamily="2" charset="2"/>
              </a:rPr>
              <a:t>PAT and  model-based control necessary</a:t>
            </a:r>
            <a:endParaRPr lang="en-US" sz="2200" dirty="0"/>
          </a:p>
          <a:p>
            <a:pPr lvl="1"/>
            <a:r>
              <a:rPr lang="en-US" sz="2200" dirty="0"/>
              <a:t>Innovative products 	</a:t>
            </a:r>
            <a:r>
              <a:rPr lang="en-US" sz="2200" dirty="0">
                <a:sym typeface="Wingdings" panose="05000000000000000000" pitchFamily="2" charset="2"/>
              </a:rPr>
              <a:t> fast design, engineering and optimization</a:t>
            </a:r>
            <a:endParaRPr lang="en-US" sz="2200" dirty="0"/>
          </a:p>
          <a:p>
            <a:pPr lvl="1"/>
            <a:r>
              <a:rPr lang="en-US" sz="2200" dirty="0" smtClean="0"/>
              <a:t>Fouling </a:t>
            </a:r>
            <a:r>
              <a:rPr lang="en-US" sz="2200" dirty="0"/>
              <a:t>and </a:t>
            </a:r>
            <a:r>
              <a:rPr lang="en-US" sz="2200" dirty="0" smtClean="0"/>
              <a:t>clogging 	</a:t>
            </a:r>
            <a:r>
              <a:rPr lang="en-US" sz="2200" dirty="0" smtClean="0">
                <a:sym typeface="Wingdings" panose="05000000000000000000" pitchFamily="2" charset="2"/>
              </a:rPr>
              <a:t> needs special attention</a:t>
            </a:r>
            <a:endParaRPr lang="en-US" sz="2200" dirty="0" smtClean="0"/>
          </a:p>
          <a:p>
            <a:r>
              <a:rPr lang="en-US" sz="2400" dirty="0" smtClean="0"/>
              <a:t>Integrated PAT-based Process Control copes with these challenges:</a:t>
            </a:r>
            <a:endParaRPr lang="en-US" sz="2400" dirty="0"/>
          </a:p>
          <a:p>
            <a:pPr lvl="1"/>
            <a:r>
              <a:rPr lang="en-US" sz="2200" dirty="0" smtClean="0"/>
              <a:t>Fast and accurate online </a:t>
            </a:r>
            <a:r>
              <a:rPr lang="en-US" sz="2200" dirty="0"/>
              <a:t>sensing of key product and process parameters</a:t>
            </a:r>
          </a:p>
          <a:p>
            <a:pPr lvl="1"/>
            <a:r>
              <a:rPr lang="en-US" sz="2200" dirty="0" smtClean="0"/>
              <a:t>PAT and model based closed-loop control and online optimization</a:t>
            </a:r>
            <a:endParaRPr lang="en-US" sz="2200" dirty="0"/>
          </a:p>
          <a:p>
            <a:pPr lvl="1"/>
            <a:r>
              <a:rPr lang="en-US" sz="2200" dirty="0" smtClean="0"/>
              <a:t>Tools </a:t>
            </a:r>
            <a:r>
              <a:rPr lang="en-US" sz="2200" dirty="0"/>
              <a:t>for design, monitoring, and optimization of the process and </a:t>
            </a:r>
            <a:r>
              <a:rPr lang="en-US" sz="2200" dirty="0" smtClean="0"/>
              <a:t>of its control system</a:t>
            </a:r>
            <a:endParaRPr lang="en-US" sz="2200" dirty="0"/>
          </a:p>
        </p:txBody>
      </p:sp>
      <p:sp>
        <p:nvSpPr>
          <p:cNvPr id="3" name="Footer Placeholder 2"/>
          <p:cNvSpPr>
            <a:spLocks noGrp="1"/>
          </p:cNvSpPr>
          <p:nvPr>
            <p:ph type="ftr" sz="quarter" idx="11"/>
          </p:nvPr>
        </p:nvSpPr>
        <p:spPr/>
        <p:txBody>
          <a:bodyPr/>
          <a:lstStyle/>
          <a:p>
            <a:r>
              <a:rPr lang="pt-BR" smtClean="0"/>
              <a:t>General CONSENS Presentation - Manuel Pereira Remelhe - Cagliari - 2016-06-24</a:t>
            </a:r>
            <a:endParaRPr lang="fr-FR" dirty="0"/>
          </a:p>
        </p:txBody>
      </p:sp>
      <p:sp>
        <p:nvSpPr>
          <p:cNvPr id="4" name="Slide Number Placeholder 3"/>
          <p:cNvSpPr>
            <a:spLocks noGrp="1"/>
          </p:cNvSpPr>
          <p:nvPr>
            <p:ph type="sldNum" sz="quarter" idx="12"/>
          </p:nvPr>
        </p:nvSpPr>
        <p:spPr/>
        <p:txBody>
          <a:bodyPr/>
          <a:lstStyle/>
          <a:p>
            <a:fld id="{14081FB8-7DB9-9C42-9C20-81EED1551B10}" type="slidenum">
              <a:rPr lang="fr-FR" smtClean="0"/>
              <a:pPr/>
              <a:t>4</a:t>
            </a:fld>
            <a:endParaRPr lang="fr-FR"/>
          </a:p>
        </p:txBody>
      </p:sp>
      <p:sp>
        <p:nvSpPr>
          <p:cNvPr id="5" name="Title 4"/>
          <p:cNvSpPr>
            <a:spLocks noGrp="1"/>
          </p:cNvSpPr>
          <p:nvPr>
            <p:ph type="title"/>
          </p:nvPr>
        </p:nvSpPr>
        <p:spPr/>
        <p:txBody>
          <a:bodyPr/>
          <a:lstStyle/>
          <a:p>
            <a:r>
              <a:rPr lang="en-US" dirty="0" smtClean="0"/>
              <a:t>Motivation</a:t>
            </a:r>
            <a:endParaRPr lang="en-US" dirty="0"/>
          </a:p>
        </p:txBody>
      </p:sp>
    </p:spTree>
    <p:extLst>
      <p:ext uri="{BB962C8B-B14F-4D97-AF65-F5344CB8AC3E}">
        <p14:creationId xmlns:p14="http://schemas.microsoft.com/office/powerpoint/2010/main" val="1433478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pt-BR" smtClean="0"/>
              <a:t>General CONSENS Presentation - Manuel Pereira Remelhe - Cagliari - 2016-06-24</a:t>
            </a:r>
            <a:endParaRPr lang="fr-FR" dirty="0"/>
          </a:p>
        </p:txBody>
      </p:sp>
      <p:sp>
        <p:nvSpPr>
          <p:cNvPr id="4" name="Slide Number Placeholder 3"/>
          <p:cNvSpPr>
            <a:spLocks noGrp="1"/>
          </p:cNvSpPr>
          <p:nvPr>
            <p:ph type="sldNum" sz="quarter" idx="12"/>
          </p:nvPr>
        </p:nvSpPr>
        <p:spPr/>
        <p:txBody>
          <a:bodyPr/>
          <a:lstStyle/>
          <a:p>
            <a:fld id="{14081FB8-7DB9-9C42-9C20-81EED1551B10}" type="slidenum">
              <a:rPr lang="fr-FR" smtClean="0"/>
              <a:pPr/>
              <a:t>5</a:t>
            </a:fld>
            <a:endParaRPr lang="fr-FR"/>
          </a:p>
        </p:txBody>
      </p:sp>
      <p:sp>
        <p:nvSpPr>
          <p:cNvPr id="5" name="Title 4"/>
          <p:cNvSpPr>
            <a:spLocks noGrp="1"/>
          </p:cNvSpPr>
          <p:nvPr>
            <p:ph type="title"/>
          </p:nvPr>
        </p:nvSpPr>
        <p:spPr/>
        <p:txBody>
          <a:bodyPr/>
          <a:lstStyle/>
          <a:p>
            <a:r>
              <a:rPr lang="en-US" dirty="0" smtClean="0"/>
              <a:t>Approach</a:t>
            </a:r>
            <a:endParaRPr lang="en-US" dirty="0"/>
          </a:p>
        </p:txBody>
      </p:sp>
      <p:sp>
        <p:nvSpPr>
          <p:cNvPr id="6" name="Rectangle 5"/>
          <p:cNvSpPr/>
          <p:nvPr/>
        </p:nvSpPr>
        <p:spPr>
          <a:xfrm>
            <a:off x="457200" y="4973934"/>
            <a:ext cx="8229600" cy="994787"/>
          </a:xfrm>
          <a:prstGeom prst="rect">
            <a:avLst/>
          </a:prstGeom>
        </p:spPr>
        <p:style>
          <a:lnRef idx="1">
            <a:schemeClr val="accent1"/>
          </a:lnRef>
          <a:fillRef idx="3">
            <a:schemeClr val="accent1"/>
          </a:fillRef>
          <a:effectRef idx="2">
            <a:schemeClr val="accent1"/>
          </a:effectRef>
          <a:fontRef idx="minor">
            <a:schemeClr val="lt1"/>
          </a:fontRef>
        </p:style>
        <p:txBody>
          <a:bodyPr rtlCol="0" anchor="b"/>
          <a:lstStyle/>
          <a:p>
            <a:pPr algn="ctr"/>
            <a:r>
              <a:rPr lang="en-US" sz="2200" b="1" dirty="0">
                <a:solidFill>
                  <a:schemeClr val="bg1"/>
                </a:solidFill>
                <a:cs typeface="Calibri"/>
              </a:rPr>
              <a:t>Develop new technologies for </a:t>
            </a:r>
            <a:r>
              <a:rPr lang="en-US" sz="2200" b="1" dirty="0" smtClean="0">
                <a:solidFill>
                  <a:schemeClr val="bg1"/>
                </a:solidFill>
                <a:cs typeface="Calibri"/>
              </a:rPr>
              <a:t>Integrated </a:t>
            </a:r>
            <a:r>
              <a:rPr lang="en-US" sz="2200" b="1" dirty="0">
                <a:solidFill>
                  <a:schemeClr val="bg1"/>
                </a:solidFill>
                <a:cs typeface="Calibri"/>
              </a:rPr>
              <a:t>Process </a:t>
            </a:r>
            <a:r>
              <a:rPr lang="en-US" sz="2200" b="1" dirty="0" smtClean="0">
                <a:solidFill>
                  <a:schemeClr val="bg1"/>
                </a:solidFill>
                <a:cs typeface="Calibri"/>
              </a:rPr>
              <a:t>Control</a:t>
            </a:r>
            <a:endParaRPr lang="en-US" sz="2200" dirty="0">
              <a:solidFill>
                <a:schemeClr val="bg1"/>
              </a:solidFill>
            </a:endParaRPr>
          </a:p>
        </p:txBody>
      </p:sp>
      <p:sp>
        <p:nvSpPr>
          <p:cNvPr id="7" name="Rounded Rectangle 6"/>
          <p:cNvSpPr/>
          <p:nvPr/>
        </p:nvSpPr>
        <p:spPr>
          <a:xfrm>
            <a:off x="823965" y="5134709"/>
            <a:ext cx="2069960" cy="391885"/>
          </a:xfrm>
          <a:prstGeom prst="roundRect">
            <a:avLst/>
          </a:prstGeom>
          <a:solidFill>
            <a:srgbClr val="E4EDF8"/>
          </a:solidFill>
          <a:ln w="28575"/>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solidFill>
              </a:rPr>
              <a:t>Online Sensors</a:t>
            </a:r>
            <a:endParaRPr lang="en-US" dirty="0">
              <a:solidFill>
                <a:schemeClr val="tx2"/>
              </a:solidFill>
            </a:endParaRPr>
          </a:p>
        </p:txBody>
      </p:sp>
      <p:sp>
        <p:nvSpPr>
          <p:cNvPr id="8" name="Rounded Rectangle 7"/>
          <p:cNvSpPr/>
          <p:nvPr/>
        </p:nvSpPr>
        <p:spPr>
          <a:xfrm>
            <a:off x="3537020" y="5134708"/>
            <a:ext cx="2069960" cy="391885"/>
          </a:xfrm>
          <a:prstGeom prst="roundRect">
            <a:avLst/>
          </a:prstGeom>
          <a:solidFill>
            <a:srgbClr val="E4EDF8"/>
          </a:solidFill>
          <a:ln w="28575"/>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solidFill>
              </a:rPr>
              <a:t>Closed-loop Control</a:t>
            </a:r>
            <a:endParaRPr lang="en-US" dirty="0">
              <a:solidFill>
                <a:schemeClr val="tx2"/>
              </a:solidFill>
            </a:endParaRPr>
          </a:p>
        </p:txBody>
      </p:sp>
      <p:sp>
        <p:nvSpPr>
          <p:cNvPr id="9" name="Rounded Rectangle 8"/>
          <p:cNvSpPr/>
          <p:nvPr/>
        </p:nvSpPr>
        <p:spPr>
          <a:xfrm>
            <a:off x="6250075" y="5134707"/>
            <a:ext cx="2069960" cy="391885"/>
          </a:xfrm>
          <a:prstGeom prst="roundRect">
            <a:avLst/>
          </a:prstGeom>
          <a:solidFill>
            <a:srgbClr val="E4EDF8"/>
          </a:solidFill>
          <a:ln w="28575"/>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solidFill>
              </a:rPr>
              <a:t>Software Tools</a:t>
            </a:r>
            <a:endParaRPr lang="en-US" dirty="0">
              <a:solidFill>
                <a:schemeClr val="tx2"/>
              </a:solidFill>
            </a:endParaRPr>
          </a:p>
        </p:txBody>
      </p:sp>
      <p:sp>
        <p:nvSpPr>
          <p:cNvPr id="10" name="Rounded Rectangle 9"/>
          <p:cNvSpPr/>
          <p:nvPr/>
        </p:nvSpPr>
        <p:spPr>
          <a:xfrm>
            <a:off x="2488364" y="3788224"/>
            <a:ext cx="4167272" cy="864158"/>
          </a:xfrm>
          <a:prstGeom prst="roundRect">
            <a:avLst/>
          </a:prstGeom>
          <a:solidFill>
            <a:srgbClr val="E4EDF8"/>
          </a:solidFill>
          <a:ln w="28575"/>
        </p:spPr>
        <p:style>
          <a:lnRef idx="1">
            <a:schemeClr val="accent1"/>
          </a:lnRef>
          <a:fillRef idx="3">
            <a:schemeClr val="accent1"/>
          </a:fillRef>
          <a:effectRef idx="2">
            <a:schemeClr val="accent1"/>
          </a:effectRef>
          <a:fontRef idx="minor">
            <a:schemeClr val="lt1"/>
          </a:fontRef>
        </p:style>
        <p:txBody>
          <a:bodyPr rtlCol="0" anchor="ctr"/>
          <a:lstStyle/>
          <a:p>
            <a:pPr marL="0" lvl="1" algn="ctr">
              <a:spcBef>
                <a:spcPts val="1200"/>
              </a:spcBef>
              <a:buClr>
                <a:schemeClr val="accent6">
                  <a:lumMod val="75000"/>
                </a:schemeClr>
              </a:buClr>
              <a:buSzPct val="100000"/>
            </a:pPr>
            <a:r>
              <a:rPr lang="en-US" sz="2000" dirty="0">
                <a:solidFill>
                  <a:schemeClr val="tx2"/>
                </a:solidFill>
                <a:cs typeface="Calibri"/>
              </a:rPr>
              <a:t>Integrated </a:t>
            </a:r>
            <a:r>
              <a:rPr lang="en-US" sz="2000" dirty="0" smtClean="0">
                <a:solidFill>
                  <a:schemeClr val="tx2"/>
                </a:solidFill>
                <a:cs typeface="Calibri"/>
              </a:rPr>
              <a:t>validation in </a:t>
            </a:r>
            <a:r>
              <a:rPr lang="en-US" sz="2000" dirty="0">
                <a:solidFill>
                  <a:schemeClr val="tx2"/>
                </a:solidFill>
                <a:cs typeface="Calibri"/>
              </a:rPr>
              <a:t>flexible intensified continuous plants</a:t>
            </a:r>
          </a:p>
        </p:txBody>
      </p:sp>
      <p:cxnSp>
        <p:nvCxnSpPr>
          <p:cNvPr id="12" name="Curved Connector 11"/>
          <p:cNvCxnSpPr>
            <a:stCxn id="9" idx="0"/>
            <a:endCxn id="10" idx="3"/>
          </p:cNvCxnSpPr>
          <p:nvPr/>
        </p:nvCxnSpPr>
        <p:spPr>
          <a:xfrm rot="16200000" flipV="1">
            <a:off x="6513144" y="4362795"/>
            <a:ext cx="914404" cy="629419"/>
          </a:xfrm>
          <a:prstGeom prst="curvedConnector2">
            <a:avLst/>
          </a:prstGeom>
          <a:ln>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7" idx="0"/>
            <a:endCxn id="10" idx="1"/>
          </p:cNvCxnSpPr>
          <p:nvPr/>
        </p:nvCxnSpPr>
        <p:spPr>
          <a:xfrm rot="5400000" flipH="1" flipV="1">
            <a:off x="1716451" y="4362797"/>
            <a:ext cx="914406" cy="629419"/>
          </a:xfrm>
          <a:prstGeom prst="curvedConnector2">
            <a:avLst/>
          </a:prstGeom>
          <a:ln>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8" idx="0"/>
            <a:endCxn id="10" idx="2"/>
          </p:cNvCxnSpPr>
          <p:nvPr/>
        </p:nvCxnSpPr>
        <p:spPr>
          <a:xfrm flipV="1">
            <a:off x="4572000" y="4652382"/>
            <a:ext cx="0" cy="482326"/>
          </a:xfrm>
          <a:prstGeom prst="straightConnector1">
            <a:avLst/>
          </a:prstGeom>
          <a:ln>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57200" y="2173185"/>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1056897" y="1348707"/>
            <a:ext cx="2205204" cy="707886"/>
          </a:xfrm>
          <a:prstGeom prst="rect">
            <a:avLst/>
          </a:prstGeom>
        </p:spPr>
        <p:txBody>
          <a:bodyPr wrap="square">
            <a:spAutoFit/>
          </a:bodyPr>
          <a:lstStyle/>
          <a:p>
            <a:pPr marL="0" lvl="1" algn="ctr">
              <a:spcBef>
                <a:spcPts val="1200"/>
              </a:spcBef>
              <a:buClr>
                <a:schemeClr val="accent6">
                  <a:lumMod val="75000"/>
                </a:schemeClr>
              </a:buClr>
              <a:buSzPct val="100000"/>
            </a:pPr>
            <a:r>
              <a:rPr lang="en-US" sz="2000" i="1" dirty="0" smtClean="0">
                <a:solidFill>
                  <a:schemeClr val="accent1"/>
                </a:solidFill>
                <a:cs typeface="Calibri"/>
              </a:rPr>
              <a:t>High </a:t>
            </a:r>
            <a:r>
              <a:rPr lang="en-US" sz="2000" i="1" dirty="0">
                <a:solidFill>
                  <a:schemeClr val="accent1"/>
                </a:solidFill>
                <a:cs typeface="Calibri"/>
              </a:rPr>
              <a:t>quality </a:t>
            </a:r>
            <a:r>
              <a:rPr lang="en-US" sz="2000" i="1" dirty="0" smtClean="0">
                <a:solidFill>
                  <a:schemeClr val="accent1"/>
                </a:solidFill>
                <a:cs typeface="Calibri"/>
              </a:rPr>
              <a:t/>
            </a:r>
            <a:br>
              <a:rPr lang="en-US" sz="2000" i="1" dirty="0" smtClean="0">
                <a:solidFill>
                  <a:schemeClr val="accent1"/>
                </a:solidFill>
                <a:cs typeface="Calibri"/>
              </a:rPr>
            </a:br>
            <a:r>
              <a:rPr lang="en-US" sz="2000" i="1" dirty="0" smtClean="0">
                <a:solidFill>
                  <a:schemeClr val="accent1"/>
                </a:solidFill>
                <a:cs typeface="Calibri"/>
              </a:rPr>
              <a:t>products</a:t>
            </a:r>
            <a:endParaRPr lang="en-US" sz="2000" i="1" dirty="0">
              <a:solidFill>
                <a:schemeClr val="accent1"/>
              </a:solidFill>
              <a:cs typeface="Calibri"/>
            </a:endParaRPr>
          </a:p>
        </p:txBody>
      </p:sp>
      <p:sp>
        <p:nvSpPr>
          <p:cNvPr id="31" name="Rectangle 30"/>
          <p:cNvSpPr/>
          <p:nvPr/>
        </p:nvSpPr>
        <p:spPr>
          <a:xfrm>
            <a:off x="2959729" y="1146001"/>
            <a:ext cx="1660658" cy="707886"/>
          </a:xfrm>
          <a:prstGeom prst="rect">
            <a:avLst/>
          </a:prstGeom>
        </p:spPr>
        <p:txBody>
          <a:bodyPr wrap="square">
            <a:spAutoFit/>
          </a:bodyPr>
          <a:lstStyle/>
          <a:p>
            <a:pPr marL="0" lvl="1" algn="ctr">
              <a:spcBef>
                <a:spcPts val="1200"/>
              </a:spcBef>
              <a:buClr>
                <a:schemeClr val="accent6">
                  <a:lumMod val="75000"/>
                </a:schemeClr>
              </a:buClr>
              <a:buSzPct val="100000"/>
            </a:pPr>
            <a:r>
              <a:rPr lang="en-US" sz="2000" i="1" dirty="0" smtClean="0">
                <a:solidFill>
                  <a:schemeClr val="accent1"/>
                </a:solidFill>
                <a:cs typeface="Calibri"/>
              </a:rPr>
              <a:t>Sustainable</a:t>
            </a:r>
            <a:br>
              <a:rPr lang="en-US" sz="2000" i="1" dirty="0" smtClean="0">
                <a:solidFill>
                  <a:schemeClr val="accent1"/>
                </a:solidFill>
                <a:cs typeface="Calibri"/>
              </a:rPr>
            </a:br>
            <a:r>
              <a:rPr lang="en-US" sz="2000" i="1" dirty="0" smtClean="0">
                <a:solidFill>
                  <a:schemeClr val="accent1"/>
                </a:solidFill>
                <a:cs typeface="Calibri"/>
              </a:rPr>
              <a:t>processes</a:t>
            </a:r>
            <a:endParaRPr lang="en-US" sz="2000" i="1" dirty="0">
              <a:solidFill>
                <a:schemeClr val="accent1"/>
              </a:solidFill>
              <a:cs typeface="Calibri"/>
            </a:endParaRPr>
          </a:p>
        </p:txBody>
      </p:sp>
      <p:sp>
        <p:nvSpPr>
          <p:cNvPr id="32" name="Rectangle 31"/>
          <p:cNvSpPr/>
          <p:nvPr/>
        </p:nvSpPr>
        <p:spPr>
          <a:xfrm>
            <a:off x="4620581" y="1146001"/>
            <a:ext cx="1660658" cy="707886"/>
          </a:xfrm>
          <a:prstGeom prst="rect">
            <a:avLst/>
          </a:prstGeom>
        </p:spPr>
        <p:txBody>
          <a:bodyPr wrap="square">
            <a:spAutoFit/>
          </a:bodyPr>
          <a:lstStyle/>
          <a:p>
            <a:pPr marL="0" lvl="1" algn="ctr">
              <a:spcBef>
                <a:spcPts val="1200"/>
              </a:spcBef>
              <a:buClr>
                <a:schemeClr val="accent6">
                  <a:lumMod val="75000"/>
                </a:schemeClr>
              </a:buClr>
              <a:buSzPct val="100000"/>
            </a:pPr>
            <a:r>
              <a:rPr lang="en-US" sz="2000" i="1" dirty="0">
                <a:solidFill>
                  <a:schemeClr val="accent1"/>
                </a:solidFill>
                <a:cs typeface="Calibri"/>
              </a:rPr>
              <a:t>Competitive prices</a:t>
            </a:r>
          </a:p>
        </p:txBody>
      </p:sp>
      <p:sp>
        <p:nvSpPr>
          <p:cNvPr id="33" name="Rectangle 32"/>
          <p:cNvSpPr/>
          <p:nvPr/>
        </p:nvSpPr>
        <p:spPr>
          <a:xfrm>
            <a:off x="5729791" y="1517384"/>
            <a:ext cx="2454299" cy="400110"/>
          </a:xfrm>
          <a:prstGeom prst="rect">
            <a:avLst/>
          </a:prstGeom>
        </p:spPr>
        <p:txBody>
          <a:bodyPr wrap="square">
            <a:spAutoFit/>
          </a:bodyPr>
          <a:lstStyle/>
          <a:p>
            <a:pPr marL="0" lvl="1" algn="ctr">
              <a:spcBef>
                <a:spcPts val="1200"/>
              </a:spcBef>
              <a:buClr>
                <a:schemeClr val="accent6">
                  <a:lumMod val="75000"/>
                </a:schemeClr>
              </a:buClr>
              <a:buSzPct val="100000"/>
            </a:pPr>
            <a:r>
              <a:rPr lang="en-US" sz="2000" i="1" dirty="0" smtClean="0">
                <a:solidFill>
                  <a:schemeClr val="accent1"/>
                </a:solidFill>
                <a:cs typeface="Calibri"/>
              </a:rPr>
              <a:t>Flexibility</a:t>
            </a:r>
            <a:endParaRPr lang="en-US" sz="2000" i="1" dirty="0">
              <a:solidFill>
                <a:schemeClr val="accent1"/>
              </a:solidFill>
              <a:cs typeface="Calibri"/>
            </a:endParaRPr>
          </a:p>
        </p:txBody>
      </p:sp>
      <p:sp>
        <p:nvSpPr>
          <p:cNvPr id="34" name="Rounded Rectangle 33"/>
          <p:cNvSpPr/>
          <p:nvPr/>
        </p:nvSpPr>
        <p:spPr>
          <a:xfrm>
            <a:off x="2488364" y="2543906"/>
            <a:ext cx="4167272" cy="864158"/>
          </a:xfrm>
          <a:prstGeom prst="roundRect">
            <a:avLst/>
          </a:prstGeom>
          <a:solidFill>
            <a:srgbClr val="E4EDF8"/>
          </a:solidFill>
          <a:ln w="28575"/>
        </p:spPr>
        <p:style>
          <a:lnRef idx="1">
            <a:schemeClr val="accent1"/>
          </a:lnRef>
          <a:fillRef idx="3">
            <a:schemeClr val="accent1"/>
          </a:fillRef>
          <a:effectRef idx="2">
            <a:schemeClr val="accent1"/>
          </a:effectRef>
          <a:fontRef idx="minor">
            <a:schemeClr val="lt1"/>
          </a:fontRef>
        </p:style>
        <p:txBody>
          <a:bodyPr rtlCol="0" anchor="ctr"/>
          <a:lstStyle/>
          <a:p>
            <a:pPr marL="0" lvl="1" algn="ctr">
              <a:spcBef>
                <a:spcPts val="1200"/>
              </a:spcBef>
              <a:buClr>
                <a:schemeClr val="accent6">
                  <a:lumMod val="75000"/>
                </a:schemeClr>
              </a:buClr>
              <a:buSzPct val="100000"/>
            </a:pPr>
            <a:r>
              <a:rPr lang="en-US" sz="2000" dirty="0" smtClean="0">
                <a:solidFill>
                  <a:schemeClr val="tx2"/>
                </a:solidFill>
                <a:cs typeface="Calibri"/>
              </a:rPr>
              <a:t>Cross-sectorial </a:t>
            </a:r>
            <a:br>
              <a:rPr lang="en-US" sz="2000" dirty="0" smtClean="0">
                <a:solidFill>
                  <a:schemeClr val="tx2"/>
                </a:solidFill>
                <a:cs typeface="Calibri"/>
              </a:rPr>
            </a:br>
            <a:r>
              <a:rPr lang="en-US" sz="2000" dirty="0" smtClean="0">
                <a:solidFill>
                  <a:schemeClr val="tx2"/>
                </a:solidFill>
                <a:cs typeface="Calibri"/>
              </a:rPr>
              <a:t>dissemination &amp; exploitation</a:t>
            </a:r>
            <a:endParaRPr lang="en-US" sz="2000" dirty="0">
              <a:solidFill>
                <a:schemeClr val="tx2"/>
              </a:solidFill>
              <a:cs typeface="Calibri"/>
            </a:endParaRPr>
          </a:p>
        </p:txBody>
      </p:sp>
      <p:cxnSp>
        <p:nvCxnSpPr>
          <p:cNvPr id="35" name="Straight Arrow Connector 34"/>
          <p:cNvCxnSpPr>
            <a:stCxn id="10" idx="0"/>
            <a:endCxn id="34" idx="2"/>
          </p:cNvCxnSpPr>
          <p:nvPr/>
        </p:nvCxnSpPr>
        <p:spPr>
          <a:xfrm flipV="1">
            <a:off x="4572000" y="3408064"/>
            <a:ext cx="0" cy="380160"/>
          </a:xfrm>
          <a:prstGeom prst="straightConnector1">
            <a:avLst/>
          </a:prstGeom>
          <a:ln>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4" idx="0"/>
          </p:cNvCxnSpPr>
          <p:nvPr/>
        </p:nvCxnSpPr>
        <p:spPr>
          <a:xfrm flipV="1">
            <a:off x="4572000" y="2173794"/>
            <a:ext cx="0" cy="370112"/>
          </a:xfrm>
          <a:prstGeom prst="straightConnector1">
            <a:avLst/>
          </a:prstGeom>
          <a:ln>
            <a:headEnd type="none" w="med" len="med"/>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70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0" grpId="0"/>
      <p:bldP spid="31" grpId="0"/>
      <p:bldP spid="32" grpId="0"/>
      <p:bldP spid="33" grpId="0"/>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2034034"/>
              </p:ext>
            </p:extLst>
          </p:nvPr>
        </p:nvGraphicFramePr>
        <p:xfrm>
          <a:off x="241739" y="1088828"/>
          <a:ext cx="8660522" cy="5023347"/>
        </p:xfrm>
        <a:graphic>
          <a:graphicData uri="http://schemas.openxmlformats.org/drawingml/2006/table">
            <a:tbl>
              <a:tblPr bandRow="1">
                <a:tableStyleId>{5C22544A-7EE6-4342-B048-85BDC9FD1C3A}</a:tableStyleId>
              </a:tblPr>
              <a:tblGrid>
                <a:gridCol w="920067"/>
                <a:gridCol w="2569351"/>
                <a:gridCol w="2605675"/>
                <a:gridCol w="2565429"/>
              </a:tblGrid>
              <a:tr h="1126539">
                <a:tc>
                  <a:txBody>
                    <a:bodyPr/>
                    <a:lstStyle/>
                    <a:p>
                      <a:endParaRPr lang="en-US" b="1" noProof="0" dirty="0"/>
                    </a:p>
                  </a:txBody>
                  <a:tcPr/>
                </a:tc>
                <a:tc>
                  <a:txBody>
                    <a:bodyPr/>
                    <a:lstStyle/>
                    <a:p>
                      <a:pPr algn="ctr"/>
                      <a:r>
                        <a:rPr lang="en-US" b="1" noProof="0" dirty="0" smtClean="0"/>
                        <a:t>Intensified synthesis </a:t>
                      </a:r>
                      <a:br>
                        <a:rPr lang="en-US" b="1" noProof="0" dirty="0" smtClean="0"/>
                      </a:br>
                      <a:r>
                        <a:rPr lang="en-US" b="1" noProof="0" dirty="0" smtClean="0"/>
                        <a:t>of organic compounds</a:t>
                      </a:r>
                    </a:p>
                    <a:p>
                      <a:pPr algn="ctr"/>
                      <a:endParaRPr lang="en-US" sz="1200" b="1" noProof="0" dirty="0" smtClean="0"/>
                    </a:p>
                    <a:p>
                      <a:pPr algn="ctr"/>
                      <a:endParaRPr lang="en-US" b="1" noProof="0" dirty="0" smtClean="0"/>
                    </a:p>
                    <a:p>
                      <a:pPr algn="ctr"/>
                      <a:endParaRPr lang="en-US" b="1" noProof="0" dirty="0" smtClean="0"/>
                    </a:p>
                    <a:p>
                      <a:pPr algn="ctr"/>
                      <a:endParaRPr lang="en-US" sz="1200" b="1" noProof="0" dirty="0" smtClean="0"/>
                    </a:p>
                    <a:p>
                      <a:pPr algn="ctr"/>
                      <a:endParaRPr lang="en-US" b="1" noProof="0" dirty="0" smtClean="0"/>
                    </a:p>
                  </a:txBody>
                  <a:tcPr/>
                </a:tc>
                <a:tc>
                  <a:txBody>
                    <a:bodyPr/>
                    <a:lstStyle/>
                    <a:p>
                      <a:pPr algn="ctr"/>
                      <a:r>
                        <a:rPr lang="en-US" b="1" noProof="0" dirty="0" smtClean="0"/>
                        <a:t>Intensified production of high-viscous polymers</a:t>
                      </a:r>
                    </a:p>
                    <a:p>
                      <a:pPr algn="ctr"/>
                      <a:endParaRPr lang="en-US" noProof="0" dirty="0"/>
                    </a:p>
                  </a:txBody>
                  <a:tcPr/>
                </a:tc>
                <a:tc>
                  <a:txBody>
                    <a:bodyPr/>
                    <a:lstStyle/>
                    <a:p>
                      <a:pPr algn="ctr"/>
                      <a:r>
                        <a:rPr lang="en-US" b="1" noProof="0" dirty="0" smtClean="0"/>
                        <a:t>Continuous formulation </a:t>
                      </a:r>
                      <a:br>
                        <a:rPr lang="en-US" b="1" noProof="0" dirty="0" smtClean="0"/>
                      </a:br>
                      <a:r>
                        <a:rPr lang="en-US" b="1" noProof="0" dirty="0" smtClean="0"/>
                        <a:t>of complex liquids</a:t>
                      </a:r>
                    </a:p>
                    <a:p>
                      <a:pPr algn="ctr"/>
                      <a:endParaRPr lang="en-US" noProof="0" dirty="0"/>
                    </a:p>
                  </a:txBody>
                  <a:tcPr/>
                </a:tc>
              </a:tr>
              <a:tr h="225308">
                <a:tc>
                  <a:txBody>
                    <a:bodyPr/>
                    <a:lstStyle/>
                    <a:p>
                      <a:r>
                        <a:rPr lang="en-US" b="1" noProof="0" dirty="0" smtClean="0"/>
                        <a:t>Setup</a:t>
                      </a:r>
                      <a:endParaRPr lang="en-US" b="1" noProof="0" dirty="0"/>
                    </a:p>
                  </a:txBody>
                  <a:tcPr/>
                </a:tc>
                <a:tc>
                  <a:txBody>
                    <a:bodyPr/>
                    <a:lstStyle/>
                    <a:p>
                      <a:pPr algn="ctr"/>
                      <a:r>
                        <a:rPr lang="en-US" noProof="0" dirty="0" smtClean="0"/>
                        <a:t>Tubular reactor</a:t>
                      </a:r>
                      <a:endParaRPr lang="en-US" noProof="0" dirty="0"/>
                    </a:p>
                  </a:txBody>
                  <a:tcPr/>
                </a:tc>
                <a:tc>
                  <a:txBody>
                    <a:bodyPr/>
                    <a:lstStyle/>
                    <a:p>
                      <a:pPr algn="ctr"/>
                      <a:r>
                        <a:rPr lang="en-US" noProof="0" dirty="0" smtClean="0"/>
                        <a:t>Kneader reactor</a:t>
                      </a:r>
                      <a:endParaRPr lang="en-US" noProof="0" dirty="0"/>
                    </a:p>
                  </a:txBody>
                  <a:tcPr/>
                </a:tc>
                <a:tc>
                  <a:txBody>
                    <a:bodyPr/>
                    <a:lstStyle/>
                    <a:p>
                      <a:pPr algn="ctr"/>
                      <a:r>
                        <a:rPr lang="en-US" noProof="0" dirty="0" smtClean="0"/>
                        <a:t>Static mixers</a:t>
                      </a:r>
                      <a:endParaRPr lang="en-US" noProof="0" dirty="0"/>
                    </a:p>
                  </a:txBody>
                  <a:tcPr/>
                </a:tc>
              </a:tr>
              <a:tr h="394289">
                <a:tc>
                  <a:txBody>
                    <a:bodyPr/>
                    <a:lstStyle/>
                    <a:p>
                      <a:r>
                        <a:rPr lang="en-US" b="1" noProof="0" dirty="0" smtClean="0"/>
                        <a:t>Benefit</a:t>
                      </a:r>
                      <a:endParaRPr lang="en-US" b="1" noProof="0" dirty="0"/>
                    </a:p>
                  </a:txBody>
                  <a:tcPr/>
                </a:tc>
                <a:tc>
                  <a:txBody>
                    <a:bodyPr/>
                    <a:lstStyle/>
                    <a:p>
                      <a:pPr algn="ctr"/>
                      <a:r>
                        <a:rPr lang="en-US" noProof="0" dirty="0" smtClean="0"/>
                        <a:t>Reaction without cooling</a:t>
                      </a:r>
                    </a:p>
                  </a:txBody>
                  <a:tcPr/>
                </a:tc>
                <a:tc>
                  <a:txBody>
                    <a:bodyPr/>
                    <a:lstStyle/>
                    <a:p>
                      <a:pPr algn="ctr"/>
                      <a:r>
                        <a:rPr lang="en-US" noProof="0" dirty="0" smtClean="0"/>
                        <a:t>Uniform product</a:t>
                      </a:r>
                      <a:endParaRPr lang="en-US" noProof="0" dirty="0"/>
                    </a:p>
                  </a:txBody>
                  <a:tcPr/>
                </a:tc>
                <a:tc>
                  <a:txBody>
                    <a:bodyPr/>
                    <a:lstStyle/>
                    <a:p>
                      <a:pPr algn="ctr"/>
                      <a:r>
                        <a:rPr lang="en-US" noProof="0" dirty="0" smtClean="0"/>
                        <a:t>Homogeneity</a:t>
                      </a:r>
                    </a:p>
                  </a:txBody>
                  <a:tcPr/>
                </a:tc>
              </a:tr>
              <a:tr h="225308">
                <a:tc>
                  <a:txBody>
                    <a:bodyPr/>
                    <a:lstStyle/>
                    <a:p>
                      <a:r>
                        <a:rPr lang="en-US" b="1" noProof="0" dirty="0" smtClean="0"/>
                        <a:t>Critical</a:t>
                      </a:r>
                      <a:endParaRPr lang="en-US" b="1" noProof="0" dirty="0"/>
                    </a:p>
                  </a:txBody>
                  <a:tcPr/>
                </a:tc>
                <a:tc>
                  <a:txBody>
                    <a:bodyPr/>
                    <a:lstStyle/>
                    <a:p>
                      <a:pPr algn="ctr"/>
                      <a:r>
                        <a:rPr lang="en-US" noProof="0" dirty="0" smtClean="0"/>
                        <a:t>Product purity</a:t>
                      </a:r>
                    </a:p>
                  </a:txBody>
                  <a:tcPr/>
                </a:tc>
                <a:tc>
                  <a:txBody>
                    <a:bodyPr/>
                    <a:lstStyle/>
                    <a:p>
                      <a:pPr algn="ctr"/>
                      <a:r>
                        <a:rPr lang="en-US" noProof="0" dirty="0" smtClean="0"/>
                        <a:t>Rheology</a:t>
                      </a:r>
                    </a:p>
                  </a:txBody>
                  <a:tcPr/>
                </a:tc>
                <a:tc>
                  <a:txBody>
                    <a:bodyPr/>
                    <a:lstStyle/>
                    <a:p>
                      <a:pPr algn="ctr"/>
                      <a:r>
                        <a:rPr lang="en-US" noProof="0" dirty="0" smtClean="0"/>
                        <a:t>Rheology</a:t>
                      </a:r>
                    </a:p>
                  </a:txBody>
                  <a:tcPr/>
                </a:tc>
              </a:tr>
              <a:tr h="394289">
                <a:tc>
                  <a:txBody>
                    <a:bodyPr/>
                    <a:lstStyle/>
                    <a:p>
                      <a:r>
                        <a:rPr lang="en-US" b="1" noProof="0" dirty="0" smtClean="0"/>
                        <a:t>Issues</a:t>
                      </a:r>
                      <a:endParaRPr lang="en-US" b="1" noProof="0" dirty="0"/>
                    </a:p>
                  </a:txBody>
                  <a:tcPr/>
                </a:tc>
                <a:tc>
                  <a:txBody>
                    <a:bodyPr/>
                    <a:lstStyle/>
                    <a:p>
                      <a:pPr algn="ctr"/>
                      <a:r>
                        <a:rPr lang="en-US" noProof="0" dirty="0" smtClean="0"/>
                        <a:t>Clogging, varying feed</a:t>
                      </a:r>
                      <a:endParaRPr lang="en-US" noProof="0" dirty="0"/>
                    </a:p>
                  </a:txBody>
                  <a:tcPr/>
                </a:tc>
                <a:tc>
                  <a:txBody>
                    <a:bodyPr/>
                    <a:lstStyle/>
                    <a:p>
                      <a:pPr algn="ctr"/>
                      <a:r>
                        <a:rPr lang="en-US" noProof="0" dirty="0" smtClean="0"/>
                        <a:t>Difficult to control</a:t>
                      </a:r>
                    </a:p>
                  </a:txBody>
                  <a:tcPr/>
                </a:tc>
                <a:tc>
                  <a:txBody>
                    <a:bodyPr/>
                    <a:lstStyle/>
                    <a:p>
                      <a:pPr algn="ctr"/>
                      <a:r>
                        <a:rPr lang="en-US" noProof="0" dirty="0" smtClean="0"/>
                        <a:t>Disruptions / waste</a:t>
                      </a:r>
                      <a:endParaRPr lang="en-US" noProof="0" dirty="0"/>
                    </a:p>
                  </a:txBody>
                  <a:tcPr/>
                </a:tc>
              </a:tr>
              <a:tr h="394289">
                <a:tc>
                  <a:txBody>
                    <a:bodyPr/>
                    <a:lstStyle/>
                    <a:p>
                      <a:r>
                        <a:rPr lang="en-US" b="1" noProof="0" dirty="0" smtClean="0">
                          <a:solidFill>
                            <a:schemeClr val="tx2"/>
                          </a:solidFill>
                        </a:rPr>
                        <a:t>Novel</a:t>
                      </a:r>
                      <a:br>
                        <a:rPr lang="en-US" b="1" noProof="0" dirty="0" smtClean="0">
                          <a:solidFill>
                            <a:schemeClr val="tx2"/>
                          </a:solidFill>
                        </a:rPr>
                      </a:br>
                      <a:r>
                        <a:rPr lang="en-US" b="1" noProof="0" dirty="0" smtClean="0">
                          <a:solidFill>
                            <a:schemeClr val="tx2"/>
                          </a:solidFill>
                        </a:rPr>
                        <a:t>sensors</a:t>
                      </a:r>
                      <a:endParaRPr lang="en-US" b="1" noProof="0" dirty="0">
                        <a:solidFill>
                          <a:schemeClr val="tx2"/>
                        </a:solidFill>
                      </a:endParaRPr>
                    </a:p>
                  </a:txBody>
                  <a:tcPr/>
                </a:tc>
                <a:tc>
                  <a:txBody>
                    <a:bodyPr/>
                    <a:lstStyle/>
                    <a:p>
                      <a:pPr algn="ctr"/>
                      <a:r>
                        <a:rPr lang="en-US" noProof="0" dirty="0" smtClean="0">
                          <a:solidFill>
                            <a:schemeClr val="tx2"/>
                          </a:solidFill>
                        </a:rPr>
                        <a:t>online NMR sensor</a:t>
                      </a:r>
                      <a:br>
                        <a:rPr lang="en-US" noProof="0" dirty="0" smtClean="0">
                          <a:solidFill>
                            <a:schemeClr val="tx2"/>
                          </a:solidFill>
                        </a:rPr>
                      </a:br>
                      <a:r>
                        <a:rPr lang="en-US" noProof="0" dirty="0" smtClean="0">
                          <a:solidFill>
                            <a:schemeClr val="tx2"/>
                          </a:solidFill>
                        </a:rPr>
                        <a:t>online fouling</a:t>
                      </a:r>
                      <a:r>
                        <a:rPr lang="en-US" baseline="0" noProof="0" dirty="0" smtClean="0">
                          <a:solidFill>
                            <a:schemeClr val="tx2"/>
                          </a:solidFill>
                        </a:rPr>
                        <a:t> sensor</a:t>
                      </a:r>
                      <a:endParaRPr lang="en-US" noProof="0" dirty="0">
                        <a:solidFill>
                          <a:schemeClr val="tx2"/>
                        </a:solidFill>
                      </a:endParaRPr>
                    </a:p>
                  </a:txBody>
                  <a:tcPr/>
                </a:tc>
                <a:tc>
                  <a:txBody>
                    <a:bodyPr/>
                    <a:lstStyle/>
                    <a:p>
                      <a:pPr algn="ctr"/>
                      <a:r>
                        <a:rPr lang="en-US" noProof="0" dirty="0" smtClean="0">
                          <a:solidFill>
                            <a:schemeClr val="tx2"/>
                          </a:solidFill>
                        </a:rPr>
                        <a:t>online rheology sensor for polymer melts</a:t>
                      </a:r>
                    </a:p>
                  </a:txBody>
                  <a:tcPr/>
                </a:tc>
                <a:tc>
                  <a:txBody>
                    <a:bodyPr/>
                    <a:lstStyle/>
                    <a:p>
                      <a:pPr algn="ctr"/>
                      <a:r>
                        <a:rPr lang="en-US" noProof="0" dirty="0" smtClean="0">
                          <a:solidFill>
                            <a:schemeClr val="tx2"/>
                          </a:solidFill>
                        </a:rPr>
                        <a:t>online rheology sensor with air-bubble detection</a:t>
                      </a:r>
                      <a:endParaRPr lang="en-US" noProof="0" dirty="0">
                        <a:solidFill>
                          <a:schemeClr val="tx2"/>
                        </a:solidFill>
                      </a:endParaRPr>
                    </a:p>
                  </a:txBody>
                  <a:tcPr/>
                </a:tc>
              </a:tr>
              <a:tr h="0">
                <a:tc>
                  <a:txBody>
                    <a:bodyPr/>
                    <a:lstStyle/>
                    <a:p>
                      <a:r>
                        <a:rPr lang="en-US" b="1" noProof="0" dirty="0" smtClean="0">
                          <a:solidFill>
                            <a:schemeClr val="tx2"/>
                          </a:solidFill>
                        </a:rPr>
                        <a:t>Novel</a:t>
                      </a:r>
                    </a:p>
                    <a:p>
                      <a:r>
                        <a:rPr lang="en-US" b="1" noProof="0" dirty="0" smtClean="0">
                          <a:solidFill>
                            <a:schemeClr val="tx2"/>
                          </a:solidFill>
                        </a:rPr>
                        <a:t>control</a:t>
                      </a:r>
                      <a:endParaRPr lang="en-US" b="1" noProof="0" dirty="0">
                        <a:solidFill>
                          <a:schemeClr val="tx2"/>
                        </a:solidFill>
                      </a:endParaRPr>
                    </a:p>
                  </a:txBody>
                  <a:tcPr/>
                </a:tc>
                <a:tc gridSpan="2">
                  <a:txBody>
                    <a:bodyPr/>
                    <a:lstStyle/>
                    <a:p>
                      <a:pPr algn="ctr"/>
                      <a:r>
                        <a:rPr lang="en-US" noProof="0" dirty="0" smtClean="0">
                          <a:solidFill>
                            <a:schemeClr val="tx2"/>
                          </a:solidFill>
                        </a:rPr>
                        <a:t>Self-adapting optimizing control</a:t>
                      </a:r>
                    </a:p>
                    <a:p>
                      <a:pPr algn="ctr"/>
                      <a:r>
                        <a:rPr lang="en-US" noProof="0" dirty="0" smtClean="0">
                          <a:solidFill>
                            <a:schemeClr val="tx2"/>
                          </a:solidFill>
                        </a:rPr>
                        <a:t>Plant-wide control</a:t>
                      </a:r>
                    </a:p>
                  </a:txBody>
                  <a:tcPr/>
                </a:tc>
                <a:tc hMerge="1">
                  <a:txBody>
                    <a:bodyPr/>
                    <a:lstStyle/>
                    <a:p>
                      <a:pPr algn="ctr"/>
                      <a:endParaRPr lang="en-US" dirty="0" smtClean="0"/>
                    </a:p>
                  </a:txBody>
                  <a:tcPr/>
                </a:tc>
                <a:tc>
                  <a:txBody>
                    <a:bodyPr/>
                    <a:lstStyle/>
                    <a:p>
                      <a:pPr algn="ctr"/>
                      <a:r>
                        <a:rPr lang="en-US" noProof="0" dirty="0" smtClean="0">
                          <a:solidFill>
                            <a:schemeClr val="tx2"/>
                          </a:solidFill>
                        </a:rPr>
                        <a:t>Data-driven control</a:t>
                      </a:r>
                    </a:p>
                    <a:p>
                      <a:pPr algn="ctr"/>
                      <a:r>
                        <a:rPr lang="en-US" noProof="0" dirty="0" smtClean="0">
                          <a:solidFill>
                            <a:schemeClr val="tx2"/>
                          </a:solidFill>
                        </a:rPr>
                        <a:t>Plant-wide control</a:t>
                      </a:r>
                    </a:p>
                  </a:txBody>
                  <a:tcPr/>
                </a:tc>
              </a:tr>
              <a:tr h="394289">
                <a:tc>
                  <a:txBody>
                    <a:bodyPr/>
                    <a:lstStyle/>
                    <a:p>
                      <a:r>
                        <a:rPr lang="en-US" b="1" noProof="0" dirty="0" smtClean="0">
                          <a:solidFill>
                            <a:schemeClr val="tx2"/>
                          </a:solidFill>
                        </a:rPr>
                        <a:t>Tools</a:t>
                      </a:r>
                      <a:endParaRPr lang="en-US" b="1" noProof="0" dirty="0">
                        <a:solidFill>
                          <a:schemeClr val="tx2"/>
                        </a:solidFill>
                      </a:endParaRPr>
                    </a:p>
                  </a:txBody>
                  <a:tcPr/>
                </a:tc>
                <a:tc gridSpan="3">
                  <a:txBody>
                    <a:bodyPr/>
                    <a:lstStyle/>
                    <a:p>
                      <a:pPr algn="ctr"/>
                      <a:r>
                        <a:rPr lang="en-US" noProof="0" dirty="0" smtClean="0">
                          <a:solidFill>
                            <a:schemeClr val="tx2"/>
                          </a:solidFill>
                        </a:rPr>
                        <a:t>Sensor failure detection, performance monitoring, design evaluation</a:t>
                      </a:r>
                    </a:p>
                  </a:txBody>
                  <a:tcPr/>
                </a:tc>
                <a:tc hMerge="1">
                  <a:txBody>
                    <a:bodyPr/>
                    <a:lstStyle/>
                    <a:p>
                      <a:endParaRPr lang="en-US"/>
                    </a:p>
                  </a:txBody>
                  <a:tcPr/>
                </a:tc>
                <a:tc hMerge="1">
                  <a:txBody>
                    <a:bodyPr/>
                    <a:lstStyle/>
                    <a:p>
                      <a:pPr algn="ctr"/>
                      <a:endParaRPr lang="en-US" dirty="0" smtClean="0">
                        <a:solidFill>
                          <a:schemeClr val="tx2"/>
                        </a:solidFill>
                      </a:endParaRPr>
                    </a:p>
                  </a:txBody>
                  <a:tcPr/>
                </a:tc>
              </a:tr>
            </a:tbl>
          </a:graphicData>
        </a:graphic>
      </p:graphicFrame>
      <p:sp>
        <p:nvSpPr>
          <p:cNvPr id="3" name="Footer Placeholder 2"/>
          <p:cNvSpPr>
            <a:spLocks noGrp="1"/>
          </p:cNvSpPr>
          <p:nvPr>
            <p:ph type="ftr" sz="quarter" idx="11"/>
          </p:nvPr>
        </p:nvSpPr>
        <p:spPr/>
        <p:txBody>
          <a:bodyPr/>
          <a:lstStyle/>
          <a:p>
            <a:r>
              <a:rPr lang="pt-BR" smtClean="0"/>
              <a:t>General CONSENS Presentation - Manuel Pereira Remelhe - Cagliari - 2016-06-24</a:t>
            </a:r>
            <a:endParaRPr lang="fr-FR" dirty="0"/>
          </a:p>
        </p:txBody>
      </p:sp>
      <p:sp>
        <p:nvSpPr>
          <p:cNvPr id="4" name="Slide Number Placeholder 3"/>
          <p:cNvSpPr>
            <a:spLocks noGrp="1"/>
          </p:cNvSpPr>
          <p:nvPr>
            <p:ph type="sldNum" sz="quarter" idx="12"/>
          </p:nvPr>
        </p:nvSpPr>
        <p:spPr/>
        <p:txBody>
          <a:bodyPr/>
          <a:lstStyle/>
          <a:p>
            <a:fld id="{14081FB8-7DB9-9C42-9C20-81EED1551B10}" type="slidenum">
              <a:rPr lang="fr-FR" smtClean="0"/>
              <a:pPr/>
              <a:t>6</a:t>
            </a:fld>
            <a:endParaRPr lang="fr-FR"/>
          </a:p>
        </p:txBody>
      </p:sp>
      <p:sp>
        <p:nvSpPr>
          <p:cNvPr id="5" name="Title 4"/>
          <p:cNvSpPr>
            <a:spLocks noGrp="1"/>
          </p:cNvSpPr>
          <p:nvPr>
            <p:ph type="title"/>
          </p:nvPr>
        </p:nvSpPr>
        <p:spPr/>
        <p:txBody>
          <a:bodyPr>
            <a:normAutofit/>
          </a:bodyPr>
          <a:lstStyle/>
          <a:p>
            <a:r>
              <a:rPr lang="en-US" dirty="0" smtClean="0"/>
              <a:t>Case Studies &amp; Novel Technologies</a:t>
            </a:r>
            <a:endParaRPr lang="en-US" dirty="0"/>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05709" y="1720218"/>
            <a:ext cx="1404222" cy="10484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38259" y="1714934"/>
            <a:ext cx="983983" cy="1073398"/>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pic>
        <p:nvPicPr>
          <p:cNvPr id="9" name="Picture 68"/>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49450" y="1720928"/>
            <a:ext cx="1176860" cy="10484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306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728846467"/>
              </p:ext>
            </p:extLst>
          </p:nvPr>
        </p:nvGraphicFramePr>
        <p:xfrm>
          <a:off x="354013" y="1247776"/>
          <a:ext cx="8440736" cy="4805153"/>
        </p:xfrm>
        <a:graphic>
          <a:graphicData uri="http://schemas.openxmlformats.org/drawingml/2006/table">
            <a:tbl>
              <a:tblPr firstRow="1" bandRow="1">
                <a:tableStyleId>{5C22544A-7EE6-4342-B048-85BDC9FD1C3A}</a:tableStyleId>
              </a:tblPr>
              <a:tblGrid>
                <a:gridCol w="1164236"/>
                <a:gridCol w="2467155"/>
                <a:gridCol w="2320505"/>
                <a:gridCol w="2488840"/>
              </a:tblGrid>
              <a:tr h="407280">
                <a:tc>
                  <a:txBody>
                    <a:bodyPr/>
                    <a:lstStyle/>
                    <a:p>
                      <a:endParaRPr lang="en-US" dirty="0"/>
                    </a:p>
                  </a:txBody>
                  <a:tcPr/>
                </a:tc>
                <a:tc>
                  <a:txBody>
                    <a:bodyPr/>
                    <a:lstStyle/>
                    <a:p>
                      <a:r>
                        <a:rPr lang="en-US" dirty="0" smtClean="0"/>
                        <a:t>Online rheology sensors </a:t>
                      </a:r>
                      <a:endParaRPr lang="en-US" dirty="0"/>
                    </a:p>
                  </a:txBody>
                  <a:tcPr/>
                </a:tc>
                <a:tc>
                  <a:txBody>
                    <a:bodyPr/>
                    <a:lstStyle/>
                    <a:p>
                      <a:r>
                        <a:rPr lang="en-US" dirty="0" smtClean="0"/>
                        <a:t>Online fouling sensor </a:t>
                      </a:r>
                      <a:endParaRPr lang="en-US" dirty="0"/>
                    </a:p>
                  </a:txBody>
                  <a:tcPr/>
                </a:tc>
                <a:tc>
                  <a:txBody>
                    <a:bodyPr/>
                    <a:lstStyle/>
                    <a:p>
                      <a:r>
                        <a:rPr lang="en-US" dirty="0" smtClean="0"/>
                        <a:t>Online NMR sensor </a:t>
                      </a:r>
                      <a:endParaRPr lang="en-US" dirty="0"/>
                    </a:p>
                  </a:txBody>
                  <a:tcPr/>
                </a:tc>
              </a:tr>
              <a:tr h="995482">
                <a:tc>
                  <a:txBody>
                    <a:bodyPr/>
                    <a:lstStyle/>
                    <a:p>
                      <a:r>
                        <a:rPr lang="en-US" dirty="0" smtClean="0"/>
                        <a:t>Process</a:t>
                      </a:r>
                      <a:r>
                        <a:rPr lang="en-US" baseline="0" dirty="0" smtClean="0"/>
                        <a:t> parameter</a:t>
                      </a:r>
                      <a:endParaRPr lang="en-US" dirty="0" smtClean="0"/>
                    </a:p>
                  </a:txBody>
                  <a:tcPr/>
                </a:tc>
                <a:tc>
                  <a:txBody>
                    <a:bodyPr/>
                    <a:lstStyle/>
                    <a:p>
                      <a:r>
                        <a:rPr lang="en-US" dirty="0" smtClean="0"/>
                        <a:t>Viscosity vs. shear rate, non-Newtonian fluids</a:t>
                      </a:r>
                      <a:r>
                        <a:rPr lang="en-US" baseline="0" dirty="0" smtClean="0"/>
                        <a:t>, polymer melts</a:t>
                      </a:r>
                      <a:endParaRPr lang="en-US" dirty="0"/>
                    </a:p>
                  </a:txBody>
                  <a:tcPr/>
                </a:tc>
                <a:tc>
                  <a:txBody>
                    <a:bodyPr/>
                    <a:lstStyle/>
                    <a:p>
                      <a:r>
                        <a:rPr lang="en-US" baseline="0" dirty="0" smtClean="0"/>
                        <a:t>Thickness of f</a:t>
                      </a:r>
                      <a:r>
                        <a:rPr lang="en-US" dirty="0" smtClean="0"/>
                        <a:t>ouling</a:t>
                      </a:r>
                      <a:r>
                        <a:rPr lang="en-US" baseline="0" dirty="0" smtClean="0"/>
                        <a:t> layer in a tubular reactor</a:t>
                      </a:r>
                      <a:endParaRPr lang="en-US" dirty="0"/>
                    </a:p>
                  </a:txBody>
                  <a:tcPr/>
                </a:tc>
                <a:tc>
                  <a:txBody>
                    <a:bodyPr/>
                    <a:lstStyle/>
                    <a:p>
                      <a:r>
                        <a:rPr lang="en-US" dirty="0" smtClean="0"/>
                        <a:t>Compositions</a:t>
                      </a:r>
                      <a:r>
                        <a:rPr lang="en-US" baseline="0" dirty="0" smtClean="0"/>
                        <a:t> and ratios of substances</a:t>
                      </a:r>
                      <a:endParaRPr lang="en-US" dirty="0"/>
                    </a:p>
                  </a:txBody>
                  <a:tcPr/>
                </a:tc>
              </a:tr>
              <a:tr h="974301">
                <a:tc>
                  <a:txBody>
                    <a:bodyPr/>
                    <a:lstStyle/>
                    <a:p>
                      <a:r>
                        <a:rPr lang="en-US" dirty="0" smtClean="0"/>
                        <a:t>Features</a:t>
                      </a:r>
                    </a:p>
                  </a:txBody>
                  <a:tcPr/>
                </a:tc>
                <a:tc>
                  <a:txBody>
                    <a:bodyPr/>
                    <a:lstStyle/>
                    <a:p>
                      <a:r>
                        <a:rPr lang="en-US" dirty="0" smtClean="0"/>
                        <a:t>Inline, non-invasive, </a:t>
                      </a:r>
                      <a:r>
                        <a:rPr lang="en-US" baseline="0" dirty="0" smtClean="0"/>
                        <a:t> measure across pipe, </a:t>
                      </a:r>
                      <a:br>
                        <a:rPr lang="en-US" baseline="0" dirty="0" smtClean="0"/>
                      </a:br>
                      <a:r>
                        <a:rPr lang="en-US" baseline="0" dirty="0" smtClean="0"/>
                        <a:t>multi-phase-use, fast</a:t>
                      </a:r>
                      <a:endParaRPr lang="en-US" dirty="0"/>
                    </a:p>
                  </a:txBody>
                  <a:tcPr/>
                </a:tc>
                <a:tc>
                  <a:txBody>
                    <a:bodyPr/>
                    <a:lstStyle/>
                    <a:p>
                      <a:r>
                        <a:rPr lang="en-US" dirty="0" smtClean="0"/>
                        <a:t>Inline, non-invasive,</a:t>
                      </a:r>
                      <a:r>
                        <a:rPr lang="en-US" baseline="0" dirty="0" smtClean="0"/>
                        <a:t> possibly space-resolved</a:t>
                      </a:r>
                      <a:endParaRPr lang="en-US" dirty="0"/>
                    </a:p>
                  </a:txBody>
                  <a:tcPr/>
                </a:tc>
                <a:tc>
                  <a:txBody>
                    <a:bodyPr/>
                    <a:lstStyle/>
                    <a:p>
                      <a:r>
                        <a:rPr lang="en-US" dirty="0" smtClean="0"/>
                        <a:t>At-line, fast,</a:t>
                      </a:r>
                      <a:r>
                        <a:rPr lang="en-US" baseline="0" dirty="0" smtClean="0"/>
                        <a:t> </a:t>
                      </a:r>
                      <a:r>
                        <a:rPr lang="en-US" dirty="0" smtClean="0"/>
                        <a:t>accurate, possibly</a:t>
                      </a:r>
                      <a:r>
                        <a:rPr lang="en-US" baseline="0" dirty="0" smtClean="0"/>
                        <a:t> </a:t>
                      </a:r>
                      <a:r>
                        <a:rPr lang="en-US" dirty="0" smtClean="0"/>
                        <a:t>calibration free,</a:t>
                      </a:r>
                    </a:p>
                    <a:p>
                      <a:r>
                        <a:rPr lang="en-US" dirty="0" smtClean="0"/>
                        <a:t>high linearity</a:t>
                      </a:r>
                      <a:endParaRPr lang="en-US" dirty="0"/>
                    </a:p>
                  </a:txBody>
                  <a:tcPr/>
                </a:tc>
              </a:tr>
              <a:tr h="2428090">
                <a:tc>
                  <a:txBody>
                    <a:bodyPr/>
                    <a:lstStyle/>
                    <a:p>
                      <a:r>
                        <a:rPr lang="en-US" dirty="0" smtClean="0"/>
                        <a:t>Principle</a:t>
                      </a:r>
                      <a:endParaRPr lang="en-US" dirty="0"/>
                    </a:p>
                  </a:txBody>
                  <a:tcPr/>
                </a:tc>
                <a:tc>
                  <a:txBody>
                    <a:bodyPr/>
                    <a:lstStyle/>
                    <a:p>
                      <a:r>
                        <a:rPr lang="en-US" dirty="0" smtClean="0"/>
                        <a:t>Ultrasound </a:t>
                      </a:r>
                      <a:br>
                        <a:rPr lang="en-US" dirty="0" smtClean="0"/>
                      </a:br>
                      <a:r>
                        <a:rPr lang="en-US" dirty="0" smtClean="0"/>
                        <a:t>(across pipe)</a:t>
                      </a:r>
                      <a:endParaRPr lang="en-US" dirty="0"/>
                    </a:p>
                  </a:txBody>
                  <a:tcPr/>
                </a:tc>
                <a:tc>
                  <a:txBody>
                    <a:bodyPr/>
                    <a:lstStyle/>
                    <a:p>
                      <a:r>
                        <a:rPr lang="en-US" dirty="0" smtClean="0"/>
                        <a:t>Ultrasound </a:t>
                      </a:r>
                      <a:br>
                        <a:rPr lang="en-US" dirty="0" smtClean="0"/>
                      </a:br>
                      <a:r>
                        <a:rPr lang="en-US" dirty="0" smtClean="0"/>
                        <a:t>(along pipe)</a:t>
                      </a:r>
                      <a:endParaRPr lang="en-US" dirty="0"/>
                    </a:p>
                  </a:txBody>
                  <a:tcPr/>
                </a:tc>
                <a:tc>
                  <a:txBody>
                    <a:bodyPr/>
                    <a:lstStyle/>
                    <a:p>
                      <a:pPr algn="l"/>
                      <a:r>
                        <a:rPr lang="en-US" dirty="0" smtClean="0"/>
                        <a:t>MR-NMR spectroscopy </a:t>
                      </a:r>
                      <a:br>
                        <a:rPr lang="en-US" dirty="0" smtClean="0"/>
                      </a:br>
                      <a:r>
                        <a:rPr lang="en-US" dirty="0" smtClean="0"/>
                        <a:t>(permanent magnet)</a:t>
                      </a:r>
                      <a:endParaRPr lang="en-US" dirty="0"/>
                    </a:p>
                  </a:txBody>
                  <a:tcPr/>
                </a:tc>
              </a:tr>
            </a:tbl>
          </a:graphicData>
        </a:graphic>
      </p:graphicFrame>
      <p:sp>
        <p:nvSpPr>
          <p:cNvPr id="3" name="Footer Placeholder 2"/>
          <p:cNvSpPr>
            <a:spLocks noGrp="1"/>
          </p:cNvSpPr>
          <p:nvPr>
            <p:ph type="ftr" sz="quarter" idx="11"/>
          </p:nvPr>
        </p:nvSpPr>
        <p:spPr/>
        <p:txBody>
          <a:bodyPr/>
          <a:lstStyle/>
          <a:p>
            <a:r>
              <a:rPr lang="pt-BR" dirty="0" smtClean="0"/>
              <a:t>General CONSENS Presentation - Manuel Pereira Remelhe - Cagliari - 2016-06-24</a:t>
            </a:r>
            <a:endParaRPr lang="fr-FR" dirty="0"/>
          </a:p>
        </p:txBody>
      </p:sp>
      <p:sp>
        <p:nvSpPr>
          <p:cNvPr id="4" name="Slide Number Placeholder 3"/>
          <p:cNvSpPr>
            <a:spLocks noGrp="1"/>
          </p:cNvSpPr>
          <p:nvPr>
            <p:ph type="sldNum" sz="quarter" idx="12"/>
          </p:nvPr>
        </p:nvSpPr>
        <p:spPr/>
        <p:txBody>
          <a:bodyPr/>
          <a:lstStyle/>
          <a:p>
            <a:fld id="{14081FB8-7DB9-9C42-9C20-81EED1551B10}" type="slidenum">
              <a:rPr lang="fr-FR" smtClean="0"/>
              <a:pPr/>
              <a:t>7</a:t>
            </a:fld>
            <a:endParaRPr lang="fr-FR"/>
          </a:p>
        </p:txBody>
      </p:sp>
      <p:sp>
        <p:nvSpPr>
          <p:cNvPr id="5" name="Title 4"/>
          <p:cNvSpPr>
            <a:spLocks noGrp="1"/>
          </p:cNvSpPr>
          <p:nvPr>
            <p:ph type="title"/>
          </p:nvPr>
        </p:nvSpPr>
        <p:spPr/>
        <p:txBody>
          <a:bodyPr/>
          <a:lstStyle/>
          <a:p>
            <a:r>
              <a:rPr lang="en-US" dirty="0" smtClean="0"/>
              <a:t>Novel sensing technologies</a:t>
            </a:r>
            <a:endParaRPr lang="en-US" dirty="0"/>
          </a:p>
        </p:txBody>
      </p:sp>
      <p:grpSp>
        <p:nvGrpSpPr>
          <p:cNvPr id="22" name="Group 21"/>
          <p:cNvGrpSpPr/>
          <p:nvPr/>
        </p:nvGrpSpPr>
        <p:grpSpPr>
          <a:xfrm>
            <a:off x="4267595" y="4511279"/>
            <a:ext cx="1767662" cy="891921"/>
            <a:chOff x="4574381" y="3778572"/>
            <a:chExt cx="1276351" cy="646266"/>
          </a:xfrm>
        </p:grpSpPr>
        <p:sp>
          <p:nvSpPr>
            <p:cNvPr id="11" name="Rectangle 10"/>
            <p:cNvSpPr/>
            <p:nvPr/>
          </p:nvSpPr>
          <p:spPr>
            <a:xfrm>
              <a:off x="4574381" y="3924775"/>
              <a:ext cx="1273968" cy="430916"/>
            </a:xfrm>
            <a:prstGeom prst="rect">
              <a:avLst/>
            </a:prstGeom>
            <a:gradFill>
              <a:gsLst>
                <a:gs pos="0">
                  <a:schemeClr val="tx2">
                    <a:lumMod val="60000"/>
                    <a:lumOff val="40000"/>
                  </a:schemeClr>
                </a:gs>
                <a:gs pos="100000">
                  <a:schemeClr val="tx2">
                    <a:lumMod val="20000"/>
                    <a:lumOff val="8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576763" y="3879056"/>
              <a:ext cx="1271587" cy="4571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576762" y="4379119"/>
              <a:ext cx="1271587" cy="4571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a:stCxn id="12" idx="1"/>
              <a:endCxn id="13" idx="1"/>
            </p:cNvCxnSpPr>
            <p:nvPr/>
          </p:nvCxnSpPr>
          <p:spPr>
            <a:xfrm flipH="1">
              <a:off x="4576762" y="3901916"/>
              <a:ext cx="1" cy="500063"/>
            </a:xfrm>
            <a:prstGeom prst="line">
              <a:avLst/>
            </a:prstGeom>
            <a:ln w="3175">
              <a:solidFill>
                <a:srgbClr val="656565"/>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2" idx="3"/>
              <a:endCxn id="13" idx="3"/>
            </p:cNvCxnSpPr>
            <p:nvPr/>
          </p:nvCxnSpPr>
          <p:spPr>
            <a:xfrm flipH="1">
              <a:off x="5848349" y="3901916"/>
              <a:ext cx="1" cy="500063"/>
            </a:xfrm>
            <a:prstGeom prst="line">
              <a:avLst/>
            </a:prstGeom>
            <a:ln w="3175">
              <a:solidFill>
                <a:srgbClr val="656565"/>
              </a:solidFill>
            </a:ln>
          </p:spPr>
          <p:style>
            <a:lnRef idx="2">
              <a:schemeClr val="accent1"/>
            </a:lnRef>
            <a:fillRef idx="0">
              <a:schemeClr val="accent1"/>
            </a:fillRef>
            <a:effectRef idx="1">
              <a:schemeClr val="accent1"/>
            </a:effectRef>
            <a:fontRef idx="minor">
              <a:schemeClr val="tx1"/>
            </a:fontRef>
          </p:style>
        </p:cxnSp>
        <p:sp>
          <p:nvSpPr>
            <p:cNvPr id="16" name="Rectangle 40"/>
            <p:cNvSpPr/>
            <p:nvPr/>
          </p:nvSpPr>
          <p:spPr>
            <a:xfrm>
              <a:off x="4574381" y="3924775"/>
              <a:ext cx="1273969" cy="71983"/>
            </a:xfrm>
            <a:custGeom>
              <a:avLst/>
              <a:gdLst>
                <a:gd name="connsiteX0" fmla="*/ 0 w 1271587"/>
                <a:gd name="connsiteY0" fmla="*/ 0 h 45719"/>
                <a:gd name="connsiteX1" fmla="*/ 1271587 w 1271587"/>
                <a:gd name="connsiteY1" fmla="*/ 0 h 45719"/>
                <a:gd name="connsiteX2" fmla="*/ 1271587 w 1271587"/>
                <a:gd name="connsiteY2" fmla="*/ 45719 h 45719"/>
                <a:gd name="connsiteX3" fmla="*/ 0 w 1271587"/>
                <a:gd name="connsiteY3" fmla="*/ 45719 h 45719"/>
                <a:gd name="connsiteX4" fmla="*/ 0 w 1271587"/>
                <a:gd name="connsiteY4" fmla="*/ 0 h 45719"/>
                <a:gd name="connsiteX0" fmla="*/ 2382 w 1273969"/>
                <a:gd name="connsiteY0" fmla="*/ 0 h 45719"/>
                <a:gd name="connsiteX1" fmla="*/ 1273969 w 1273969"/>
                <a:gd name="connsiteY1" fmla="*/ 0 h 45719"/>
                <a:gd name="connsiteX2" fmla="*/ 1273969 w 1273969"/>
                <a:gd name="connsiteY2" fmla="*/ 45719 h 45719"/>
                <a:gd name="connsiteX3" fmla="*/ 0 w 1273969"/>
                <a:gd name="connsiteY3" fmla="*/ 26669 h 45719"/>
                <a:gd name="connsiteX4" fmla="*/ 2382 w 1273969"/>
                <a:gd name="connsiteY4" fmla="*/ 0 h 45719"/>
                <a:gd name="connsiteX0" fmla="*/ 2382 w 1273969"/>
                <a:gd name="connsiteY0" fmla="*/ 0 h 45719"/>
                <a:gd name="connsiteX1" fmla="*/ 1273969 w 1273969"/>
                <a:gd name="connsiteY1" fmla="*/ 0 h 45719"/>
                <a:gd name="connsiteX2" fmla="*/ 1273969 w 1273969"/>
                <a:gd name="connsiteY2" fmla="*/ 45719 h 45719"/>
                <a:gd name="connsiteX3" fmla="*/ 485775 w 1273969"/>
                <a:gd name="connsiteY3" fmla="*/ 42388 h 45719"/>
                <a:gd name="connsiteX4" fmla="*/ 0 w 1273969"/>
                <a:gd name="connsiteY4" fmla="*/ 26669 h 45719"/>
                <a:gd name="connsiteX5" fmla="*/ 2382 w 1273969"/>
                <a:gd name="connsiteY5" fmla="*/ 0 h 45719"/>
                <a:gd name="connsiteX0" fmla="*/ 2382 w 1273969"/>
                <a:gd name="connsiteY0" fmla="*/ 0 h 46856"/>
                <a:gd name="connsiteX1" fmla="*/ 1273969 w 1273969"/>
                <a:gd name="connsiteY1" fmla="*/ 0 h 46856"/>
                <a:gd name="connsiteX2" fmla="*/ 1273969 w 1273969"/>
                <a:gd name="connsiteY2" fmla="*/ 45719 h 46856"/>
                <a:gd name="connsiteX3" fmla="*/ 809625 w 1273969"/>
                <a:gd name="connsiteY3" fmla="*/ 20956 h 46856"/>
                <a:gd name="connsiteX4" fmla="*/ 485775 w 1273969"/>
                <a:gd name="connsiteY4" fmla="*/ 42388 h 46856"/>
                <a:gd name="connsiteX5" fmla="*/ 0 w 1273969"/>
                <a:gd name="connsiteY5" fmla="*/ 26669 h 46856"/>
                <a:gd name="connsiteX6" fmla="*/ 2382 w 1273969"/>
                <a:gd name="connsiteY6" fmla="*/ 0 h 4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969" h="46856">
                  <a:moveTo>
                    <a:pt x="2382" y="0"/>
                  </a:moveTo>
                  <a:lnTo>
                    <a:pt x="1273969" y="0"/>
                  </a:lnTo>
                  <a:lnTo>
                    <a:pt x="1273969" y="45719"/>
                  </a:lnTo>
                  <a:cubicBezTo>
                    <a:pt x="1196975" y="53180"/>
                    <a:pt x="940991" y="21511"/>
                    <a:pt x="809625" y="20956"/>
                  </a:cubicBezTo>
                  <a:cubicBezTo>
                    <a:pt x="678259" y="20401"/>
                    <a:pt x="621109" y="45405"/>
                    <a:pt x="485775" y="42388"/>
                  </a:cubicBezTo>
                  <a:lnTo>
                    <a:pt x="0" y="26669"/>
                  </a:lnTo>
                  <a:lnTo>
                    <a:pt x="2382" y="0"/>
                  </a:lnTo>
                  <a:close/>
                </a:path>
              </a:pathLst>
            </a:custGeom>
            <a:blipFill>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40"/>
            <p:cNvSpPr/>
            <p:nvPr/>
          </p:nvSpPr>
          <p:spPr>
            <a:xfrm flipV="1">
              <a:off x="4576763" y="4305993"/>
              <a:ext cx="1273969" cy="73126"/>
            </a:xfrm>
            <a:custGeom>
              <a:avLst/>
              <a:gdLst>
                <a:gd name="connsiteX0" fmla="*/ 0 w 1271587"/>
                <a:gd name="connsiteY0" fmla="*/ 0 h 45719"/>
                <a:gd name="connsiteX1" fmla="*/ 1271587 w 1271587"/>
                <a:gd name="connsiteY1" fmla="*/ 0 h 45719"/>
                <a:gd name="connsiteX2" fmla="*/ 1271587 w 1271587"/>
                <a:gd name="connsiteY2" fmla="*/ 45719 h 45719"/>
                <a:gd name="connsiteX3" fmla="*/ 0 w 1271587"/>
                <a:gd name="connsiteY3" fmla="*/ 45719 h 45719"/>
                <a:gd name="connsiteX4" fmla="*/ 0 w 1271587"/>
                <a:gd name="connsiteY4" fmla="*/ 0 h 45719"/>
                <a:gd name="connsiteX0" fmla="*/ 2382 w 1273969"/>
                <a:gd name="connsiteY0" fmla="*/ 0 h 45719"/>
                <a:gd name="connsiteX1" fmla="*/ 1273969 w 1273969"/>
                <a:gd name="connsiteY1" fmla="*/ 0 h 45719"/>
                <a:gd name="connsiteX2" fmla="*/ 1273969 w 1273969"/>
                <a:gd name="connsiteY2" fmla="*/ 45719 h 45719"/>
                <a:gd name="connsiteX3" fmla="*/ 0 w 1273969"/>
                <a:gd name="connsiteY3" fmla="*/ 26669 h 45719"/>
                <a:gd name="connsiteX4" fmla="*/ 2382 w 1273969"/>
                <a:gd name="connsiteY4" fmla="*/ 0 h 45719"/>
                <a:gd name="connsiteX0" fmla="*/ 2382 w 1273969"/>
                <a:gd name="connsiteY0" fmla="*/ 0 h 45719"/>
                <a:gd name="connsiteX1" fmla="*/ 1273969 w 1273969"/>
                <a:gd name="connsiteY1" fmla="*/ 0 h 45719"/>
                <a:gd name="connsiteX2" fmla="*/ 1273969 w 1273969"/>
                <a:gd name="connsiteY2" fmla="*/ 45719 h 45719"/>
                <a:gd name="connsiteX3" fmla="*/ 485775 w 1273969"/>
                <a:gd name="connsiteY3" fmla="*/ 42388 h 45719"/>
                <a:gd name="connsiteX4" fmla="*/ 0 w 1273969"/>
                <a:gd name="connsiteY4" fmla="*/ 26669 h 45719"/>
                <a:gd name="connsiteX5" fmla="*/ 2382 w 1273969"/>
                <a:gd name="connsiteY5" fmla="*/ 0 h 45719"/>
                <a:gd name="connsiteX0" fmla="*/ 2382 w 1273969"/>
                <a:gd name="connsiteY0" fmla="*/ 0 h 46856"/>
                <a:gd name="connsiteX1" fmla="*/ 1273969 w 1273969"/>
                <a:gd name="connsiteY1" fmla="*/ 0 h 46856"/>
                <a:gd name="connsiteX2" fmla="*/ 1273969 w 1273969"/>
                <a:gd name="connsiteY2" fmla="*/ 45719 h 46856"/>
                <a:gd name="connsiteX3" fmla="*/ 809625 w 1273969"/>
                <a:gd name="connsiteY3" fmla="*/ 20956 h 46856"/>
                <a:gd name="connsiteX4" fmla="*/ 485775 w 1273969"/>
                <a:gd name="connsiteY4" fmla="*/ 42388 h 46856"/>
                <a:gd name="connsiteX5" fmla="*/ 0 w 1273969"/>
                <a:gd name="connsiteY5" fmla="*/ 26669 h 46856"/>
                <a:gd name="connsiteX6" fmla="*/ 2382 w 1273969"/>
                <a:gd name="connsiteY6" fmla="*/ 0 h 4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969" h="46856">
                  <a:moveTo>
                    <a:pt x="2382" y="0"/>
                  </a:moveTo>
                  <a:lnTo>
                    <a:pt x="1273969" y="0"/>
                  </a:lnTo>
                  <a:lnTo>
                    <a:pt x="1273969" y="45719"/>
                  </a:lnTo>
                  <a:cubicBezTo>
                    <a:pt x="1196975" y="53180"/>
                    <a:pt x="940991" y="21511"/>
                    <a:pt x="809625" y="20956"/>
                  </a:cubicBezTo>
                  <a:cubicBezTo>
                    <a:pt x="678259" y="20401"/>
                    <a:pt x="621109" y="45405"/>
                    <a:pt x="485775" y="42388"/>
                  </a:cubicBezTo>
                  <a:lnTo>
                    <a:pt x="0" y="26669"/>
                  </a:lnTo>
                  <a:lnTo>
                    <a:pt x="2382" y="0"/>
                  </a:lnTo>
                  <a:close/>
                </a:path>
              </a:pathLst>
            </a:custGeom>
            <a:blipFill>
              <a:blip r:embed="rId2"/>
              <a:tile tx="0" ty="0" sx="100000" sy="100000" flip="none" algn="tl"/>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660776" y="3778572"/>
              <a:ext cx="180870" cy="100484"/>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576763" y="3778572"/>
              <a:ext cx="180870" cy="100484"/>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1795093" y="3990963"/>
            <a:ext cx="1762412" cy="1517302"/>
            <a:chOff x="1954117" y="4175760"/>
            <a:chExt cx="1762412" cy="1517302"/>
          </a:xfrm>
        </p:grpSpPr>
        <p:sp>
          <p:nvSpPr>
            <p:cNvPr id="52" name="Rectangle 51"/>
            <p:cNvSpPr/>
            <p:nvPr/>
          </p:nvSpPr>
          <p:spPr>
            <a:xfrm>
              <a:off x="2699937" y="5558211"/>
              <a:ext cx="250216" cy="134851"/>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2699938" y="4690910"/>
              <a:ext cx="250216" cy="134851"/>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5" name="Group 54"/>
            <p:cNvGrpSpPr/>
            <p:nvPr/>
          </p:nvGrpSpPr>
          <p:grpSpPr>
            <a:xfrm>
              <a:off x="1954117" y="4822668"/>
              <a:ext cx="1762412" cy="735543"/>
              <a:chOff x="1850710" y="2806339"/>
              <a:chExt cx="1273969" cy="545782"/>
            </a:xfrm>
            <a:effectLst/>
          </p:grpSpPr>
          <p:sp>
            <p:nvSpPr>
              <p:cNvPr id="63" name="Rectangle 62"/>
              <p:cNvSpPr/>
              <p:nvPr/>
            </p:nvSpPr>
            <p:spPr>
              <a:xfrm>
                <a:off x="1850710" y="2852058"/>
                <a:ext cx="1273968" cy="454344"/>
              </a:xfrm>
              <a:prstGeom prst="rect">
                <a:avLst/>
              </a:prstGeom>
              <a:gradFill>
                <a:gsLst>
                  <a:gs pos="0">
                    <a:schemeClr val="tx2">
                      <a:lumMod val="60000"/>
                      <a:lumOff val="40000"/>
                    </a:schemeClr>
                  </a:gs>
                  <a:gs pos="100000">
                    <a:schemeClr val="tx2">
                      <a:lumMod val="20000"/>
                      <a:lumOff val="8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853092" y="2806339"/>
                <a:ext cx="1271587" cy="4571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1853091" y="3306402"/>
                <a:ext cx="1271587" cy="4571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 name="Straight Connector 65"/>
              <p:cNvCxnSpPr>
                <a:stCxn id="64" idx="1"/>
                <a:endCxn id="65" idx="1"/>
              </p:cNvCxnSpPr>
              <p:nvPr/>
            </p:nvCxnSpPr>
            <p:spPr>
              <a:xfrm flipH="1">
                <a:off x="1853091" y="2829199"/>
                <a:ext cx="1" cy="500063"/>
              </a:xfrm>
              <a:prstGeom prst="line">
                <a:avLst/>
              </a:prstGeom>
              <a:ln w="3175">
                <a:solidFill>
                  <a:srgbClr val="656565"/>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64" idx="3"/>
                <a:endCxn id="65" idx="3"/>
              </p:cNvCxnSpPr>
              <p:nvPr/>
            </p:nvCxnSpPr>
            <p:spPr>
              <a:xfrm flipH="1">
                <a:off x="3124678" y="2829199"/>
                <a:ext cx="1" cy="500063"/>
              </a:xfrm>
              <a:prstGeom prst="line">
                <a:avLst/>
              </a:prstGeom>
              <a:ln w="3175">
                <a:solidFill>
                  <a:srgbClr val="656565"/>
                </a:solidFill>
              </a:ln>
            </p:spPr>
            <p:style>
              <a:lnRef idx="2">
                <a:schemeClr val="accent1"/>
              </a:lnRef>
              <a:fillRef idx="0">
                <a:schemeClr val="accent1"/>
              </a:fillRef>
              <a:effectRef idx="1">
                <a:schemeClr val="accent1"/>
              </a:effectRef>
              <a:fontRef idx="minor">
                <a:schemeClr val="tx1"/>
              </a:fontRef>
            </p:style>
          </p:cxnSp>
        </p:grpSp>
        <p:grpSp>
          <p:nvGrpSpPr>
            <p:cNvPr id="68" name="Group 67"/>
            <p:cNvGrpSpPr/>
            <p:nvPr/>
          </p:nvGrpSpPr>
          <p:grpSpPr>
            <a:xfrm>
              <a:off x="2316460" y="4175760"/>
              <a:ext cx="1017172" cy="1306992"/>
              <a:chOff x="1851758" y="4175760"/>
              <a:chExt cx="1968984" cy="1306992"/>
            </a:xfrm>
          </p:grpSpPr>
          <p:sp>
            <p:nvSpPr>
              <p:cNvPr id="56" name="Arc 55"/>
              <p:cNvSpPr/>
              <p:nvPr/>
            </p:nvSpPr>
            <p:spPr>
              <a:xfrm>
                <a:off x="2492125" y="4600830"/>
                <a:ext cx="688250" cy="456854"/>
              </a:xfrm>
              <a:prstGeom prst="arc">
                <a:avLst>
                  <a:gd name="adj1" fmla="val 4477417"/>
                  <a:gd name="adj2" fmla="val 6352940"/>
                </a:avLst>
              </a:prstGeom>
              <a:ln w="1905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Arc 56"/>
              <p:cNvSpPr/>
              <p:nvPr/>
            </p:nvSpPr>
            <p:spPr>
              <a:xfrm>
                <a:off x="2751302" y="4772869"/>
                <a:ext cx="169896" cy="112775"/>
              </a:xfrm>
              <a:prstGeom prst="arc">
                <a:avLst>
                  <a:gd name="adj1" fmla="val 4477417"/>
                  <a:gd name="adj2" fmla="val 6352940"/>
                </a:avLst>
              </a:prstGeom>
              <a:ln w="1905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Arc 57"/>
              <p:cNvSpPr/>
              <p:nvPr/>
            </p:nvSpPr>
            <p:spPr>
              <a:xfrm>
                <a:off x="2345700" y="4503634"/>
                <a:ext cx="981098" cy="651244"/>
              </a:xfrm>
              <a:prstGeom prst="arc">
                <a:avLst>
                  <a:gd name="adj1" fmla="val 4477417"/>
                  <a:gd name="adj2" fmla="val 6352940"/>
                </a:avLst>
              </a:prstGeom>
              <a:ln w="1905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Arc 58"/>
              <p:cNvSpPr/>
              <p:nvPr/>
            </p:nvSpPr>
            <p:spPr>
              <a:xfrm>
                <a:off x="2193102" y="4402341"/>
                <a:ext cx="1286296" cy="853831"/>
              </a:xfrm>
              <a:prstGeom prst="arc">
                <a:avLst>
                  <a:gd name="adj1" fmla="val 4477417"/>
                  <a:gd name="adj2" fmla="val 6352940"/>
                </a:avLst>
              </a:prstGeom>
              <a:ln w="1905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Arc 59"/>
              <p:cNvSpPr/>
              <p:nvPr/>
            </p:nvSpPr>
            <p:spPr>
              <a:xfrm>
                <a:off x="2020422" y="4287718"/>
                <a:ext cx="1631654" cy="1083077"/>
              </a:xfrm>
              <a:prstGeom prst="arc">
                <a:avLst>
                  <a:gd name="adj1" fmla="val 4477417"/>
                  <a:gd name="adj2" fmla="val 6352940"/>
                </a:avLst>
              </a:prstGeom>
              <a:ln w="1905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Arc 60"/>
              <p:cNvSpPr/>
              <p:nvPr/>
            </p:nvSpPr>
            <p:spPr>
              <a:xfrm>
                <a:off x="1851758" y="4175760"/>
                <a:ext cx="1968984" cy="1306992"/>
              </a:xfrm>
              <a:prstGeom prst="arc">
                <a:avLst>
                  <a:gd name="adj1" fmla="val 4477417"/>
                  <a:gd name="adj2" fmla="val 6352940"/>
                </a:avLst>
              </a:prstGeom>
              <a:ln w="1905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Arc 61"/>
              <p:cNvSpPr/>
              <p:nvPr/>
            </p:nvSpPr>
            <p:spPr>
              <a:xfrm>
                <a:off x="2625878" y="4689614"/>
                <a:ext cx="420744" cy="279285"/>
              </a:xfrm>
              <a:prstGeom prst="arc">
                <a:avLst>
                  <a:gd name="adj1" fmla="val 4477417"/>
                  <a:gd name="adj2" fmla="val 6352940"/>
                </a:avLst>
              </a:prstGeom>
              <a:ln w="1905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8" name="Freeform 7"/>
          <p:cNvSpPr/>
          <p:nvPr/>
        </p:nvSpPr>
        <p:spPr>
          <a:xfrm>
            <a:off x="4600207" y="4541257"/>
            <a:ext cx="1084217" cy="89997"/>
          </a:xfrm>
          <a:custGeom>
            <a:avLst/>
            <a:gdLst>
              <a:gd name="connsiteX0" fmla="*/ 0 w 955040"/>
              <a:gd name="connsiteY0" fmla="*/ 61622 h 102787"/>
              <a:gd name="connsiteX1" fmla="*/ 78377 w 955040"/>
              <a:gd name="connsiteY1" fmla="*/ 662 h 102787"/>
              <a:gd name="connsiteX2" fmla="*/ 165463 w 955040"/>
              <a:gd name="connsiteY2" fmla="*/ 96456 h 102787"/>
              <a:gd name="connsiteX3" fmla="*/ 258354 w 955040"/>
              <a:gd name="connsiteY3" fmla="*/ 9370 h 102787"/>
              <a:gd name="connsiteX4" fmla="*/ 339634 w 955040"/>
              <a:gd name="connsiteY4" fmla="*/ 93553 h 102787"/>
              <a:gd name="connsiteX5" fmla="*/ 418011 w 955040"/>
              <a:gd name="connsiteY5" fmla="*/ 6467 h 102787"/>
              <a:gd name="connsiteX6" fmla="*/ 490583 w 955040"/>
              <a:gd name="connsiteY6" fmla="*/ 90650 h 102787"/>
              <a:gd name="connsiteX7" fmla="*/ 571863 w 955040"/>
              <a:gd name="connsiteY7" fmla="*/ 12273 h 102787"/>
              <a:gd name="connsiteX8" fmla="*/ 650240 w 955040"/>
              <a:gd name="connsiteY8" fmla="*/ 96456 h 102787"/>
              <a:gd name="connsiteX9" fmla="*/ 722811 w 955040"/>
              <a:gd name="connsiteY9" fmla="*/ 20982 h 102787"/>
              <a:gd name="connsiteX10" fmla="*/ 801189 w 955040"/>
              <a:gd name="connsiteY10" fmla="*/ 102262 h 102787"/>
              <a:gd name="connsiteX11" fmla="*/ 859246 w 955040"/>
              <a:gd name="connsiteY11" fmla="*/ 55816 h 102787"/>
              <a:gd name="connsiteX12" fmla="*/ 955040 w 955040"/>
              <a:gd name="connsiteY12" fmla="*/ 52913 h 102787"/>
              <a:gd name="connsiteX13" fmla="*/ 955040 w 955040"/>
              <a:gd name="connsiteY13" fmla="*/ 52913 h 102787"/>
              <a:gd name="connsiteX0" fmla="*/ 0 w 955040"/>
              <a:gd name="connsiteY0" fmla="*/ 55158 h 96323"/>
              <a:gd name="connsiteX1" fmla="*/ 98697 w 955040"/>
              <a:gd name="connsiteY1" fmla="*/ 55158 h 96323"/>
              <a:gd name="connsiteX2" fmla="*/ 165463 w 955040"/>
              <a:gd name="connsiteY2" fmla="*/ 89992 h 96323"/>
              <a:gd name="connsiteX3" fmla="*/ 258354 w 955040"/>
              <a:gd name="connsiteY3" fmla="*/ 2906 h 96323"/>
              <a:gd name="connsiteX4" fmla="*/ 339634 w 955040"/>
              <a:gd name="connsiteY4" fmla="*/ 87089 h 96323"/>
              <a:gd name="connsiteX5" fmla="*/ 418011 w 955040"/>
              <a:gd name="connsiteY5" fmla="*/ 3 h 96323"/>
              <a:gd name="connsiteX6" fmla="*/ 490583 w 955040"/>
              <a:gd name="connsiteY6" fmla="*/ 84186 h 96323"/>
              <a:gd name="connsiteX7" fmla="*/ 571863 w 955040"/>
              <a:gd name="connsiteY7" fmla="*/ 5809 h 96323"/>
              <a:gd name="connsiteX8" fmla="*/ 650240 w 955040"/>
              <a:gd name="connsiteY8" fmla="*/ 89992 h 96323"/>
              <a:gd name="connsiteX9" fmla="*/ 722811 w 955040"/>
              <a:gd name="connsiteY9" fmla="*/ 14518 h 96323"/>
              <a:gd name="connsiteX10" fmla="*/ 801189 w 955040"/>
              <a:gd name="connsiteY10" fmla="*/ 95798 h 96323"/>
              <a:gd name="connsiteX11" fmla="*/ 859246 w 955040"/>
              <a:gd name="connsiteY11" fmla="*/ 49352 h 96323"/>
              <a:gd name="connsiteX12" fmla="*/ 955040 w 955040"/>
              <a:gd name="connsiteY12" fmla="*/ 46449 h 96323"/>
              <a:gd name="connsiteX13" fmla="*/ 955040 w 955040"/>
              <a:gd name="connsiteY13" fmla="*/ 46449 h 96323"/>
              <a:gd name="connsiteX0" fmla="*/ 0 w 955040"/>
              <a:gd name="connsiteY0" fmla="*/ 55158 h 96323"/>
              <a:gd name="connsiteX1" fmla="*/ 98697 w 955040"/>
              <a:gd name="connsiteY1" fmla="*/ 55158 h 96323"/>
              <a:gd name="connsiteX2" fmla="*/ 165463 w 955040"/>
              <a:gd name="connsiteY2" fmla="*/ 89992 h 96323"/>
              <a:gd name="connsiteX3" fmla="*/ 258354 w 955040"/>
              <a:gd name="connsiteY3" fmla="*/ 2906 h 96323"/>
              <a:gd name="connsiteX4" fmla="*/ 339634 w 955040"/>
              <a:gd name="connsiteY4" fmla="*/ 87089 h 96323"/>
              <a:gd name="connsiteX5" fmla="*/ 418011 w 955040"/>
              <a:gd name="connsiteY5" fmla="*/ 3 h 96323"/>
              <a:gd name="connsiteX6" fmla="*/ 490583 w 955040"/>
              <a:gd name="connsiteY6" fmla="*/ 84186 h 96323"/>
              <a:gd name="connsiteX7" fmla="*/ 571863 w 955040"/>
              <a:gd name="connsiteY7" fmla="*/ 5809 h 96323"/>
              <a:gd name="connsiteX8" fmla="*/ 650240 w 955040"/>
              <a:gd name="connsiteY8" fmla="*/ 89992 h 96323"/>
              <a:gd name="connsiteX9" fmla="*/ 722811 w 955040"/>
              <a:gd name="connsiteY9" fmla="*/ 14518 h 96323"/>
              <a:gd name="connsiteX10" fmla="*/ 801189 w 955040"/>
              <a:gd name="connsiteY10" fmla="*/ 95798 h 96323"/>
              <a:gd name="connsiteX11" fmla="*/ 859246 w 955040"/>
              <a:gd name="connsiteY11" fmla="*/ 49352 h 96323"/>
              <a:gd name="connsiteX12" fmla="*/ 955040 w 955040"/>
              <a:gd name="connsiteY12" fmla="*/ 46449 h 96323"/>
              <a:gd name="connsiteX13" fmla="*/ 955040 w 955040"/>
              <a:gd name="connsiteY13" fmla="*/ 46449 h 96323"/>
              <a:gd name="connsiteX0" fmla="*/ 0 w 955040"/>
              <a:gd name="connsiteY0" fmla="*/ 55158 h 96323"/>
              <a:gd name="connsiteX1" fmla="*/ 98697 w 955040"/>
              <a:gd name="connsiteY1" fmla="*/ 55158 h 96323"/>
              <a:gd name="connsiteX2" fmla="*/ 165463 w 955040"/>
              <a:gd name="connsiteY2" fmla="*/ 89992 h 96323"/>
              <a:gd name="connsiteX3" fmla="*/ 258354 w 955040"/>
              <a:gd name="connsiteY3" fmla="*/ 2906 h 96323"/>
              <a:gd name="connsiteX4" fmla="*/ 339634 w 955040"/>
              <a:gd name="connsiteY4" fmla="*/ 87089 h 96323"/>
              <a:gd name="connsiteX5" fmla="*/ 418011 w 955040"/>
              <a:gd name="connsiteY5" fmla="*/ 3 h 96323"/>
              <a:gd name="connsiteX6" fmla="*/ 490583 w 955040"/>
              <a:gd name="connsiteY6" fmla="*/ 84186 h 96323"/>
              <a:gd name="connsiteX7" fmla="*/ 571863 w 955040"/>
              <a:gd name="connsiteY7" fmla="*/ 5809 h 96323"/>
              <a:gd name="connsiteX8" fmla="*/ 650240 w 955040"/>
              <a:gd name="connsiteY8" fmla="*/ 89992 h 96323"/>
              <a:gd name="connsiteX9" fmla="*/ 722811 w 955040"/>
              <a:gd name="connsiteY9" fmla="*/ 14518 h 96323"/>
              <a:gd name="connsiteX10" fmla="*/ 801189 w 955040"/>
              <a:gd name="connsiteY10" fmla="*/ 95798 h 96323"/>
              <a:gd name="connsiteX11" fmla="*/ 859246 w 955040"/>
              <a:gd name="connsiteY11" fmla="*/ 49352 h 96323"/>
              <a:gd name="connsiteX12" fmla="*/ 955040 w 955040"/>
              <a:gd name="connsiteY12" fmla="*/ 46449 h 96323"/>
              <a:gd name="connsiteX13" fmla="*/ 955040 w 955040"/>
              <a:gd name="connsiteY13" fmla="*/ 46449 h 96323"/>
              <a:gd name="connsiteX0" fmla="*/ 0 w 955040"/>
              <a:gd name="connsiteY0" fmla="*/ 55158 h 96323"/>
              <a:gd name="connsiteX1" fmla="*/ 98697 w 955040"/>
              <a:gd name="connsiteY1" fmla="*/ 55158 h 96323"/>
              <a:gd name="connsiteX2" fmla="*/ 258354 w 955040"/>
              <a:gd name="connsiteY2" fmla="*/ 2906 h 96323"/>
              <a:gd name="connsiteX3" fmla="*/ 339634 w 955040"/>
              <a:gd name="connsiteY3" fmla="*/ 87089 h 96323"/>
              <a:gd name="connsiteX4" fmla="*/ 418011 w 955040"/>
              <a:gd name="connsiteY4" fmla="*/ 3 h 96323"/>
              <a:gd name="connsiteX5" fmla="*/ 490583 w 955040"/>
              <a:gd name="connsiteY5" fmla="*/ 84186 h 96323"/>
              <a:gd name="connsiteX6" fmla="*/ 571863 w 955040"/>
              <a:gd name="connsiteY6" fmla="*/ 5809 h 96323"/>
              <a:gd name="connsiteX7" fmla="*/ 650240 w 955040"/>
              <a:gd name="connsiteY7" fmla="*/ 89992 h 96323"/>
              <a:gd name="connsiteX8" fmla="*/ 722811 w 955040"/>
              <a:gd name="connsiteY8" fmla="*/ 14518 h 96323"/>
              <a:gd name="connsiteX9" fmla="*/ 801189 w 955040"/>
              <a:gd name="connsiteY9" fmla="*/ 95798 h 96323"/>
              <a:gd name="connsiteX10" fmla="*/ 859246 w 955040"/>
              <a:gd name="connsiteY10" fmla="*/ 49352 h 96323"/>
              <a:gd name="connsiteX11" fmla="*/ 955040 w 955040"/>
              <a:gd name="connsiteY11" fmla="*/ 46449 h 96323"/>
              <a:gd name="connsiteX12" fmla="*/ 955040 w 955040"/>
              <a:gd name="connsiteY12" fmla="*/ 46449 h 96323"/>
              <a:gd name="connsiteX0" fmla="*/ 0 w 955040"/>
              <a:gd name="connsiteY0" fmla="*/ 55158 h 96323"/>
              <a:gd name="connsiteX1" fmla="*/ 258354 w 955040"/>
              <a:gd name="connsiteY1" fmla="*/ 2906 h 96323"/>
              <a:gd name="connsiteX2" fmla="*/ 339634 w 955040"/>
              <a:gd name="connsiteY2" fmla="*/ 87089 h 96323"/>
              <a:gd name="connsiteX3" fmla="*/ 418011 w 955040"/>
              <a:gd name="connsiteY3" fmla="*/ 3 h 96323"/>
              <a:gd name="connsiteX4" fmla="*/ 490583 w 955040"/>
              <a:gd name="connsiteY4" fmla="*/ 84186 h 96323"/>
              <a:gd name="connsiteX5" fmla="*/ 571863 w 955040"/>
              <a:gd name="connsiteY5" fmla="*/ 5809 h 96323"/>
              <a:gd name="connsiteX6" fmla="*/ 650240 w 955040"/>
              <a:gd name="connsiteY6" fmla="*/ 89992 h 96323"/>
              <a:gd name="connsiteX7" fmla="*/ 722811 w 955040"/>
              <a:gd name="connsiteY7" fmla="*/ 14518 h 96323"/>
              <a:gd name="connsiteX8" fmla="*/ 801189 w 955040"/>
              <a:gd name="connsiteY8" fmla="*/ 95798 h 96323"/>
              <a:gd name="connsiteX9" fmla="*/ 859246 w 955040"/>
              <a:gd name="connsiteY9" fmla="*/ 49352 h 96323"/>
              <a:gd name="connsiteX10" fmla="*/ 955040 w 955040"/>
              <a:gd name="connsiteY10" fmla="*/ 46449 h 96323"/>
              <a:gd name="connsiteX11" fmla="*/ 955040 w 955040"/>
              <a:gd name="connsiteY11" fmla="*/ 46449 h 96323"/>
              <a:gd name="connsiteX0" fmla="*/ 0 w 955040"/>
              <a:gd name="connsiteY0" fmla="*/ 55158 h 96323"/>
              <a:gd name="connsiteX1" fmla="*/ 269966 w 955040"/>
              <a:gd name="connsiteY1" fmla="*/ 52255 h 96323"/>
              <a:gd name="connsiteX2" fmla="*/ 339634 w 955040"/>
              <a:gd name="connsiteY2" fmla="*/ 87089 h 96323"/>
              <a:gd name="connsiteX3" fmla="*/ 418011 w 955040"/>
              <a:gd name="connsiteY3" fmla="*/ 3 h 96323"/>
              <a:gd name="connsiteX4" fmla="*/ 490583 w 955040"/>
              <a:gd name="connsiteY4" fmla="*/ 84186 h 96323"/>
              <a:gd name="connsiteX5" fmla="*/ 571863 w 955040"/>
              <a:gd name="connsiteY5" fmla="*/ 5809 h 96323"/>
              <a:gd name="connsiteX6" fmla="*/ 650240 w 955040"/>
              <a:gd name="connsiteY6" fmla="*/ 89992 h 96323"/>
              <a:gd name="connsiteX7" fmla="*/ 722811 w 955040"/>
              <a:gd name="connsiteY7" fmla="*/ 14518 h 96323"/>
              <a:gd name="connsiteX8" fmla="*/ 801189 w 955040"/>
              <a:gd name="connsiteY8" fmla="*/ 95798 h 96323"/>
              <a:gd name="connsiteX9" fmla="*/ 859246 w 955040"/>
              <a:gd name="connsiteY9" fmla="*/ 49352 h 96323"/>
              <a:gd name="connsiteX10" fmla="*/ 955040 w 955040"/>
              <a:gd name="connsiteY10" fmla="*/ 46449 h 96323"/>
              <a:gd name="connsiteX11" fmla="*/ 955040 w 955040"/>
              <a:gd name="connsiteY11" fmla="*/ 46449 h 96323"/>
              <a:gd name="connsiteX0" fmla="*/ 0 w 955040"/>
              <a:gd name="connsiteY0" fmla="*/ 55158 h 96323"/>
              <a:gd name="connsiteX1" fmla="*/ 269966 w 955040"/>
              <a:gd name="connsiteY1" fmla="*/ 52255 h 96323"/>
              <a:gd name="connsiteX2" fmla="*/ 339634 w 955040"/>
              <a:gd name="connsiteY2" fmla="*/ 87089 h 96323"/>
              <a:gd name="connsiteX3" fmla="*/ 418011 w 955040"/>
              <a:gd name="connsiteY3" fmla="*/ 3 h 96323"/>
              <a:gd name="connsiteX4" fmla="*/ 490583 w 955040"/>
              <a:gd name="connsiteY4" fmla="*/ 84186 h 96323"/>
              <a:gd name="connsiteX5" fmla="*/ 571863 w 955040"/>
              <a:gd name="connsiteY5" fmla="*/ 5809 h 96323"/>
              <a:gd name="connsiteX6" fmla="*/ 650240 w 955040"/>
              <a:gd name="connsiteY6" fmla="*/ 89992 h 96323"/>
              <a:gd name="connsiteX7" fmla="*/ 722811 w 955040"/>
              <a:gd name="connsiteY7" fmla="*/ 14518 h 96323"/>
              <a:gd name="connsiteX8" fmla="*/ 801189 w 955040"/>
              <a:gd name="connsiteY8" fmla="*/ 95798 h 96323"/>
              <a:gd name="connsiteX9" fmla="*/ 859246 w 955040"/>
              <a:gd name="connsiteY9" fmla="*/ 49352 h 96323"/>
              <a:gd name="connsiteX10" fmla="*/ 955040 w 955040"/>
              <a:gd name="connsiteY10" fmla="*/ 46449 h 96323"/>
              <a:gd name="connsiteX11" fmla="*/ 955040 w 955040"/>
              <a:gd name="connsiteY11" fmla="*/ 46449 h 96323"/>
              <a:gd name="connsiteX0" fmla="*/ 0 w 955040"/>
              <a:gd name="connsiteY0" fmla="*/ 55158 h 96323"/>
              <a:gd name="connsiteX1" fmla="*/ 269966 w 955040"/>
              <a:gd name="connsiteY1" fmla="*/ 52255 h 96323"/>
              <a:gd name="connsiteX2" fmla="*/ 339634 w 955040"/>
              <a:gd name="connsiteY2" fmla="*/ 87089 h 96323"/>
              <a:gd name="connsiteX3" fmla="*/ 418011 w 955040"/>
              <a:gd name="connsiteY3" fmla="*/ 3 h 96323"/>
              <a:gd name="connsiteX4" fmla="*/ 490583 w 955040"/>
              <a:gd name="connsiteY4" fmla="*/ 84186 h 96323"/>
              <a:gd name="connsiteX5" fmla="*/ 571863 w 955040"/>
              <a:gd name="connsiteY5" fmla="*/ 5809 h 96323"/>
              <a:gd name="connsiteX6" fmla="*/ 650240 w 955040"/>
              <a:gd name="connsiteY6" fmla="*/ 89992 h 96323"/>
              <a:gd name="connsiteX7" fmla="*/ 722811 w 955040"/>
              <a:gd name="connsiteY7" fmla="*/ 14518 h 96323"/>
              <a:gd name="connsiteX8" fmla="*/ 801189 w 955040"/>
              <a:gd name="connsiteY8" fmla="*/ 95798 h 96323"/>
              <a:gd name="connsiteX9" fmla="*/ 859246 w 955040"/>
              <a:gd name="connsiteY9" fmla="*/ 49352 h 96323"/>
              <a:gd name="connsiteX10" fmla="*/ 955040 w 955040"/>
              <a:gd name="connsiteY10" fmla="*/ 46449 h 96323"/>
              <a:gd name="connsiteX11" fmla="*/ 955040 w 955040"/>
              <a:gd name="connsiteY11" fmla="*/ 46449 h 96323"/>
              <a:gd name="connsiteX0" fmla="*/ 0 w 1033417"/>
              <a:gd name="connsiteY0" fmla="*/ 55158 h 96323"/>
              <a:gd name="connsiteX1" fmla="*/ 269966 w 1033417"/>
              <a:gd name="connsiteY1" fmla="*/ 52255 h 96323"/>
              <a:gd name="connsiteX2" fmla="*/ 339634 w 1033417"/>
              <a:gd name="connsiteY2" fmla="*/ 87089 h 96323"/>
              <a:gd name="connsiteX3" fmla="*/ 418011 w 1033417"/>
              <a:gd name="connsiteY3" fmla="*/ 3 h 96323"/>
              <a:gd name="connsiteX4" fmla="*/ 490583 w 1033417"/>
              <a:gd name="connsiteY4" fmla="*/ 84186 h 96323"/>
              <a:gd name="connsiteX5" fmla="*/ 571863 w 1033417"/>
              <a:gd name="connsiteY5" fmla="*/ 5809 h 96323"/>
              <a:gd name="connsiteX6" fmla="*/ 650240 w 1033417"/>
              <a:gd name="connsiteY6" fmla="*/ 89992 h 96323"/>
              <a:gd name="connsiteX7" fmla="*/ 722811 w 1033417"/>
              <a:gd name="connsiteY7" fmla="*/ 14518 h 96323"/>
              <a:gd name="connsiteX8" fmla="*/ 801189 w 1033417"/>
              <a:gd name="connsiteY8" fmla="*/ 95798 h 96323"/>
              <a:gd name="connsiteX9" fmla="*/ 859246 w 1033417"/>
              <a:gd name="connsiteY9" fmla="*/ 49352 h 96323"/>
              <a:gd name="connsiteX10" fmla="*/ 955040 w 1033417"/>
              <a:gd name="connsiteY10" fmla="*/ 46449 h 96323"/>
              <a:gd name="connsiteX11" fmla="*/ 1033417 w 1033417"/>
              <a:gd name="connsiteY11" fmla="*/ 43546 h 96323"/>
              <a:gd name="connsiteX0" fmla="*/ 0 w 1033417"/>
              <a:gd name="connsiteY0" fmla="*/ 55158 h 96328"/>
              <a:gd name="connsiteX1" fmla="*/ 269966 w 1033417"/>
              <a:gd name="connsiteY1" fmla="*/ 52255 h 96328"/>
              <a:gd name="connsiteX2" fmla="*/ 339634 w 1033417"/>
              <a:gd name="connsiteY2" fmla="*/ 87089 h 96328"/>
              <a:gd name="connsiteX3" fmla="*/ 418011 w 1033417"/>
              <a:gd name="connsiteY3" fmla="*/ 3 h 96328"/>
              <a:gd name="connsiteX4" fmla="*/ 490583 w 1033417"/>
              <a:gd name="connsiteY4" fmla="*/ 84186 h 96328"/>
              <a:gd name="connsiteX5" fmla="*/ 571863 w 1033417"/>
              <a:gd name="connsiteY5" fmla="*/ 5809 h 96328"/>
              <a:gd name="connsiteX6" fmla="*/ 650240 w 1033417"/>
              <a:gd name="connsiteY6" fmla="*/ 89992 h 96328"/>
              <a:gd name="connsiteX7" fmla="*/ 722811 w 1033417"/>
              <a:gd name="connsiteY7" fmla="*/ 14518 h 96328"/>
              <a:gd name="connsiteX8" fmla="*/ 801189 w 1033417"/>
              <a:gd name="connsiteY8" fmla="*/ 95798 h 96328"/>
              <a:gd name="connsiteX9" fmla="*/ 859246 w 1033417"/>
              <a:gd name="connsiteY9" fmla="*/ 49352 h 96328"/>
              <a:gd name="connsiteX10" fmla="*/ 1033417 w 1033417"/>
              <a:gd name="connsiteY10" fmla="*/ 43546 h 96328"/>
              <a:gd name="connsiteX0" fmla="*/ 0 w 1084217"/>
              <a:gd name="connsiteY0" fmla="*/ 55158 h 96328"/>
              <a:gd name="connsiteX1" fmla="*/ 269966 w 1084217"/>
              <a:gd name="connsiteY1" fmla="*/ 52255 h 96328"/>
              <a:gd name="connsiteX2" fmla="*/ 339634 w 1084217"/>
              <a:gd name="connsiteY2" fmla="*/ 87089 h 96328"/>
              <a:gd name="connsiteX3" fmla="*/ 418011 w 1084217"/>
              <a:gd name="connsiteY3" fmla="*/ 3 h 96328"/>
              <a:gd name="connsiteX4" fmla="*/ 490583 w 1084217"/>
              <a:gd name="connsiteY4" fmla="*/ 84186 h 96328"/>
              <a:gd name="connsiteX5" fmla="*/ 571863 w 1084217"/>
              <a:gd name="connsiteY5" fmla="*/ 5809 h 96328"/>
              <a:gd name="connsiteX6" fmla="*/ 650240 w 1084217"/>
              <a:gd name="connsiteY6" fmla="*/ 89992 h 96328"/>
              <a:gd name="connsiteX7" fmla="*/ 722811 w 1084217"/>
              <a:gd name="connsiteY7" fmla="*/ 14518 h 96328"/>
              <a:gd name="connsiteX8" fmla="*/ 801189 w 1084217"/>
              <a:gd name="connsiteY8" fmla="*/ 95798 h 96328"/>
              <a:gd name="connsiteX9" fmla="*/ 859246 w 1084217"/>
              <a:gd name="connsiteY9" fmla="*/ 49352 h 96328"/>
              <a:gd name="connsiteX10" fmla="*/ 1084217 w 1084217"/>
              <a:gd name="connsiteY10" fmla="*/ 43546 h 96328"/>
              <a:gd name="connsiteX0" fmla="*/ 0 w 1084217"/>
              <a:gd name="connsiteY0" fmla="*/ 55159 h 96329"/>
              <a:gd name="connsiteX1" fmla="*/ 269966 w 1084217"/>
              <a:gd name="connsiteY1" fmla="*/ 52256 h 96329"/>
              <a:gd name="connsiteX2" fmla="*/ 339634 w 1084217"/>
              <a:gd name="connsiteY2" fmla="*/ 87090 h 96329"/>
              <a:gd name="connsiteX3" fmla="*/ 418011 w 1084217"/>
              <a:gd name="connsiteY3" fmla="*/ 4 h 96329"/>
              <a:gd name="connsiteX4" fmla="*/ 492965 w 1084217"/>
              <a:gd name="connsiteY4" fmla="*/ 91331 h 96329"/>
              <a:gd name="connsiteX5" fmla="*/ 571863 w 1084217"/>
              <a:gd name="connsiteY5" fmla="*/ 5810 h 96329"/>
              <a:gd name="connsiteX6" fmla="*/ 650240 w 1084217"/>
              <a:gd name="connsiteY6" fmla="*/ 89993 h 96329"/>
              <a:gd name="connsiteX7" fmla="*/ 722811 w 1084217"/>
              <a:gd name="connsiteY7" fmla="*/ 14519 h 96329"/>
              <a:gd name="connsiteX8" fmla="*/ 801189 w 1084217"/>
              <a:gd name="connsiteY8" fmla="*/ 95799 h 96329"/>
              <a:gd name="connsiteX9" fmla="*/ 859246 w 1084217"/>
              <a:gd name="connsiteY9" fmla="*/ 49353 h 96329"/>
              <a:gd name="connsiteX10" fmla="*/ 1084217 w 1084217"/>
              <a:gd name="connsiteY10" fmla="*/ 43547 h 96329"/>
              <a:gd name="connsiteX0" fmla="*/ 0 w 1084217"/>
              <a:gd name="connsiteY0" fmla="*/ 55159 h 96329"/>
              <a:gd name="connsiteX1" fmla="*/ 269966 w 1084217"/>
              <a:gd name="connsiteY1" fmla="*/ 52256 h 96329"/>
              <a:gd name="connsiteX2" fmla="*/ 339634 w 1084217"/>
              <a:gd name="connsiteY2" fmla="*/ 87090 h 96329"/>
              <a:gd name="connsiteX3" fmla="*/ 418011 w 1084217"/>
              <a:gd name="connsiteY3" fmla="*/ 4 h 96329"/>
              <a:gd name="connsiteX4" fmla="*/ 492965 w 1084217"/>
              <a:gd name="connsiteY4" fmla="*/ 91331 h 96329"/>
              <a:gd name="connsiteX5" fmla="*/ 571863 w 1084217"/>
              <a:gd name="connsiteY5" fmla="*/ 5810 h 96329"/>
              <a:gd name="connsiteX6" fmla="*/ 650240 w 1084217"/>
              <a:gd name="connsiteY6" fmla="*/ 89993 h 96329"/>
              <a:gd name="connsiteX7" fmla="*/ 722811 w 1084217"/>
              <a:gd name="connsiteY7" fmla="*/ 14519 h 96329"/>
              <a:gd name="connsiteX8" fmla="*/ 801189 w 1084217"/>
              <a:gd name="connsiteY8" fmla="*/ 95799 h 96329"/>
              <a:gd name="connsiteX9" fmla="*/ 859246 w 1084217"/>
              <a:gd name="connsiteY9" fmla="*/ 49353 h 96329"/>
              <a:gd name="connsiteX10" fmla="*/ 1084217 w 1084217"/>
              <a:gd name="connsiteY10" fmla="*/ 43547 h 96329"/>
              <a:gd name="connsiteX0" fmla="*/ 0 w 1084217"/>
              <a:gd name="connsiteY0" fmla="*/ 55159 h 91339"/>
              <a:gd name="connsiteX1" fmla="*/ 269966 w 1084217"/>
              <a:gd name="connsiteY1" fmla="*/ 52256 h 91339"/>
              <a:gd name="connsiteX2" fmla="*/ 339634 w 1084217"/>
              <a:gd name="connsiteY2" fmla="*/ 87090 h 91339"/>
              <a:gd name="connsiteX3" fmla="*/ 418011 w 1084217"/>
              <a:gd name="connsiteY3" fmla="*/ 4 h 91339"/>
              <a:gd name="connsiteX4" fmla="*/ 492965 w 1084217"/>
              <a:gd name="connsiteY4" fmla="*/ 91331 h 91339"/>
              <a:gd name="connsiteX5" fmla="*/ 571863 w 1084217"/>
              <a:gd name="connsiteY5" fmla="*/ 5810 h 91339"/>
              <a:gd name="connsiteX6" fmla="*/ 650240 w 1084217"/>
              <a:gd name="connsiteY6" fmla="*/ 89993 h 91339"/>
              <a:gd name="connsiteX7" fmla="*/ 722811 w 1084217"/>
              <a:gd name="connsiteY7" fmla="*/ 14519 h 91339"/>
              <a:gd name="connsiteX8" fmla="*/ 794045 w 1084217"/>
              <a:gd name="connsiteY8" fmla="*/ 88655 h 91339"/>
              <a:gd name="connsiteX9" fmla="*/ 859246 w 1084217"/>
              <a:gd name="connsiteY9" fmla="*/ 49353 h 91339"/>
              <a:gd name="connsiteX10" fmla="*/ 1084217 w 1084217"/>
              <a:gd name="connsiteY10" fmla="*/ 43547 h 91339"/>
              <a:gd name="connsiteX0" fmla="*/ 0 w 1084217"/>
              <a:gd name="connsiteY0" fmla="*/ 55159 h 91339"/>
              <a:gd name="connsiteX1" fmla="*/ 269966 w 1084217"/>
              <a:gd name="connsiteY1" fmla="*/ 52256 h 91339"/>
              <a:gd name="connsiteX2" fmla="*/ 339634 w 1084217"/>
              <a:gd name="connsiteY2" fmla="*/ 87090 h 91339"/>
              <a:gd name="connsiteX3" fmla="*/ 418011 w 1084217"/>
              <a:gd name="connsiteY3" fmla="*/ 4 h 91339"/>
              <a:gd name="connsiteX4" fmla="*/ 492965 w 1084217"/>
              <a:gd name="connsiteY4" fmla="*/ 91331 h 91339"/>
              <a:gd name="connsiteX5" fmla="*/ 571863 w 1084217"/>
              <a:gd name="connsiteY5" fmla="*/ 5810 h 91339"/>
              <a:gd name="connsiteX6" fmla="*/ 650240 w 1084217"/>
              <a:gd name="connsiteY6" fmla="*/ 89993 h 91339"/>
              <a:gd name="connsiteX7" fmla="*/ 722811 w 1084217"/>
              <a:gd name="connsiteY7" fmla="*/ 14519 h 91339"/>
              <a:gd name="connsiteX8" fmla="*/ 794045 w 1084217"/>
              <a:gd name="connsiteY8" fmla="*/ 88655 h 91339"/>
              <a:gd name="connsiteX9" fmla="*/ 859246 w 1084217"/>
              <a:gd name="connsiteY9" fmla="*/ 49353 h 91339"/>
              <a:gd name="connsiteX10" fmla="*/ 1084217 w 1084217"/>
              <a:gd name="connsiteY10" fmla="*/ 43547 h 91339"/>
              <a:gd name="connsiteX0" fmla="*/ 0 w 1084217"/>
              <a:gd name="connsiteY0" fmla="*/ 55156 h 89997"/>
              <a:gd name="connsiteX1" fmla="*/ 269966 w 1084217"/>
              <a:gd name="connsiteY1" fmla="*/ 52253 h 89997"/>
              <a:gd name="connsiteX2" fmla="*/ 339634 w 1084217"/>
              <a:gd name="connsiteY2" fmla="*/ 87087 h 89997"/>
              <a:gd name="connsiteX3" fmla="*/ 418011 w 1084217"/>
              <a:gd name="connsiteY3" fmla="*/ 1 h 89997"/>
              <a:gd name="connsiteX4" fmla="*/ 492965 w 1084217"/>
              <a:gd name="connsiteY4" fmla="*/ 86566 h 89997"/>
              <a:gd name="connsiteX5" fmla="*/ 571863 w 1084217"/>
              <a:gd name="connsiteY5" fmla="*/ 5807 h 89997"/>
              <a:gd name="connsiteX6" fmla="*/ 650240 w 1084217"/>
              <a:gd name="connsiteY6" fmla="*/ 89990 h 89997"/>
              <a:gd name="connsiteX7" fmla="*/ 722811 w 1084217"/>
              <a:gd name="connsiteY7" fmla="*/ 14516 h 89997"/>
              <a:gd name="connsiteX8" fmla="*/ 794045 w 1084217"/>
              <a:gd name="connsiteY8" fmla="*/ 88652 h 89997"/>
              <a:gd name="connsiteX9" fmla="*/ 859246 w 1084217"/>
              <a:gd name="connsiteY9" fmla="*/ 49350 h 89997"/>
              <a:gd name="connsiteX10" fmla="*/ 1084217 w 1084217"/>
              <a:gd name="connsiteY10" fmla="*/ 43544 h 89997"/>
              <a:gd name="connsiteX0" fmla="*/ 0 w 1084217"/>
              <a:gd name="connsiteY0" fmla="*/ 55156 h 89997"/>
              <a:gd name="connsiteX1" fmla="*/ 269966 w 1084217"/>
              <a:gd name="connsiteY1" fmla="*/ 52253 h 89997"/>
              <a:gd name="connsiteX2" fmla="*/ 339634 w 1084217"/>
              <a:gd name="connsiteY2" fmla="*/ 87087 h 89997"/>
              <a:gd name="connsiteX3" fmla="*/ 418011 w 1084217"/>
              <a:gd name="connsiteY3" fmla="*/ 1 h 89997"/>
              <a:gd name="connsiteX4" fmla="*/ 492965 w 1084217"/>
              <a:gd name="connsiteY4" fmla="*/ 86566 h 89997"/>
              <a:gd name="connsiteX5" fmla="*/ 571863 w 1084217"/>
              <a:gd name="connsiteY5" fmla="*/ 5807 h 89997"/>
              <a:gd name="connsiteX6" fmla="*/ 650240 w 1084217"/>
              <a:gd name="connsiteY6" fmla="*/ 89990 h 89997"/>
              <a:gd name="connsiteX7" fmla="*/ 722811 w 1084217"/>
              <a:gd name="connsiteY7" fmla="*/ 14516 h 89997"/>
              <a:gd name="connsiteX8" fmla="*/ 794045 w 1084217"/>
              <a:gd name="connsiteY8" fmla="*/ 88652 h 89997"/>
              <a:gd name="connsiteX9" fmla="*/ 859246 w 1084217"/>
              <a:gd name="connsiteY9" fmla="*/ 49350 h 89997"/>
              <a:gd name="connsiteX10" fmla="*/ 1084217 w 1084217"/>
              <a:gd name="connsiteY10" fmla="*/ 43544 h 89997"/>
              <a:gd name="connsiteX0" fmla="*/ 0 w 1084217"/>
              <a:gd name="connsiteY0" fmla="*/ 55156 h 89997"/>
              <a:gd name="connsiteX1" fmla="*/ 269966 w 1084217"/>
              <a:gd name="connsiteY1" fmla="*/ 52253 h 89997"/>
              <a:gd name="connsiteX2" fmla="*/ 339634 w 1084217"/>
              <a:gd name="connsiteY2" fmla="*/ 87087 h 89997"/>
              <a:gd name="connsiteX3" fmla="*/ 418011 w 1084217"/>
              <a:gd name="connsiteY3" fmla="*/ 1 h 89997"/>
              <a:gd name="connsiteX4" fmla="*/ 492965 w 1084217"/>
              <a:gd name="connsiteY4" fmla="*/ 86566 h 89997"/>
              <a:gd name="connsiteX5" fmla="*/ 571863 w 1084217"/>
              <a:gd name="connsiteY5" fmla="*/ 5807 h 89997"/>
              <a:gd name="connsiteX6" fmla="*/ 647858 w 1084217"/>
              <a:gd name="connsiteY6" fmla="*/ 89990 h 89997"/>
              <a:gd name="connsiteX7" fmla="*/ 722811 w 1084217"/>
              <a:gd name="connsiteY7" fmla="*/ 14516 h 89997"/>
              <a:gd name="connsiteX8" fmla="*/ 794045 w 1084217"/>
              <a:gd name="connsiteY8" fmla="*/ 88652 h 89997"/>
              <a:gd name="connsiteX9" fmla="*/ 859246 w 1084217"/>
              <a:gd name="connsiteY9" fmla="*/ 49350 h 89997"/>
              <a:gd name="connsiteX10" fmla="*/ 1084217 w 1084217"/>
              <a:gd name="connsiteY10" fmla="*/ 43544 h 8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4217" h="89997">
                <a:moveTo>
                  <a:pt x="0" y="55156"/>
                </a:moveTo>
                <a:lnTo>
                  <a:pt x="269966" y="52253"/>
                </a:lnTo>
                <a:cubicBezTo>
                  <a:pt x="326572" y="48866"/>
                  <a:pt x="314960" y="95796"/>
                  <a:pt x="339634" y="87087"/>
                </a:cubicBezTo>
                <a:cubicBezTo>
                  <a:pt x="364308" y="78378"/>
                  <a:pt x="392456" y="88"/>
                  <a:pt x="418011" y="1"/>
                </a:cubicBezTo>
                <a:cubicBezTo>
                  <a:pt x="443566" y="-86"/>
                  <a:pt x="467323" y="85598"/>
                  <a:pt x="492965" y="86566"/>
                </a:cubicBezTo>
                <a:cubicBezTo>
                  <a:pt x="518607" y="87534"/>
                  <a:pt x="546048" y="5236"/>
                  <a:pt x="571863" y="5807"/>
                </a:cubicBezTo>
                <a:cubicBezTo>
                  <a:pt x="597679" y="6378"/>
                  <a:pt x="620319" y="90921"/>
                  <a:pt x="647858" y="89990"/>
                </a:cubicBezTo>
                <a:cubicBezTo>
                  <a:pt x="675397" y="89059"/>
                  <a:pt x="698447" y="14739"/>
                  <a:pt x="722811" y="14516"/>
                </a:cubicBezTo>
                <a:cubicBezTo>
                  <a:pt x="747175" y="14293"/>
                  <a:pt x="766544" y="89990"/>
                  <a:pt x="794045" y="88652"/>
                </a:cubicBezTo>
                <a:cubicBezTo>
                  <a:pt x="821546" y="87314"/>
                  <a:pt x="810884" y="56868"/>
                  <a:pt x="859246" y="49350"/>
                </a:cubicBezTo>
                <a:cubicBezTo>
                  <a:pt x="907608" y="41832"/>
                  <a:pt x="1047932" y="44754"/>
                  <a:pt x="1084217" y="43544"/>
                </a:cubicBezTo>
              </a:path>
            </a:pathLst>
          </a:custGeom>
          <a:noFill/>
          <a:ln w="28575">
            <a:solidFill>
              <a:schemeClr val="accent6">
                <a:lumMod val="75000"/>
              </a:schemeClr>
            </a:solidFill>
            <a:headEnd type="none" w="med" len="med"/>
            <a:tailEnd type="arrow"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 name="Group 34"/>
          <p:cNvGrpSpPr/>
          <p:nvPr/>
        </p:nvGrpSpPr>
        <p:grpSpPr>
          <a:xfrm>
            <a:off x="6598279" y="4336569"/>
            <a:ext cx="1832783" cy="1338146"/>
            <a:chOff x="1724722" y="4427034"/>
            <a:chExt cx="1832783" cy="1338146"/>
          </a:xfrm>
        </p:grpSpPr>
        <p:grpSp>
          <p:nvGrpSpPr>
            <p:cNvPr id="36" name="Group 35"/>
            <p:cNvGrpSpPr/>
            <p:nvPr/>
          </p:nvGrpSpPr>
          <p:grpSpPr>
            <a:xfrm>
              <a:off x="1795093" y="4824248"/>
              <a:ext cx="1762412" cy="549166"/>
              <a:chOff x="1850710" y="2806339"/>
              <a:chExt cx="1273969" cy="545782"/>
            </a:xfrm>
            <a:effectLst/>
          </p:grpSpPr>
          <p:sp>
            <p:nvSpPr>
              <p:cNvPr id="76" name="Rectangle 75"/>
              <p:cNvSpPr/>
              <p:nvPr/>
            </p:nvSpPr>
            <p:spPr>
              <a:xfrm>
                <a:off x="1850710" y="2852058"/>
                <a:ext cx="1273968" cy="454344"/>
              </a:xfrm>
              <a:prstGeom prst="rect">
                <a:avLst/>
              </a:prstGeom>
              <a:gradFill>
                <a:gsLst>
                  <a:gs pos="0">
                    <a:schemeClr val="tx2">
                      <a:lumMod val="60000"/>
                      <a:lumOff val="40000"/>
                    </a:schemeClr>
                  </a:gs>
                  <a:gs pos="100000">
                    <a:schemeClr val="tx2">
                      <a:lumMod val="20000"/>
                      <a:lumOff val="8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1853092" y="2806339"/>
                <a:ext cx="1271587" cy="4571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1853091" y="3306402"/>
                <a:ext cx="1271587" cy="4571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Straight Connector 78"/>
              <p:cNvCxnSpPr>
                <a:stCxn id="77" idx="1"/>
                <a:endCxn id="78" idx="1"/>
              </p:cNvCxnSpPr>
              <p:nvPr/>
            </p:nvCxnSpPr>
            <p:spPr>
              <a:xfrm flipH="1">
                <a:off x="1853091" y="2829199"/>
                <a:ext cx="1" cy="500063"/>
              </a:xfrm>
              <a:prstGeom prst="line">
                <a:avLst/>
              </a:prstGeom>
              <a:ln w="3175">
                <a:solidFill>
                  <a:srgbClr val="656565"/>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77" idx="3"/>
                <a:endCxn id="78" idx="3"/>
              </p:cNvCxnSpPr>
              <p:nvPr/>
            </p:nvCxnSpPr>
            <p:spPr>
              <a:xfrm flipH="1">
                <a:off x="3124678" y="2829199"/>
                <a:ext cx="1" cy="500063"/>
              </a:xfrm>
              <a:prstGeom prst="line">
                <a:avLst/>
              </a:prstGeom>
              <a:ln w="3175">
                <a:solidFill>
                  <a:srgbClr val="656565"/>
                </a:solidFill>
              </a:ln>
            </p:spPr>
            <p:style>
              <a:lnRef idx="2">
                <a:schemeClr val="accent1"/>
              </a:lnRef>
              <a:fillRef idx="0">
                <a:schemeClr val="accent1"/>
              </a:fillRef>
              <a:effectRef idx="1">
                <a:schemeClr val="accent1"/>
              </a:effectRef>
              <a:fontRef idx="minor">
                <a:schemeClr val="tx1"/>
              </a:fontRef>
            </p:style>
          </p:cxnSp>
        </p:grpSp>
        <p:cxnSp>
          <p:nvCxnSpPr>
            <p:cNvPr id="37" name="Straight Connector 36"/>
            <p:cNvCxnSpPr/>
            <p:nvPr/>
          </p:nvCxnSpPr>
          <p:spPr>
            <a:xfrm>
              <a:off x="2144751" y="4781887"/>
              <a:ext cx="78058" cy="626455"/>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081455" y="4774461"/>
              <a:ext cx="78058" cy="626455"/>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p:nvSpPr>
          <p:spPr>
            <a:xfrm>
              <a:off x="1724722" y="4527390"/>
              <a:ext cx="420029" cy="510970"/>
            </a:xfrm>
            <a:prstGeom prst="arc">
              <a:avLst/>
            </a:prstGeom>
            <a:ln>
              <a:solidFill>
                <a:srgbClr val="FFFF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Arc 39"/>
            <p:cNvSpPr/>
            <p:nvPr/>
          </p:nvSpPr>
          <p:spPr>
            <a:xfrm flipH="1">
              <a:off x="3081455" y="4530119"/>
              <a:ext cx="420029" cy="510970"/>
            </a:xfrm>
            <a:prstGeom prst="arc">
              <a:avLst/>
            </a:prstGeom>
            <a:ln>
              <a:solidFill>
                <a:srgbClr val="FFFF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Rectangle 40"/>
            <p:cNvSpPr/>
            <p:nvPr/>
          </p:nvSpPr>
          <p:spPr>
            <a:xfrm>
              <a:off x="2222809" y="4427034"/>
              <a:ext cx="780588" cy="23045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t>
              </a:r>
              <a:endParaRPr lang="en-US" dirty="0"/>
            </a:p>
          </p:txBody>
        </p:sp>
        <p:sp>
          <p:nvSpPr>
            <p:cNvPr id="42" name="Rectangle 41"/>
            <p:cNvSpPr/>
            <p:nvPr/>
          </p:nvSpPr>
          <p:spPr>
            <a:xfrm>
              <a:off x="2222809" y="5534721"/>
              <a:ext cx="780588" cy="230459"/>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a:t>
              </a:r>
            </a:p>
          </p:txBody>
        </p:sp>
        <p:cxnSp>
          <p:nvCxnSpPr>
            <p:cNvPr id="43" name="Straight Arrow Connector 42"/>
            <p:cNvCxnSpPr>
              <a:stCxn id="42" idx="0"/>
              <a:endCxn id="41" idx="2"/>
            </p:cNvCxnSpPr>
            <p:nvPr/>
          </p:nvCxnSpPr>
          <p:spPr>
            <a:xfrm flipV="1">
              <a:off x="2613103" y="4657493"/>
              <a:ext cx="0" cy="877228"/>
            </a:xfrm>
            <a:prstGeom prst="straightConnector1">
              <a:avLst/>
            </a:prstGeom>
            <a:ln w="9525">
              <a:solidFill>
                <a:schemeClr val="tx2">
                  <a:lumMod val="60000"/>
                  <a:lumOff val="40000"/>
                </a:schemeClr>
              </a:solidFill>
              <a:tailEnd type="arrow" w="sm" len="sm"/>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2681664" y="4660218"/>
              <a:ext cx="0" cy="877228"/>
            </a:xfrm>
            <a:prstGeom prst="straightConnector1">
              <a:avLst/>
            </a:prstGeom>
            <a:ln w="9525">
              <a:solidFill>
                <a:schemeClr val="tx2">
                  <a:lumMod val="60000"/>
                  <a:lumOff val="40000"/>
                </a:schemeClr>
              </a:solidFill>
              <a:tailEnd type="arrow" w="sm" len="sm"/>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2750225" y="4659226"/>
              <a:ext cx="0" cy="877228"/>
            </a:xfrm>
            <a:prstGeom prst="straightConnector1">
              <a:avLst/>
            </a:prstGeom>
            <a:ln w="9525">
              <a:solidFill>
                <a:schemeClr val="tx2">
                  <a:lumMod val="60000"/>
                  <a:lumOff val="40000"/>
                </a:schemeClr>
              </a:solidFill>
              <a:tailEnd type="arrow" w="sm" len="sm"/>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2818786" y="4658234"/>
              <a:ext cx="0" cy="877228"/>
            </a:xfrm>
            <a:prstGeom prst="straightConnector1">
              <a:avLst/>
            </a:prstGeom>
            <a:ln w="9525">
              <a:solidFill>
                <a:schemeClr val="tx2">
                  <a:lumMod val="60000"/>
                  <a:lumOff val="40000"/>
                </a:schemeClr>
              </a:solidFill>
              <a:tailEnd type="arrow" w="sm" len="sm"/>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2887347" y="4657242"/>
              <a:ext cx="0" cy="877228"/>
            </a:xfrm>
            <a:prstGeom prst="straightConnector1">
              <a:avLst/>
            </a:prstGeom>
            <a:ln w="9525">
              <a:solidFill>
                <a:schemeClr val="tx2">
                  <a:lumMod val="60000"/>
                  <a:lumOff val="40000"/>
                </a:schemeClr>
              </a:solidFill>
              <a:tailEnd type="arrow" w="sm" len="sm"/>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2955908" y="4656250"/>
              <a:ext cx="0" cy="877228"/>
            </a:xfrm>
            <a:prstGeom prst="straightConnector1">
              <a:avLst/>
            </a:prstGeom>
            <a:ln w="9525">
              <a:solidFill>
                <a:schemeClr val="tx2">
                  <a:lumMod val="60000"/>
                  <a:lumOff val="40000"/>
                </a:schemeClr>
              </a:solidFill>
              <a:tailEnd type="arrow" w="sm" len="sm"/>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2266376" y="4659226"/>
              <a:ext cx="0" cy="877228"/>
            </a:xfrm>
            <a:prstGeom prst="straightConnector1">
              <a:avLst/>
            </a:prstGeom>
            <a:ln w="9525">
              <a:solidFill>
                <a:schemeClr val="tx2">
                  <a:lumMod val="60000"/>
                  <a:lumOff val="40000"/>
                </a:schemeClr>
              </a:solidFill>
              <a:tailEnd type="arrow" w="sm" len="sm"/>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2403498" y="4657242"/>
              <a:ext cx="0" cy="877228"/>
            </a:xfrm>
            <a:prstGeom prst="straightConnector1">
              <a:avLst/>
            </a:prstGeom>
            <a:ln w="9525">
              <a:solidFill>
                <a:schemeClr val="tx2">
                  <a:lumMod val="60000"/>
                  <a:lumOff val="40000"/>
                </a:schemeClr>
              </a:solidFill>
              <a:tailEnd type="arrow" w="sm" len="sm"/>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2472059" y="4656250"/>
              <a:ext cx="0" cy="877228"/>
            </a:xfrm>
            <a:prstGeom prst="straightConnector1">
              <a:avLst/>
            </a:prstGeom>
            <a:ln w="9525">
              <a:solidFill>
                <a:schemeClr val="tx2">
                  <a:lumMod val="60000"/>
                  <a:lumOff val="40000"/>
                </a:schemeClr>
              </a:solidFill>
              <a:tailEnd type="arrow" w="sm" len="sm"/>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2540620" y="4655258"/>
              <a:ext cx="0" cy="877228"/>
            </a:xfrm>
            <a:prstGeom prst="straightConnector1">
              <a:avLst/>
            </a:prstGeom>
            <a:ln w="9525">
              <a:solidFill>
                <a:schemeClr val="tx2">
                  <a:lumMod val="60000"/>
                  <a:lumOff val="40000"/>
                </a:schemeClr>
              </a:solidFill>
              <a:tailEnd type="arrow" w="sm" len="sm"/>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2462562" y="4778172"/>
              <a:ext cx="78058" cy="626455"/>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616821" y="4774457"/>
              <a:ext cx="78058" cy="626455"/>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2771080" y="4774459"/>
              <a:ext cx="78058" cy="626455"/>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2925339" y="4774461"/>
              <a:ext cx="78058" cy="626455"/>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V="1">
              <a:off x="2334937" y="4658234"/>
              <a:ext cx="0" cy="877228"/>
            </a:xfrm>
            <a:prstGeom prst="straightConnector1">
              <a:avLst/>
            </a:prstGeom>
            <a:ln w="9525">
              <a:solidFill>
                <a:schemeClr val="tx2">
                  <a:lumMod val="60000"/>
                  <a:lumOff val="40000"/>
                </a:schemeClr>
              </a:solidFill>
              <a:tailEnd type="arrow" w="sm" len="sm"/>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2308303" y="4785604"/>
              <a:ext cx="78058" cy="626455"/>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39491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912152713"/>
              </p:ext>
            </p:extLst>
          </p:nvPr>
        </p:nvGraphicFramePr>
        <p:xfrm>
          <a:off x="354013" y="1029406"/>
          <a:ext cx="8440738" cy="5195104"/>
        </p:xfrm>
        <a:graphic>
          <a:graphicData uri="http://schemas.openxmlformats.org/drawingml/2006/table">
            <a:tbl>
              <a:tblPr firstRow="1" bandRow="1">
                <a:tableStyleId>{5C22544A-7EE6-4342-B048-85BDC9FD1C3A}</a:tableStyleId>
              </a:tblPr>
              <a:tblGrid>
                <a:gridCol w="3294961"/>
                <a:gridCol w="5145777"/>
              </a:tblGrid>
              <a:tr h="395759">
                <a:tc>
                  <a:txBody>
                    <a:bodyPr/>
                    <a:lstStyle/>
                    <a:p>
                      <a:r>
                        <a:rPr lang="en-US" dirty="0" smtClean="0"/>
                        <a:t>Technology</a:t>
                      </a:r>
                      <a:endParaRPr lang="en-US" dirty="0"/>
                    </a:p>
                  </a:txBody>
                  <a:tcPr/>
                </a:tc>
                <a:tc>
                  <a:txBody>
                    <a:bodyPr/>
                    <a:lstStyle/>
                    <a:p>
                      <a:r>
                        <a:rPr lang="en-US" dirty="0" smtClean="0"/>
                        <a:t>Features</a:t>
                      </a:r>
                      <a:endParaRPr lang="en-US" dirty="0"/>
                    </a:p>
                  </a:txBody>
                  <a:tcPr/>
                </a:tc>
              </a:tr>
              <a:tr h="683091">
                <a:tc>
                  <a:txBody>
                    <a:bodyPr/>
                    <a:lstStyle/>
                    <a:p>
                      <a:r>
                        <a:rPr lang="en-US" dirty="0" smtClean="0"/>
                        <a:t>Model-based closed-loop control</a:t>
                      </a:r>
                      <a:endParaRPr lang="en-US" dirty="0"/>
                    </a:p>
                  </a:txBody>
                  <a:tcPr/>
                </a:tc>
                <a:tc>
                  <a:txBody>
                    <a:bodyPr/>
                    <a:lstStyle/>
                    <a:p>
                      <a:pPr marL="285750" indent="-285750">
                        <a:buFontTx/>
                        <a:buChar char="-"/>
                      </a:pPr>
                      <a:r>
                        <a:rPr lang="en-US" dirty="0" smtClean="0"/>
                        <a:t>Using simple rigorous models with online adaptation of parameters</a:t>
                      </a:r>
                    </a:p>
                    <a:p>
                      <a:pPr marL="285750" indent="-285750">
                        <a:buFontTx/>
                        <a:buChar char="-"/>
                      </a:pPr>
                      <a:r>
                        <a:rPr lang="en-US" dirty="0" smtClean="0"/>
                        <a:t>Iterative optimization</a:t>
                      </a:r>
                    </a:p>
                    <a:p>
                      <a:pPr marL="285750" indent="-285750">
                        <a:buFontTx/>
                        <a:buChar char="-"/>
                      </a:pPr>
                      <a:r>
                        <a:rPr lang="en-US" dirty="0" smtClean="0"/>
                        <a:t>Plant-wide control</a:t>
                      </a:r>
                    </a:p>
                  </a:txBody>
                  <a:tcPr/>
                </a:tc>
              </a:tr>
              <a:tr h="6830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Data-based closed-loop control</a:t>
                      </a:r>
                    </a:p>
                  </a:txBody>
                  <a:tcPr/>
                </a:tc>
                <a:tc>
                  <a:txBody>
                    <a:bodyPr/>
                    <a:lstStyle/>
                    <a:p>
                      <a:pPr marL="285750" indent="-285750">
                        <a:buFontTx/>
                        <a:buChar char="-"/>
                      </a:pPr>
                      <a:r>
                        <a:rPr lang="en-US" dirty="0" smtClean="0"/>
                        <a:t>Data-based models for complex phenomena</a:t>
                      </a:r>
                    </a:p>
                    <a:p>
                      <a:pPr marL="285750" indent="-285750">
                        <a:buFontTx/>
                        <a:buChar char="-"/>
                      </a:pPr>
                      <a:r>
                        <a:rPr lang="en-US" dirty="0" smtClean="0"/>
                        <a:t>Closed-loop control based upon these models</a:t>
                      </a:r>
                    </a:p>
                  </a:txBody>
                  <a:tcPr/>
                </a:tc>
              </a:tr>
              <a:tr h="683091">
                <a:tc>
                  <a:txBody>
                    <a:bodyPr/>
                    <a:lstStyle/>
                    <a:p>
                      <a:r>
                        <a:rPr lang="en-US" dirty="0" smtClean="0"/>
                        <a:t>Tool for sensor failure detection</a:t>
                      </a:r>
                      <a:endParaRPr lang="en-US" dirty="0"/>
                    </a:p>
                  </a:txBody>
                  <a:tcPr/>
                </a:tc>
                <a:tc>
                  <a:txBody>
                    <a:bodyPr/>
                    <a:lstStyle/>
                    <a:p>
                      <a:pPr marL="285750" indent="-285750">
                        <a:buFontTx/>
                        <a:buChar char="-"/>
                      </a:pPr>
                      <a:r>
                        <a:rPr lang="en-US" dirty="0" smtClean="0"/>
                        <a:t>Internal</a:t>
                      </a:r>
                      <a:r>
                        <a:rPr lang="en-US" baseline="0" dirty="0" smtClean="0"/>
                        <a:t> m</a:t>
                      </a:r>
                      <a:r>
                        <a:rPr lang="en-US" dirty="0" smtClean="0"/>
                        <a:t>odel is trained using process data</a:t>
                      </a:r>
                    </a:p>
                    <a:p>
                      <a:pPr marL="285750" indent="-285750">
                        <a:buFontTx/>
                        <a:buChar char="-"/>
                      </a:pPr>
                      <a:r>
                        <a:rPr lang="en-US" dirty="0" smtClean="0"/>
                        <a:t>Online correction of</a:t>
                      </a:r>
                      <a:r>
                        <a:rPr lang="en-US" baseline="0" dirty="0" smtClean="0"/>
                        <a:t> false sensor data</a:t>
                      </a:r>
                      <a:endParaRPr lang="en-US" dirty="0"/>
                    </a:p>
                  </a:txBody>
                  <a:tcPr/>
                </a:tc>
              </a:tr>
              <a:tr h="1268598">
                <a:tc>
                  <a:txBody>
                    <a:bodyPr/>
                    <a:lstStyle/>
                    <a:p>
                      <a:r>
                        <a:rPr lang="en-US" dirty="0" smtClean="0"/>
                        <a:t>Tool for data-mining </a:t>
                      </a:r>
                      <a:endParaRPr lang="en-US" dirty="0"/>
                    </a:p>
                  </a:txBody>
                  <a:tcPr/>
                </a:tc>
                <a:tc>
                  <a:txBody>
                    <a:bodyPr/>
                    <a:lstStyle/>
                    <a:p>
                      <a:pPr marL="285750" indent="-285750">
                        <a:buFontTx/>
                        <a:buChar char="-"/>
                      </a:pPr>
                      <a:r>
                        <a:rPr lang="en-US" dirty="0" smtClean="0"/>
                        <a:t>Using “data cubes” which combine process,</a:t>
                      </a:r>
                      <a:r>
                        <a:rPr lang="en-US" baseline="0" dirty="0" smtClean="0"/>
                        <a:t> </a:t>
                      </a:r>
                      <a:r>
                        <a:rPr lang="en-US" dirty="0" smtClean="0"/>
                        <a:t>control, and design data</a:t>
                      </a:r>
                    </a:p>
                    <a:p>
                      <a:pPr marL="285750" indent="-285750">
                        <a:buFontTx/>
                        <a:buChar char="-"/>
                      </a:pPr>
                      <a:r>
                        <a:rPr lang="en-US" dirty="0" smtClean="0"/>
                        <a:t>Identifies</a:t>
                      </a:r>
                      <a:r>
                        <a:rPr lang="en-US" baseline="0" dirty="0" smtClean="0"/>
                        <a:t> long-term deviations</a:t>
                      </a:r>
                    </a:p>
                    <a:p>
                      <a:pPr marL="285750" indent="-285750">
                        <a:buFontTx/>
                        <a:buChar char="-"/>
                      </a:pPr>
                      <a:r>
                        <a:rPr lang="en-US" baseline="0" dirty="0" smtClean="0"/>
                        <a:t>Enables process optimization</a:t>
                      </a:r>
                      <a:endParaRPr lang="en-US" dirty="0"/>
                    </a:p>
                  </a:txBody>
                  <a:tcPr/>
                </a:tc>
              </a:tr>
              <a:tr h="975845">
                <a:tc>
                  <a:txBody>
                    <a:bodyPr/>
                    <a:lstStyle/>
                    <a:p>
                      <a:r>
                        <a:rPr lang="en-US" dirty="0" smtClean="0"/>
                        <a:t>Tool for design evaluation </a:t>
                      </a:r>
                      <a:endParaRPr lang="en-US" dirty="0"/>
                    </a:p>
                  </a:txBody>
                  <a:tcPr/>
                </a:tc>
                <a:tc>
                  <a:txBody>
                    <a:bodyPr/>
                    <a:lstStyle/>
                    <a:p>
                      <a:pPr marL="285750" indent="-285750">
                        <a:buFontTx/>
                        <a:buChar char="-"/>
                      </a:pPr>
                      <a:r>
                        <a:rPr lang="en-US" dirty="0" smtClean="0"/>
                        <a:t>Evaluation of the integrated control system in an early design stage</a:t>
                      </a:r>
                    </a:p>
                    <a:p>
                      <a:pPr marL="285750" indent="-285750">
                        <a:buFontTx/>
                        <a:buChar char="-"/>
                      </a:pPr>
                      <a:r>
                        <a:rPr lang="en-US" dirty="0" smtClean="0"/>
                        <a:t>Using</a:t>
                      </a:r>
                      <a:r>
                        <a:rPr lang="en-US" baseline="0" dirty="0" smtClean="0"/>
                        <a:t> realistic production scenarios</a:t>
                      </a:r>
                      <a:endParaRPr lang="en-US" dirty="0"/>
                    </a:p>
                  </a:txBody>
                  <a:tcPr/>
                </a:tc>
              </a:tr>
            </a:tbl>
          </a:graphicData>
        </a:graphic>
      </p:graphicFrame>
      <p:sp>
        <p:nvSpPr>
          <p:cNvPr id="3" name="Footer Placeholder 2"/>
          <p:cNvSpPr>
            <a:spLocks noGrp="1"/>
          </p:cNvSpPr>
          <p:nvPr>
            <p:ph type="ftr" sz="quarter" idx="11"/>
          </p:nvPr>
        </p:nvSpPr>
        <p:spPr/>
        <p:txBody>
          <a:bodyPr/>
          <a:lstStyle/>
          <a:p>
            <a:r>
              <a:rPr lang="pt-BR" smtClean="0"/>
              <a:t>General CONSENS Presentation - Manuel Pereira Remelhe - Cagliari - 2016-06-24</a:t>
            </a:r>
            <a:endParaRPr lang="fr-FR" dirty="0"/>
          </a:p>
        </p:txBody>
      </p:sp>
      <p:sp>
        <p:nvSpPr>
          <p:cNvPr id="4" name="Slide Number Placeholder 3"/>
          <p:cNvSpPr>
            <a:spLocks noGrp="1"/>
          </p:cNvSpPr>
          <p:nvPr>
            <p:ph type="sldNum" sz="quarter" idx="12"/>
          </p:nvPr>
        </p:nvSpPr>
        <p:spPr/>
        <p:txBody>
          <a:bodyPr/>
          <a:lstStyle/>
          <a:p>
            <a:fld id="{14081FB8-7DB9-9C42-9C20-81EED1551B10}" type="slidenum">
              <a:rPr lang="fr-FR" smtClean="0"/>
              <a:pPr/>
              <a:t>8</a:t>
            </a:fld>
            <a:endParaRPr lang="fr-FR"/>
          </a:p>
        </p:txBody>
      </p:sp>
      <p:sp>
        <p:nvSpPr>
          <p:cNvPr id="5" name="Title 4"/>
          <p:cNvSpPr>
            <a:spLocks noGrp="1"/>
          </p:cNvSpPr>
          <p:nvPr>
            <p:ph type="title"/>
          </p:nvPr>
        </p:nvSpPr>
        <p:spPr/>
        <p:txBody>
          <a:bodyPr/>
          <a:lstStyle/>
          <a:p>
            <a:r>
              <a:rPr lang="en-US" dirty="0"/>
              <a:t>Novel Control Technologies &amp; Tools</a:t>
            </a:r>
          </a:p>
        </p:txBody>
      </p:sp>
    </p:spTree>
    <p:extLst>
      <p:ext uri="{BB962C8B-B14F-4D97-AF65-F5344CB8AC3E}">
        <p14:creationId xmlns:p14="http://schemas.microsoft.com/office/powerpoint/2010/main" val="1074328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14081FB8-7DB9-9C42-9C20-81EED1551B10}" type="slidenum">
              <a:rPr lang="fr-FR" smtClean="0"/>
              <a:pPr/>
              <a:t>9</a:t>
            </a:fld>
            <a:endParaRPr lang="fr-FR"/>
          </a:p>
        </p:txBody>
      </p:sp>
      <p:sp>
        <p:nvSpPr>
          <p:cNvPr id="4" name="Titel 3"/>
          <p:cNvSpPr>
            <a:spLocks noGrp="1"/>
          </p:cNvSpPr>
          <p:nvPr>
            <p:ph type="title"/>
          </p:nvPr>
        </p:nvSpPr>
        <p:spPr/>
        <p:txBody>
          <a:bodyPr>
            <a:normAutofit/>
          </a:bodyPr>
          <a:lstStyle/>
          <a:p>
            <a:r>
              <a:rPr lang="en-US" dirty="0" smtClean="0"/>
              <a:t>Integrated Validation of Technologies</a:t>
            </a:r>
            <a:endParaRPr lang="en-US" dirty="0"/>
          </a:p>
        </p:txBody>
      </p:sp>
      <p:sp>
        <p:nvSpPr>
          <p:cNvPr id="5" name="Rechteck 4"/>
          <p:cNvSpPr/>
          <p:nvPr/>
        </p:nvSpPr>
        <p:spPr>
          <a:xfrm>
            <a:off x="2744652" y="4857751"/>
            <a:ext cx="3665651" cy="1094024"/>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smtClean="0">
                <a:solidFill>
                  <a:schemeClr val="accent1">
                    <a:lumMod val="50000"/>
                  </a:schemeClr>
                </a:solidFill>
              </a:rPr>
              <a:t>Process</a:t>
            </a:r>
            <a:r>
              <a:rPr lang="en-US" sz="2400" dirty="0">
                <a:solidFill>
                  <a:schemeClr val="accent1">
                    <a:lumMod val="75000"/>
                  </a:schemeClr>
                </a:solidFill>
              </a:rPr>
              <a:t/>
            </a:r>
            <a:br>
              <a:rPr lang="en-US" sz="2400" dirty="0">
                <a:solidFill>
                  <a:schemeClr val="accent1">
                    <a:lumMod val="75000"/>
                  </a:schemeClr>
                </a:solidFill>
              </a:rPr>
            </a:br>
            <a:r>
              <a:rPr lang="en-US" sz="2000" dirty="0">
                <a:solidFill>
                  <a:schemeClr val="accent1">
                    <a:lumMod val="75000"/>
                  </a:schemeClr>
                </a:solidFill>
              </a:rPr>
              <a:t>(</a:t>
            </a:r>
            <a:r>
              <a:rPr lang="en-US" sz="2000" dirty="0" smtClean="0">
                <a:solidFill>
                  <a:schemeClr val="accent1">
                    <a:lumMod val="75000"/>
                  </a:schemeClr>
                </a:solidFill>
              </a:rPr>
              <a:t>flexible, intensified, continuous)</a:t>
            </a:r>
            <a:endParaRPr lang="en-US" sz="2000" dirty="0">
              <a:solidFill>
                <a:schemeClr val="accent1">
                  <a:lumMod val="75000"/>
                </a:schemeClr>
              </a:solidFill>
            </a:endParaRPr>
          </a:p>
        </p:txBody>
      </p:sp>
      <p:sp>
        <p:nvSpPr>
          <p:cNvPr id="25" name="Abgerundetes Rechteck 24"/>
          <p:cNvSpPr/>
          <p:nvPr/>
        </p:nvSpPr>
        <p:spPr bwMode="auto">
          <a:xfrm>
            <a:off x="5014802" y="3428535"/>
            <a:ext cx="3671998" cy="1035093"/>
          </a:xfrm>
          <a:prstGeom prst="roundRect">
            <a:avLst/>
          </a:prstGeom>
          <a:solidFill>
            <a:schemeClr val="accent2">
              <a:lumMod val="20000"/>
              <a:lumOff val="80000"/>
            </a:schemeClr>
          </a:solidFill>
          <a:ln w="9525" algn="ctr">
            <a:noFill/>
            <a:miter lim="800000"/>
            <a:headEnd/>
            <a:tailEnd/>
          </a:ln>
          <a:effectLst>
            <a:outerShdw blurRad="50800" dist="38100" dir="2700000" algn="tl" rotWithShape="0">
              <a:prstClr val="black">
                <a:alpha val="40000"/>
              </a:prstClr>
            </a:outerShdw>
          </a:effectLst>
        </p:spPr>
        <p:txBody>
          <a:bodyPr vert="horz" wrap="none" lIns="0" tIns="0" rIns="0" bIns="0" numCol="1" rtlCol="0" anchor="t" anchorCtr="0" compatLnSpc="1">
            <a:prstTxWarp prst="textNoShape">
              <a:avLst/>
            </a:prstTxWarp>
          </a:bodyPr>
          <a:lstStyle/>
          <a:p>
            <a:pPr algn="ctr"/>
            <a:r>
              <a:rPr lang="en-US" sz="2400" b="1" dirty="0" smtClean="0">
                <a:solidFill>
                  <a:schemeClr val="accent2">
                    <a:lumMod val="50000"/>
                  </a:schemeClr>
                </a:solidFill>
                <a:sym typeface="Wingdings" panose="05000000000000000000" pitchFamily="2" charset="2"/>
              </a:rPr>
              <a:t>Advanced PAT:</a:t>
            </a:r>
            <a:endParaRPr lang="en-US" sz="2400" dirty="0" smtClean="0">
              <a:solidFill>
                <a:schemeClr val="accent2">
                  <a:lumMod val="50000"/>
                </a:schemeClr>
              </a:solidFill>
              <a:sym typeface="Wingdings" panose="05000000000000000000" pitchFamily="2" charset="2"/>
            </a:endParaRPr>
          </a:p>
          <a:p>
            <a:pPr algn="ctr">
              <a:buClr>
                <a:schemeClr val="accent2">
                  <a:lumMod val="75000"/>
                </a:schemeClr>
              </a:buClr>
              <a:tabLst>
                <a:tab pos="1612900" algn="l"/>
              </a:tabLst>
            </a:pPr>
            <a:r>
              <a:rPr lang="en-US" sz="2000" dirty="0">
                <a:solidFill>
                  <a:schemeClr val="accent2">
                    <a:lumMod val="75000"/>
                  </a:schemeClr>
                </a:solidFill>
                <a:sym typeface="Wingdings" panose="05000000000000000000" pitchFamily="2" charset="2"/>
              </a:rPr>
              <a:t>c</a:t>
            </a:r>
            <a:r>
              <a:rPr lang="en-US" sz="2000" dirty="0" smtClean="0">
                <a:solidFill>
                  <a:schemeClr val="accent2">
                    <a:lumMod val="75000"/>
                  </a:schemeClr>
                </a:solidFill>
                <a:sym typeface="Wingdings" panose="05000000000000000000" pitchFamily="2" charset="2"/>
              </a:rPr>
              <a:t>omposition / rheology / fouling</a:t>
            </a:r>
          </a:p>
          <a:p>
            <a:pPr algn="ctr">
              <a:buClr>
                <a:schemeClr val="accent2">
                  <a:lumMod val="75000"/>
                </a:schemeClr>
              </a:buClr>
              <a:tabLst>
                <a:tab pos="1612900" algn="l"/>
              </a:tabLst>
            </a:pPr>
            <a:r>
              <a:rPr lang="en-US" sz="2000" b="1" dirty="0" smtClean="0">
                <a:solidFill>
                  <a:schemeClr val="accent2">
                    <a:lumMod val="50000"/>
                  </a:schemeClr>
                </a:solidFill>
                <a:sym typeface="Wingdings" panose="05000000000000000000" pitchFamily="2" charset="2"/>
              </a:rPr>
              <a:t>+ sensors available on the market</a:t>
            </a:r>
          </a:p>
        </p:txBody>
      </p:sp>
      <p:sp>
        <p:nvSpPr>
          <p:cNvPr id="26" name="Abgerundetes Rechteck 25"/>
          <p:cNvSpPr/>
          <p:nvPr/>
        </p:nvSpPr>
        <p:spPr bwMode="auto">
          <a:xfrm>
            <a:off x="454894" y="2076050"/>
            <a:ext cx="3672000" cy="905273"/>
          </a:xfrm>
          <a:prstGeom prst="roundRect">
            <a:avLst/>
          </a:prstGeom>
          <a:solidFill>
            <a:schemeClr val="accent2">
              <a:lumMod val="40000"/>
              <a:lumOff val="60000"/>
            </a:schemeClr>
          </a:solidFill>
          <a:ln w="9525" algn="ctr">
            <a:noFill/>
            <a:miter lim="800000"/>
            <a:headEnd/>
            <a:tailEnd/>
          </a:ln>
          <a:effectLst>
            <a:outerShdw blurRad="50800" dist="38100" dir="2700000" algn="tl" rotWithShape="0">
              <a:prstClr val="black">
                <a:alpha val="40000"/>
              </a:prstClr>
            </a:outerShdw>
          </a:effectLst>
        </p:spPr>
        <p:txBody>
          <a:bodyPr vert="horz" wrap="none" lIns="0" tIns="0" rIns="0" bIns="0" numCol="1" rtlCol="0" anchor="t" anchorCtr="0" compatLnSpc="1">
            <a:prstTxWarp prst="textNoShape">
              <a:avLst/>
            </a:prstTxWarp>
          </a:bodyPr>
          <a:lstStyle/>
          <a:p>
            <a:pPr algn="ctr"/>
            <a:r>
              <a:rPr lang="en-US" sz="2400" b="1" dirty="0" smtClean="0">
                <a:solidFill>
                  <a:schemeClr val="accent2">
                    <a:lumMod val="50000"/>
                  </a:schemeClr>
                </a:solidFill>
                <a:sym typeface="Wingdings" panose="05000000000000000000" pitchFamily="2" charset="2"/>
              </a:rPr>
              <a:t>Monitoring</a:t>
            </a:r>
          </a:p>
          <a:p>
            <a:pPr algn="ctr">
              <a:buClr>
                <a:schemeClr val="accent2">
                  <a:lumMod val="75000"/>
                </a:schemeClr>
              </a:buClr>
              <a:tabLst>
                <a:tab pos="1343025" algn="l"/>
              </a:tabLst>
            </a:pPr>
            <a:r>
              <a:rPr lang="en-US" sz="2000" dirty="0">
                <a:solidFill>
                  <a:schemeClr val="accent2">
                    <a:lumMod val="75000"/>
                  </a:schemeClr>
                </a:solidFill>
              </a:rPr>
              <a:t>Sensor </a:t>
            </a:r>
            <a:r>
              <a:rPr lang="en-US" sz="2000" dirty="0" smtClean="0">
                <a:solidFill>
                  <a:schemeClr val="accent2">
                    <a:lumMod val="75000"/>
                  </a:schemeClr>
                </a:solidFill>
              </a:rPr>
              <a:t>failures / performance </a:t>
            </a:r>
          </a:p>
          <a:p>
            <a:pPr algn="ctr">
              <a:buClr>
                <a:schemeClr val="accent2">
                  <a:lumMod val="75000"/>
                </a:schemeClr>
              </a:buClr>
              <a:tabLst>
                <a:tab pos="1343025" algn="l"/>
              </a:tabLst>
            </a:pPr>
            <a:endParaRPr lang="en-US" sz="2000" dirty="0">
              <a:solidFill>
                <a:schemeClr val="accent2">
                  <a:lumMod val="75000"/>
                </a:schemeClr>
              </a:solidFill>
            </a:endParaRPr>
          </a:p>
        </p:txBody>
      </p:sp>
      <p:sp>
        <p:nvSpPr>
          <p:cNvPr id="27" name="Abgerundetes Rechteck 26"/>
          <p:cNvSpPr/>
          <p:nvPr/>
        </p:nvSpPr>
        <p:spPr bwMode="auto">
          <a:xfrm>
            <a:off x="454895" y="3428534"/>
            <a:ext cx="3672000" cy="1035093"/>
          </a:xfrm>
          <a:prstGeom prst="roundRect">
            <a:avLst/>
          </a:prstGeom>
          <a:solidFill>
            <a:schemeClr val="accent2">
              <a:lumMod val="60000"/>
              <a:lumOff val="40000"/>
            </a:schemeClr>
          </a:solidFill>
          <a:ln w="9525" algn="ctr">
            <a:noFill/>
            <a:miter lim="800000"/>
            <a:headEnd/>
            <a:tailEnd/>
          </a:ln>
          <a:effectLst>
            <a:outerShdw blurRad="50800" dist="38100" dir="2700000" algn="tl" rotWithShape="0">
              <a:prstClr val="black">
                <a:alpha val="40000"/>
              </a:prstClr>
            </a:outerShdw>
          </a:effectLst>
        </p:spPr>
        <p:txBody>
          <a:bodyPr vert="horz" wrap="none" lIns="0" tIns="0" rIns="0" bIns="0" numCol="1" rtlCol="0" anchor="t" anchorCtr="0" compatLnSpc="1">
            <a:prstTxWarp prst="textNoShape">
              <a:avLst/>
            </a:prstTxWarp>
          </a:bodyPr>
          <a:lstStyle/>
          <a:p>
            <a:pPr algn="ctr"/>
            <a:r>
              <a:rPr lang="en-US" sz="2400" b="1" dirty="0">
                <a:solidFill>
                  <a:schemeClr val="accent2">
                    <a:lumMod val="50000"/>
                  </a:schemeClr>
                </a:solidFill>
                <a:sym typeface="Wingdings" panose="05000000000000000000" pitchFamily="2" charset="2"/>
              </a:rPr>
              <a:t>PAT based </a:t>
            </a:r>
            <a:r>
              <a:rPr lang="en-US" sz="2400" b="1" dirty="0" smtClean="0">
                <a:solidFill>
                  <a:schemeClr val="accent2">
                    <a:lumMod val="50000"/>
                  </a:schemeClr>
                </a:solidFill>
                <a:sym typeface="Wingdings" panose="05000000000000000000" pitchFamily="2" charset="2"/>
              </a:rPr>
              <a:t>adaptive </a:t>
            </a:r>
            <a:r>
              <a:rPr lang="en-US" sz="2400" b="1" dirty="0">
                <a:solidFill>
                  <a:schemeClr val="accent2">
                    <a:lumMod val="50000"/>
                  </a:schemeClr>
                </a:solidFill>
                <a:sym typeface="Wingdings" panose="05000000000000000000" pitchFamily="2" charset="2"/>
              </a:rPr>
              <a:t>control</a:t>
            </a:r>
            <a:endParaRPr lang="en-US" sz="2400" b="1" dirty="0" smtClean="0">
              <a:solidFill>
                <a:schemeClr val="accent2">
                  <a:lumMod val="50000"/>
                </a:schemeClr>
              </a:solidFill>
              <a:sym typeface="Wingdings" panose="05000000000000000000" pitchFamily="2" charset="2"/>
            </a:endParaRPr>
          </a:p>
          <a:p>
            <a:pPr algn="ctr">
              <a:buClr>
                <a:schemeClr val="accent2">
                  <a:lumMod val="75000"/>
                </a:schemeClr>
              </a:buClr>
              <a:tabLst>
                <a:tab pos="1343025" algn="l"/>
              </a:tabLst>
            </a:pPr>
            <a:r>
              <a:rPr lang="en-US" sz="2000" dirty="0">
                <a:solidFill>
                  <a:schemeClr val="accent2">
                    <a:lumMod val="75000"/>
                  </a:schemeClr>
                </a:solidFill>
              </a:rPr>
              <a:t>R</a:t>
            </a:r>
            <a:r>
              <a:rPr lang="en-US" sz="2000" dirty="0" smtClean="0">
                <a:solidFill>
                  <a:schemeClr val="accent2">
                    <a:lumMod val="75000"/>
                  </a:schemeClr>
                </a:solidFill>
              </a:rPr>
              <a:t>igorous  and data-based control</a:t>
            </a:r>
          </a:p>
          <a:p>
            <a:pPr algn="ctr">
              <a:buClr>
                <a:schemeClr val="accent2">
                  <a:lumMod val="75000"/>
                </a:schemeClr>
              </a:buClr>
              <a:tabLst>
                <a:tab pos="1343025" algn="l"/>
              </a:tabLst>
            </a:pPr>
            <a:r>
              <a:rPr lang="en-US" sz="2000" dirty="0" smtClean="0">
                <a:solidFill>
                  <a:schemeClr val="accent2">
                    <a:lumMod val="75000"/>
                  </a:schemeClr>
                </a:solidFill>
              </a:rPr>
              <a:t>Plant-wide control</a:t>
            </a:r>
            <a:endParaRPr lang="en-US" sz="2000" dirty="0">
              <a:solidFill>
                <a:schemeClr val="accent2">
                  <a:lumMod val="75000"/>
                </a:schemeClr>
              </a:solidFill>
            </a:endParaRPr>
          </a:p>
        </p:txBody>
      </p:sp>
      <p:sp>
        <p:nvSpPr>
          <p:cNvPr id="83" name="Abgerundetes Rechteck 82"/>
          <p:cNvSpPr/>
          <p:nvPr/>
        </p:nvSpPr>
        <p:spPr bwMode="auto">
          <a:xfrm>
            <a:off x="354424" y="1247917"/>
            <a:ext cx="8439763" cy="408355"/>
          </a:xfrm>
          <a:prstGeom prst="roundRect">
            <a:avLst/>
          </a:prstGeom>
          <a:solidFill>
            <a:schemeClr val="accent2">
              <a:lumMod val="40000"/>
              <a:lumOff val="60000"/>
            </a:schemeClr>
          </a:solidFill>
          <a:ln w="9525" algn="ctr">
            <a:noFill/>
            <a:miter lim="800000"/>
            <a:headEnd/>
            <a:tailEnd/>
          </a:ln>
          <a:effectLst>
            <a:outerShdw blurRad="50800" dist="38100" dir="2700000" algn="tl" rotWithShape="0">
              <a:prstClr val="black">
                <a:alpha val="40000"/>
              </a:prstClr>
            </a:outerShdw>
          </a:effectLst>
        </p:spPr>
        <p:txBody>
          <a:bodyPr vert="horz" wrap="none" lIns="0" tIns="0" rIns="0" bIns="0" numCol="1" rtlCol="0" anchor="t" anchorCtr="0" compatLnSpc="1">
            <a:prstTxWarp prst="textNoShape">
              <a:avLst/>
            </a:prstTxWarp>
          </a:bodyPr>
          <a:lstStyle/>
          <a:p>
            <a:pPr algn="ctr">
              <a:buClr>
                <a:schemeClr val="tx2">
                  <a:lumMod val="65000"/>
                  <a:lumOff val="35000"/>
                </a:schemeClr>
              </a:buClr>
              <a:tabLst>
                <a:tab pos="1343025" algn="l"/>
              </a:tabLst>
            </a:pPr>
            <a:r>
              <a:rPr lang="en-US" sz="2400" i="1" dirty="0" smtClean="0">
                <a:solidFill>
                  <a:schemeClr val="accent2">
                    <a:lumMod val="75000"/>
                  </a:schemeClr>
                </a:solidFill>
              </a:rPr>
              <a:t>Design Evaluation</a:t>
            </a:r>
            <a:endParaRPr lang="en-US" sz="2400" i="1" dirty="0">
              <a:solidFill>
                <a:schemeClr val="accent2">
                  <a:lumMod val="75000"/>
                </a:schemeClr>
              </a:solidFill>
            </a:endParaRPr>
          </a:p>
        </p:txBody>
      </p:sp>
      <p:sp>
        <p:nvSpPr>
          <p:cNvPr id="84" name="Abgerundetes Rechteck 83"/>
          <p:cNvSpPr/>
          <p:nvPr/>
        </p:nvSpPr>
        <p:spPr>
          <a:xfrm>
            <a:off x="354424" y="1247917"/>
            <a:ext cx="8439763" cy="4799200"/>
          </a:xfrm>
          <a:prstGeom prst="roundRect">
            <a:avLst>
              <a:gd name="adj" fmla="val 1568"/>
            </a:avLst>
          </a:prstGeom>
          <a:noFill/>
          <a:ln>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4" name="Gewinkelte Verbindung 213"/>
          <p:cNvCxnSpPr>
            <a:stCxn id="27" idx="2"/>
            <a:endCxn id="5" idx="1"/>
          </p:cNvCxnSpPr>
          <p:nvPr/>
        </p:nvCxnSpPr>
        <p:spPr>
          <a:xfrm rot="16200000" flipH="1">
            <a:off x="2047205" y="4707316"/>
            <a:ext cx="941136" cy="45375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9" name="Gewinkelte Verbindung 218"/>
          <p:cNvCxnSpPr>
            <a:stCxn id="26" idx="2"/>
            <a:endCxn id="27" idx="0"/>
          </p:cNvCxnSpPr>
          <p:nvPr/>
        </p:nvCxnSpPr>
        <p:spPr>
          <a:xfrm rot="16200000" flipH="1">
            <a:off x="2067289" y="3204927"/>
            <a:ext cx="447211" cy="1"/>
          </a:xfrm>
          <a:prstGeom prst="bentConnector3">
            <a:avLst>
              <a:gd name="adj1" fmla="val 50000"/>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22" name="Gewinkelte Verbindung 221"/>
          <p:cNvCxnSpPr>
            <a:stCxn id="25" idx="1"/>
            <a:endCxn id="26" idx="3"/>
          </p:cNvCxnSpPr>
          <p:nvPr/>
        </p:nvCxnSpPr>
        <p:spPr>
          <a:xfrm rot="10800000">
            <a:off x="4126894" y="2528688"/>
            <a:ext cx="887908" cy="141739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6" name="Gewinkelte Verbindung 265"/>
          <p:cNvCxnSpPr>
            <a:stCxn id="5" idx="3"/>
            <a:endCxn id="25" idx="2"/>
          </p:cNvCxnSpPr>
          <p:nvPr/>
        </p:nvCxnSpPr>
        <p:spPr>
          <a:xfrm flipV="1">
            <a:off x="6410303" y="4463628"/>
            <a:ext cx="440498" cy="941135"/>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9" name="Gewinkelte Verbindung 288"/>
          <p:cNvCxnSpPr>
            <a:stCxn id="25" idx="1"/>
            <a:endCxn id="27" idx="3"/>
          </p:cNvCxnSpPr>
          <p:nvPr/>
        </p:nvCxnSpPr>
        <p:spPr>
          <a:xfrm rot="10800000">
            <a:off x="4126896" y="3946082"/>
            <a:ext cx="887907" cy="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17" name="Fußzeilenplatzhalter 316"/>
          <p:cNvSpPr>
            <a:spLocks noGrp="1"/>
          </p:cNvSpPr>
          <p:nvPr>
            <p:ph type="ftr" sz="quarter" idx="11"/>
          </p:nvPr>
        </p:nvSpPr>
        <p:spPr/>
        <p:txBody>
          <a:bodyPr/>
          <a:lstStyle/>
          <a:p>
            <a:r>
              <a:rPr lang="pt-BR" smtClean="0"/>
              <a:t>General CONSENS Presentation - Manuel Pereira Remelhe - Cagliari - 2016-06-24</a:t>
            </a:r>
            <a:endParaRPr lang="fr-FR" dirty="0"/>
          </a:p>
        </p:txBody>
      </p:sp>
    </p:spTree>
    <p:extLst>
      <p:ext uri="{BB962C8B-B14F-4D97-AF65-F5344CB8AC3E}">
        <p14:creationId xmlns:p14="http://schemas.microsoft.com/office/powerpoint/2010/main" val="231099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Lst>
  </p:timing>
</p:sld>
</file>

<file path=ppt/theme/theme1.xml><?xml version="1.0" encoding="utf-8"?>
<a:theme xmlns:a="http://schemas.openxmlformats.org/drawingml/2006/main" name="CONSENS PowerPoint Template">
  <a:themeElements>
    <a:clrScheme name="CONSENS 1">
      <a:dk1>
        <a:sysClr val="windowText" lastClr="000000"/>
      </a:dk1>
      <a:lt1>
        <a:sysClr val="window" lastClr="FFFFFF"/>
      </a:lt1>
      <a:dk2>
        <a:srgbClr val="1F497D"/>
      </a:dk2>
      <a:lt2>
        <a:srgbClr val="EEECE1"/>
      </a:lt2>
      <a:accent1>
        <a:srgbClr val="004A67"/>
      </a:accent1>
      <a:accent2>
        <a:srgbClr val="0087B2"/>
      </a:accent2>
      <a:accent3>
        <a:srgbClr val="AECB1E"/>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CONSENS PowerPoint Template</Template>
  <TotalTime>0</TotalTime>
  <Words>800</Words>
  <Application>Microsoft Office PowerPoint</Application>
  <PresentationFormat>On-screen Show (4:3)</PresentationFormat>
  <Paragraphs>188</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CONSENS PowerPoint Template</vt:lpstr>
      <vt:lpstr>Integrated Control and Sensing  for Sustainable Operation of  Flexible Intensified Processes</vt:lpstr>
      <vt:lpstr>The Partners in the Consortium</vt:lpstr>
      <vt:lpstr>Mission</vt:lpstr>
      <vt:lpstr>Motivation</vt:lpstr>
      <vt:lpstr>Approach</vt:lpstr>
      <vt:lpstr>Case Studies &amp; Novel Technologies</vt:lpstr>
      <vt:lpstr>Novel sensing technologies</vt:lpstr>
      <vt:lpstr>Novel Control Technologies &amp; Tools</vt:lpstr>
      <vt:lpstr>Integrated Validation of Technologies</vt:lpstr>
      <vt:lpstr>Example for integrated validation:  Intensified synthesis of organic compounds </vt:lpstr>
      <vt:lpstr>Conclusions</vt:lpstr>
      <vt:lpstr>PowerPoint Presentation</vt:lpstr>
    </vt:vector>
  </TitlesOfParts>
  <Company>Bayer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CONSENS</dc:title>
  <dc:creator>Manuel Pereira Remelhe</dc:creator>
  <cp:lastModifiedBy>PAUNKSNYTE Evelina Spire2030</cp:lastModifiedBy>
  <cp:revision>116</cp:revision>
  <cp:lastPrinted>2015-01-20T07:52:18Z</cp:lastPrinted>
  <dcterms:created xsi:type="dcterms:W3CDTF">2015-01-17T12:35:35Z</dcterms:created>
  <dcterms:modified xsi:type="dcterms:W3CDTF">2015-07-02T09:23:44Z</dcterms:modified>
</cp:coreProperties>
</file>