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E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EF66BB-BF2C-4D67-85FD-95FE31E0E37B}" type="datetimeFigureOut">
              <a:rPr lang="pl-PL"/>
              <a:pPr>
                <a:defRPr/>
              </a:pPr>
              <a:t>2015-06-25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A90BAD-09FB-4B51-9326-E9531E547927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7AB8A9-DF83-4D1C-8EB9-DC3BBCED2858}" type="datetimeFigureOut">
              <a:rPr lang="pl-PL"/>
              <a:pPr>
                <a:defRPr/>
              </a:pPr>
              <a:t>2015-06-25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C21370-86DB-43FA-89DC-DCF23EEB4ABA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92A05-2F87-452B-A546-31E4CAF2B32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92D7E-4EA5-47C1-BE8A-ED526B0847A5}" type="datetime1">
              <a:rPr lang="pl-PL"/>
              <a:pPr>
                <a:defRPr/>
              </a:pPr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F2E1-1E36-4223-876D-B2A432A64118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929563" y="857250"/>
            <a:ext cx="5683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err="1">
                <a:solidFill>
                  <a:schemeClr val="bg1"/>
                </a:solidFill>
                <a:latin typeface="+mn-lt"/>
              </a:rPr>
              <a:t>slide</a:t>
            </a:r>
            <a:endParaRPr lang="pl-PL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8AE67"/>
              </a:buClr>
              <a:buFont typeface="Wingdings" pitchFamily="2" charset="2"/>
              <a:buChar char="§"/>
              <a:defRPr sz="2400"/>
            </a:lvl1pPr>
            <a:lvl2pPr>
              <a:buClr>
                <a:srgbClr val="F8AE67"/>
              </a:buClr>
              <a:buFont typeface="Wingdings" pitchFamily="2" charset="2"/>
              <a:buChar char="§"/>
              <a:defRPr sz="2000"/>
            </a:lvl2pPr>
            <a:lvl3pPr>
              <a:buClr>
                <a:srgbClr val="F8AE67"/>
              </a:buClr>
              <a:buFont typeface="Wingdings" pitchFamily="2" charset="2"/>
              <a:buChar char="§"/>
              <a:defRPr sz="1800"/>
            </a:lvl3pPr>
            <a:lvl4pPr>
              <a:buClr>
                <a:srgbClr val="F8AE67"/>
              </a:buClr>
              <a:buFont typeface="Wingdings" pitchFamily="2" charset="2"/>
              <a:buChar char="§"/>
              <a:defRPr sz="1800"/>
            </a:lvl4pPr>
            <a:lvl5pPr>
              <a:buClr>
                <a:srgbClr val="F8AE67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A5D4-504F-4EA9-9CCF-02EB2DD844CF}" type="datetime1">
              <a:rPr lang="pl-PL"/>
              <a:pPr>
                <a:defRPr/>
              </a:pPr>
              <a:t>2015-06-25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286750" y="857250"/>
            <a:ext cx="490538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04615A-E3AF-431B-B520-D2D29FBEBDB9}" type="slidenum">
              <a:rPr lang="pl-PL"/>
              <a:pPr>
                <a:defRPr/>
              </a:pPr>
              <a:t>‹Nr.›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5CD0DB-4DCB-41C7-B473-BF2A99A81D7B}" type="datetime1">
              <a:rPr lang="pl-PL"/>
              <a:pPr>
                <a:defRPr/>
              </a:pPr>
              <a:t>2015-06-25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A0124F-A82B-42EB-9036-A0BE18EFD380}" type="slidenum">
              <a:rPr lang="pl-PL"/>
              <a:pPr>
                <a:defRPr/>
              </a:pPr>
              <a:t>‹Nr.›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iCspec</a:t>
            </a:r>
            <a:endParaRPr lang="pl-PL" dirty="0" smtClean="0"/>
          </a:p>
        </p:txBody>
      </p:sp>
      <p:sp>
        <p:nvSpPr>
          <p:cNvPr id="4099" name="Podtytuł 2"/>
          <p:cNvSpPr>
            <a:spLocks noGrp="1"/>
          </p:cNvSpPr>
          <p:nvPr>
            <p:ph type="subTitle" idx="1"/>
          </p:nvPr>
        </p:nvSpPr>
        <p:spPr>
          <a:xfrm>
            <a:off x="484552" y="4682258"/>
            <a:ext cx="3623621" cy="672998"/>
          </a:xfrm>
        </p:spPr>
        <p:txBody>
          <a:bodyPr/>
          <a:lstStyle/>
          <a:p>
            <a:pPr algn="l"/>
            <a:r>
              <a:rPr lang="de-DE" sz="2400" dirty="0" smtClean="0"/>
              <a:t>Rainer </a:t>
            </a:r>
            <a:r>
              <a:rPr lang="de-DE" sz="2400" dirty="0" err="1" smtClean="0"/>
              <a:t>Strzoda</a:t>
            </a:r>
            <a:r>
              <a:rPr lang="de-DE" sz="2400" dirty="0" smtClean="0"/>
              <a:t>, Siemens AG</a:t>
            </a:r>
            <a:endParaRPr lang="pl-PL" sz="2400" dirty="0" smtClean="0"/>
          </a:p>
        </p:txBody>
      </p:sp>
      <p:sp>
        <p:nvSpPr>
          <p:cNvPr id="4101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2015-06-29</a:t>
            </a:r>
            <a:endParaRPr lang="pl-PL" dirty="0" smtClean="0"/>
          </a:p>
        </p:txBody>
      </p:sp>
      <p:sp>
        <p:nvSpPr>
          <p:cNvPr id="4100" name="pole tekstowe 4"/>
          <p:cNvSpPr txBox="1">
            <a:spLocks noChangeArrowheads="1"/>
          </p:cNvSpPr>
          <p:nvPr/>
        </p:nvSpPr>
        <p:spPr bwMode="auto">
          <a:xfrm>
            <a:off x="467544" y="1337916"/>
            <a:ext cx="2258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Crowne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Plaza</a:t>
            </a:r>
            <a:r>
              <a:rPr lang="de-DE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Calibri" pitchFamily="34" charset="0"/>
              </a:rPr>
              <a:t>Brussels</a:t>
            </a:r>
            <a:endParaRPr lang="pl-P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pole tekstowe 6"/>
          <p:cNvSpPr txBox="1">
            <a:spLocks noChangeArrowheads="1"/>
          </p:cNvSpPr>
          <p:nvPr/>
        </p:nvSpPr>
        <p:spPr bwMode="auto">
          <a:xfrm>
            <a:off x="899592" y="3284984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In-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line</a:t>
            </a:r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Cascade</a:t>
            </a:r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laser</a:t>
            </a:r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spectrometer</a:t>
            </a:r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for</a:t>
            </a:r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process</a:t>
            </a:r>
            <a:r>
              <a:rPr lang="de-DE" sz="2400" dirty="0" smtClean="0">
                <a:solidFill>
                  <a:srgbClr val="F8AE67"/>
                </a:solidFill>
                <a:latin typeface="Calibri" pitchFamily="34" charset="0"/>
              </a:rPr>
              <a:t> </a:t>
            </a:r>
            <a:r>
              <a:rPr lang="de-DE" sz="2400" dirty="0" err="1" smtClean="0">
                <a:solidFill>
                  <a:srgbClr val="F8AE67"/>
                </a:solidFill>
                <a:latin typeface="Calibri" pitchFamily="34" charset="0"/>
              </a:rPr>
              <a:t>control</a:t>
            </a:r>
            <a:endParaRPr lang="pl-PL" sz="2400" dirty="0">
              <a:solidFill>
                <a:srgbClr val="F8AE6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smtClean="0"/>
              <a:t>Fact Sheet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0425" y="1556310"/>
            <a:ext cx="7552945" cy="4903012"/>
          </a:xfrm>
        </p:spPr>
        <p:txBody>
          <a:bodyPr/>
          <a:lstStyle/>
          <a:p>
            <a:r>
              <a:rPr lang="en-US" smtClean="0"/>
              <a:t> SPIRE-1-2014,  </a:t>
            </a:r>
            <a:r>
              <a:rPr lang="en-US" smtClean="0"/>
              <a:t>Integrated Process </a:t>
            </a:r>
            <a:r>
              <a:rPr lang="en-US" smtClean="0"/>
              <a:t>Control</a:t>
            </a:r>
            <a:endParaRPr lang="en-US" smtClean="0"/>
          </a:p>
          <a:p>
            <a:r>
              <a:rPr lang="en-US" smtClean="0"/>
              <a:t>Consortium</a:t>
            </a:r>
            <a:r>
              <a:rPr lang="en-US" smtClean="0"/>
              <a:t>, 8 </a:t>
            </a:r>
            <a:r>
              <a:rPr lang="en-US" smtClean="0"/>
              <a:t>Partners</a:t>
            </a:r>
            <a:r>
              <a:rPr lang="en-US" smtClean="0"/>
              <a:t>, coordinated by </a:t>
            </a:r>
            <a:r>
              <a:rPr lang="en-US" smtClean="0"/>
              <a:t>Siemens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None/>
            </a:pPr>
            <a:endParaRPr lang="en-US" smtClean="0"/>
          </a:p>
          <a:p>
            <a:pPr>
              <a:buNone/>
            </a:pPr>
            <a:endParaRPr lang="en-US" smtClean="0"/>
          </a:p>
          <a:p>
            <a:r>
              <a:rPr lang="en-US" smtClean="0"/>
              <a:t>4 </a:t>
            </a:r>
            <a:r>
              <a:rPr lang="en-US" smtClean="0"/>
              <a:t>Countries</a:t>
            </a:r>
            <a:r>
              <a:rPr lang="en-US" smtClean="0"/>
              <a:t>: </a:t>
            </a:r>
            <a:r>
              <a:rPr lang="en-US" smtClean="0"/>
              <a:t>France</a:t>
            </a:r>
            <a:r>
              <a:rPr lang="en-US" smtClean="0"/>
              <a:t>, </a:t>
            </a:r>
            <a:r>
              <a:rPr lang="en-US" smtClean="0"/>
              <a:t>Germany</a:t>
            </a:r>
            <a:r>
              <a:rPr lang="en-US" smtClean="0"/>
              <a:t>, </a:t>
            </a:r>
            <a:r>
              <a:rPr lang="en-US" smtClean="0"/>
              <a:t>Poland</a:t>
            </a:r>
            <a:r>
              <a:rPr lang="en-US" smtClean="0"/>
              <a:t>, </a:t>
            </a:r>
            <a:r>
              <a:rPr lang="en-US" smtClean="0"/>
              <a:t>Schweden</a:t>
            </a:r>
            <a:endParaRPr lang="en-US" smtClean="0"/>
          </a:p>
          <a:p>
            <a:r>
              <a:rPr lang="en-US" smtClean="0"/>
              <a:t>Project </a:t>
            </a:r>
            <a:r>
              <a:rPr lang="en-US" smtClean="0"/>
              <a:t>duration</a:t>
            </a:r>
            <a:r>
              <a:rPr lang="en-US" smtClean="0"/>
              <a:t>: April 2015- March </a:t>
            </a:r>
            <a:r>
              <a:rPr lang="en-US" smtClean="0"/>
              <a:t>2018</a:t>
            </a:r>
            <a:endParaRPr lang="en-US" smtClean="0"/>
          </a:p>
          <a:p>
            <a:r>
              <a:rPr lang="en-US" smtClean="0"/>
              <a:t>Budget</a:t>
            </a:r>
            <a:r>
              <a:rPr lang="en-US" smtClean="0"/>
              <a:t>: 9.3 </a:t>
            </a:r>
            <a:r>
              <a:rPr lang="en-US" smtClean="0"/>
              <a:t>M</a:t>
            </a:r>
            <a:r>
              <a:rPr lang="en-US" smtClean="0"/>
              <a:t>€ </a:t>
            </a:r>
            <a:r>
              <a:rPr lang="en-US" smtClean="0"/>
              <a:t>total</a:t>
            </a:r>
            <a:r>
              <a:rPr lang="en-US" smtClean="0"/>
              <a:t>, 5.6 </a:t>
            </a:r>
            <a:r>
              <a:rPr lang="en-US" smtClean="0"/>
              <a:t>M</a:t>
            </a:r>
            <a:r>
              <a:rPr lang="en-US" smtClean="0"/>
              <a:t>€ </a:t>
            </a:r>
            <a:r>
              <a:rPr lang="en-US" smtClean="0"/>
              <a:t>funding</a:t>
            </a:r>
            <a:endParaRPr lang="en-US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615A-E3AF-431B-B520-D2D29FBEBDB9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230" t="28131" r="4561" b="11279"/>
          <a:stretch>
            <a:fillRect/>
          </a:stretch>
        </p:blipFill>
        <p:spPr bwMode="auto">
          <a:xfrm>
            <a:off x="1764799" y="2634923"/>
            <a:ext cx="5476553" cy="222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615A-E3AF-431B-B520-D2D29FBEBDB9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7" name="Textplatzhalter 10"/>
          <p:cNvSpPr txBox="1">
            <a:spLocks/>
          </p:cNvSpPr>
          <p:nvPr/>
        </p:nvSpPr>
        <p:spPr>
          <a:xfrm>
            <a:off x="539750" y="1341447"/>
            <a:ext cx="8208963" cy="5259879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goal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of laser based gas analyzers for fast in-line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multi-component monitoring of gas compositions in a process stream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1400" b="1" dirty="0" smtClean="0">
                <a:latin typeface="+mn-lt"/>
              </a:rPr>
              <a:t>	   1</a:t>
            </a:r>
            <a:r>
              <a:rPr lang="en-US" sz="1400" b="1" baseline="30000" dirty="0" smtClean="0">
                <a:latin typeface="+mn-lt"/>
              </a:rPr>
              <a:t>st</a:t>
            </a:r>
            <a:r>
              <a:rPr lang="en-US" sz="1400" b="1" dirty="0" smtClean="0">
                <a:latin typeface="+mn-lt"/>
              </a:rPr>
              <a:t> Target application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+mn-lt"/>
              </a:rPr>
              <a:t>In-line multi-component monitoring of hydrocarbons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in a process stream of a refinery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in-line multi-species chemical composition measurements for process analytics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Compact, robust and maintenance-free analyzer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Replacement of extractive systems with a delayed response of several minutes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cost savings from the total-cost-of-ownership and improved process efficiency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uppieren 35"/>
          <p:cNvGrpSpPr/>
          <p:nvPr/>
        </p:nvGrpSpPr>
        <p:grpSpPr>
          <a:xfrm>
            <a:off x="400495" y="4372972"/>
            <a:ext cx="4582957" cy="2156948"/>
            <a:chOff x="685057" y="2541491"/>
            <a:chExt cx="4728899" cy="2225627"/>
          </a:xfrm>
        </p:grpSpPr>
        <p:sp>
          <p:nvSpPr>
            <p:cNvPr id="30" name="Ellipse 29"/>
            <p:cNvSpPr/>
            <p:nvPr/>
          </p:nvSpPr>
          <p:spPr bwMode="auto">
            <a:xfrm>
              <a:off x="1010652" y="2687934"/>
              <a:ext cx="3100549" cy="1783804"/>
            </a:xfrm>
            <a:prstGeom prst="ellipse">
              <a:avLst/>
            </a:prstGeom>
            <a:gradFill rotWithShape="1">
              <a:gsLst>
                <a:gs pos="0">
                  <a:srgbClr val="EB780A">
                    <a:shade val="51000"/>
                    <a:satMod val="130000"/>
                  </a:srgbClr>
                </a:gs>
                <a:gs pos="80000">
                  <a:srgbClr val="EB780A">
                    <a:shade val="93000"/>
                    <a:satMod val="130000"/>
                  </a:srgbClr>
                </a:gs>
                <a:gs pos="100000">
                  <a:srgbClr val="EB780A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B780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cxnSp>
          <p:nvCxnSpPr>
            <p:cNvPr id="31" name="Gerade Verbindung mit Pfeil 30"/>
            <p:cNvCxnSpPr/>
            <p:nvPr/>
          </p:nvCxnSpPr>
          <p:spPr bwMode="auto">
            <a:xfrm flipV="1">
              <a:off x="914400" y="2839453"/>
              <a:ext cx="0" cy="1868905"/>
            </a:xfrm>
            <a:prstGeom prst="straightConnector1">
              <a:avLst/>
            </a:prstGeom>
            <a:solidFill>
              <a:srgbClr val="BECDD7"/>
            </a:solidFill>
            <a:ln w="22225" cap="flat" cmpd="sng" algn="ctr">
              <a:solidFill>
                <a:srgbClr val="879BAA">
                  <a:lumMod val="75000"/>
                </a:srgbClr>
              </a:solidFill>
              <a:prstDash val="solid"/>
              <a:round/>
              <a:headEnd type="none" w="med" len="lg"/>
              <a:tailEnd type="stealth" w="lg" len="lg"/>
            </a:ln>
            <a:effectLst/>
          </p:spPr>
        </p:cxnSp>
        <p:cxnSp>
          <p:nvCxnSpPr>
            <p:cNvPr id="32" name="Gerade Verbindung mit Pfeil 31"/>
            <p:cNvCxnSpPr/>
            <p:nvPr/>
          </p:nvCxnSpPr>
          <p:spPr bwMode="auto">
            <a:xfrm flipV="1">
              <a:off x="762000" y="4555958"/>
              <a:ext cx="4363453" cy="2"/>
            </a:xfrm>
            <a:prstGeom prst="straightConnector1">
              <a:avLst/>
            </a:prstGeom>
            <a:solidFill>
              <a:srgbClr val="BECDD7"/>
            </a:solidFill>
            <a:ln w="22225" cap="flat" cmpd="sng" algn="ctr">
              <a:solidFill>
                <a:srgbClr val="879BAA">
                  <a:lumMod val="75000"/>
                </a:srgbClr>
              </a:solidFill>
              <a:prstDash val="solid"/>
              <a:round/>
              <a:headEnd type="none" w="med" len="lg"/>
              <a:tailEnd type="stealth" w="lg" len="lg"/>
            </a:ln>
            <a:effectLst/>
          </p:spPr>
        </p:cxnSp>
        <p:sp>
          <p:nvSpPr>
            <p:cNvPr id="33" name="Textfeld 32"/>
            <p:cNvSpPr txBox="1"/>
            <p:nvPr/>
          </p:nvSpPr>
          <p:spPr bwMode="gray">
            <a:xfrm>
              <a:off x="3966823" y="4613230"/>
              <a:ext cx="7389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Overall costs</a:t>
              </a:r>
            </a:p>
          </p:txBody>
        </p:sp>
        <p:sp>
          <p:nvSpPr>
            <p:cNvPr id="34" name="Textfeld 33"/>
            <p:cNvSpPr txBox="1"/>
            <p:nvPr/>
          </p:nvSpPr>
          <p:spPr bwMode="gray">
            <a:xfrm rot="16200000">
              <a:off x="499108" y="3537103"/>
              <a:ext cx="52578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Accuracy</a:t>
              </a: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784085" y="3842083"/>
              <a:ext cx="1255894" cy="651471"/>
            </a:xfrm>
            <a:prstGeom prst="ellipse">
              <a:avLst/>
            </a:prstGeom>
            <a:gradFill rotWithShape="1">
              <a:gsLst>
                <a:gs pos="0">
                  <a:srgbClr val="641946">
                    <a:tint val="50000"/>
                    <a:satMod val="300000"/>
                  </a:srgbClr>
                </a:gs>
                <a:gs pos="35000">
                  <a:srgbClr val="641946">
                    <a:tint val="37000"/>
                    <a:satMod val="300000"/>
                  </a:srgbClr>
                </a:gs>
                <a:gs pos="100000">
                  <a:srgbClr val="6419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41946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36" name="Textfeld 35"/>
            <p:cNvSpPr txBox="1"/>
            <p:nvPr/>
          </p:nvSpPr>
          <p:spPr bwMode="gray">
            <a:xfrm>
              <a:off x="2209015" y="3882188"/>
              <a:ext cx="4392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NDIR</a:t>
              </a:r>
            </a:p>
          </p:txBody>
        </p:sp>
        <p:sp>
          <p:nvSpPr>
            <p:cNvPr id="37" name="Textfeld 36"/>
            <p:cNvSpPr txBox="1"/>
            <p:nvPr/>
          </p:nvSpPr>
          <p:spPr bwMode="gray">
            <a:xfrm>
              <a:off x="1889183" y="4124222"/>
              <a:ext cx="8784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~ 4 Gases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endParaRPr kumimoji="0" lang="en-US" sz="12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662988" y="3429000"/>
              <a:ext cx="1448213" cy="766011"/>
            </a:xfrm>
            <a:prstGeom prst="ellipse">
              <a:avLst/>
            </a:prstGeom>
            <a:gradFill rotWithShape="1">
              <a:gsLst>
                <a:gs pos="0">
                  <a:srgbClr val="BECDD7">
                    <a:tint val="50000"/>
                    <a:satMod val="300000"/>
                  </a:srgbClr>
                </a:gs>
                <a:gs pos="35000">
                  <a:srgbClr val="BECDD7">
                    <a:tint val="37000"/>
                    <a:satMod val="300000"/>
                  </a:srgbClr>
                </a:gs>
                <a:gs pos="100000">
                  <a:srgbClr val="BECDD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ECDD7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39" name="Textfeld 38"/>
            <p:cNvSpPr txBox="1"/>
            <p:nvPr/>
          </p:nvSpPr>
          <p:spPr bwMode="gray">
            <a:xfrm>
              <a:off x="3200213" y="3469105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FTIR</a:t>
              </a:r>
            </a:p>
          </p:txBody>
        </p:sp>
        <p:sp>
          <p:nvSpPr>
            <p:cNvPr id="40" name="Textfeld 39"/>
            <p:cNvSpPr txBox="1"/>
            <p:nvPr/>
          </p:nvSpPr>
          <p:spPr bwMode="gray">
            <a:xfrm>
              <a:off x="2856318" y="3711139"/>
              <a:ext cx="963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~ 10 Gases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Extractive</a:t>
              </a:r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986589" y="2711996"/>
              <a:ext cx="1448213" cy="766011"/>
            </a:xfrm>
            <a:prstGeom prst="ellipse">
              <a:avLst/>
            </a:prstGeom>
            <a:gradFill rotWithShape="1">
              <a:gsLst>
                <a:gs pos="0">
                  <a:srgbClr val="EB780A">
                    <a:tint val="50000"/>
                    <a:satMod val="300000"/>
                  </a:srgbClr>
                </a:gs>
                <a:gs pos="35000">
                  <a:srgbClr val="EB780A">
                    <a:tint val="37000"/>
                    <a:satMod val="300000"/>
                  </a:srgbClr>
                </a:gs>
                <a:gs pos="100000">
                  <a:srgbClr val="EB780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EB780A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42" name="Textfeld 41"/>
            <p:cNvSpPr txBox="1"/>
            <p:nvPr/>
          </p:nvSpPr>
          <p:spPr bwMode="gray">
            <a:xfrm>
              <a:off x="1499751" y="2752101"/>
              <a:ext cx="46807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TDLS</a:t>
              </a:r>
            </a:p>
          </p:txBody>
        </p:sp>
        <p:sp>
          <p:nvSpPr>
            <p:cNvPr id="43" name="Textfeld 42"/>
            <p:cNvSpPr txBox="1"/>
            <p:nvPr/>
          </p:nvSpPr>
          <p:spPr bwMode="gray">
            <a:xfrm>
              <a:off x="1179919" y="2954030"/>
              <a:ext cx="1027165" cy="47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Single species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Robust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In-line</a:t>
              </a:r>
            </a:p>
          </p:txBody>
        </p:sp>
        <p:sp>
          <p:nvSpPr>
            <p:cNvPr id="44" name="Textfeld 43"/>
            <p:cNvSpPr txBox="1"/>
            <p:nvPr/>
          </p:nvSpPr>
          <p:spPr bwMode="gray">
            <a:xfrm>
              <a:off x="2558159" y="2839453"/>
              <a:ext cx="605382" cy="22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iCspec</a:t>
              </a:r>
              <a:endParaRPr kumimoji="0" lang="en-US" sz="1400" b="1" i="0" u="none" strike="noStrike" kern="14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 bwMode="gray">
            <a:xfrm>
              <a:off x="2482928" y="3095002"/>
              <a:ext cx="1101597" cy="38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Multi-species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In-line</a:t>
              </a: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3601198" y="2541491"/>
              <a:ext cx="1812758" cy="890333"/>
            </a:xfrm>
            <a:prstGeom prst="ellipse">
              <a:avLst/>
            </a:prstGeom>
            <a:gradFill rotWithShape="1">
              <a:gsLst>
                <a:gs pos="0">
                  <a:srgbClr val="BECDD7">
                    <a:shade val="51000"/>
                    <a:satMod val="130000"/>
                  </a:srgbClr>
                </a:gs>
                <a:gs pos="80000">
                  <a:srgbClr val="BECDD7">
                    <a:shade val="93000"/>
                    <a:satMod val="130000"/>
                  </a:srgbClr>
                </a:gs>
                <a:gs pos="100000">
                  <a:srgbClr val="BECDD7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BECDD7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 bwMode="gray">
            <a:xfrm>
              <a:off x="4398694" y="2581596"/>
              <a:ext cx="269304" cy="215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GC</a:t>
              </a:r>
            </a:p>
          </p:txBody>
        </p:sp>
        <p:sp>
          <p:nvSpPr>
            <p:cNvPr id="48" name="Textfeld 47"/>
            <p:cNvSpPr txBox="1"/>
            <p:nvPr/>
          </p:nvSpPr>
          <p:spPr bwMode="gray">
            <a:xfrm>
              <a:off x="3982610" y="2823630"/>
              <a:ext cx="1067600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Multi-species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200" b="0" i="0" u="none" strike="noStrike" kern="14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rPr>
                <a:t>Extractive</a:t>
              </a:r>
            </a:p>
          </p:txBody>
        </p:sp>
      </p:grp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2" cstate="print"/>
          <a:srcRect l="1991" t="3032" r="1742" b="3821"/>
          <a:stretch>
            <a:fillRect/>
          </a:stretch>
        </p:blipFill>
        <p:spPr bwMode="auto">
          <a:xfrm>
            <a:off x="5299733" y="4227225"/>
            <a:ext cx="3587261" cy="236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application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615A-E3AF-431B-B520-D2D29FBEBDB9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5" name="Textplatzhalter 10"/>
          <p:cNvSpPr txBox="1">
            <a:spLocks/>
          </p:cNvSpPr>
          <p:nvPr/>
        </p:nvSpPr>
        <p:spPr>
          <a:xfrm>
            <a:off x="323726" y="1556792"/>
            <a:ext cx="5328394" cy="23024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application close-up at  PREEM refinery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separation of liquefied Petroleum gas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crude oil distillation: 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C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hydrocarbons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Extractive monitoring of hydrocarbons by GCs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calibration gas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sophisticated sample handling system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introduces a sample delay of &gt;4 minutes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60 l/h of sample gas vented to the flare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2399" y="3818836"/>
          <a:ext cx="4165602" cy="2705591"/>
        </p:xfrm>
        <a:graphic>
          <a:graphicData uri="http://schemas.openxmlformats.org/drawingml/2006/table">
            <a:tbl>
              <a:tblPr/>
              <a:tblGrid>
                <a:gridCol w="321734"/>
                <a:gridCol w="1303867"/>
                <a:gridCol w="651933"/>
                <a:gridCol w="855134"/>
                <a:gridCol w="1032934"/>
              </a:tblGrid>
              <a:tr h="331681">
                <a:tc gridSpan="5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Specified gas mixtures in % of the PREEM application of the crude oil plant in Sweden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5840"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Sampling point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75793"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endParaRPr lang="de-DE" sz="10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Compound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#1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 indent="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25AT3</a:t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T-2106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#2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 indent="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25AT2</a:t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T-2503 Bot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#3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88900" indent="0"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25AT1</a:t>
                      </a:r>
                      <a:b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</a:b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T-2503 Ref</a:t>
                      </a:r>
                      <a:endParaRPr lang="de-DE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3327">
                <a:tc>
                  <a:txBody>
                    <a:bodyPr/>
                    <a:lstStyle/>
                    <a:p>
                      <a:pPr marL="6350" indent="0" algn="l">
                        <a:spcAft>
                          <a:spcPts val="600"/>
                        </a:spcAft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1</a:t>
                      </a:r>
                      <a:endParaRPr lang="de-DE" sz="1000" baseline="-2500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Methane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0,1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0,3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Ethane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0,5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4,0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0,5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Propane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33,0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49,7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98,5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027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de-DE" sz="1000" baseline="-2500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Iso-Butane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40,0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22,0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0,7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21166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de-DE" sz="1000" baseline="-2500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Normal-Butane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24,3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22,0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0,3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106">
                <a:tc>
                  <a:txBody>
                    <a:bodyPr/>
                    <a:lstStyle/>
                    <a:p>
                      <a:pPr marL="6350" indent="-6350" algn="l">
                        <a:spcAft>
                          <a:spcPts val="600"/>
                        </a:spcAft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de-DE" sz="1000" baseline="-2500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Iso-Pentane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1,4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1,4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933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de-DE" sz="1000" baseline="-2500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Normal-Pentane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0,6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0,6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0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de-DE" sz="10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6</a:t>
                      </a:r>
                      <a:endParaRPr lang="de-DE" sz="1000" baseline="-2500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0,1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</a:rPr>
                        <a:t>0,0</a:t>
                      </a: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1506">
                <a:tc gridSpan="5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</a:pPr>
                      <a:r>
                        <a:rPr lang="de-DE" sz="1000" baseline="0" dirty="0" smtClean="0">
                          <a:latin typeface="+mn-lt"/>
                          <a:ea typeface="Times New Roman"/>
                        </a:rPr>
                        <a:t>~ 1000 ppm H</a:t>
                      </a:r>
                      <a:r>
                        <a:rPr lang="de-DE" sz="1000" baseline="-25000" dirty="0" smtClean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de-DE" sz="1000" baseline="0" dirty="0" smtClean="0">
                          <a:latin typeface="+mn-lt"/>
                          <a:ea typeface="Times New Roman"/>
                        </a:rPr>
                        <a:t>O</a:t>
                      </a:r>
                      <a:endParaRPr lang="de-DE" sz="1000" baseline="0" dirty="0">
                        <a:latin typeface="+mn-lt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indent="-139700" algn="l">
                        <a:spcAft>
                          <a:spcPts val="60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endParaRPr lang="de-DE" sz="110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8600" algn="r">
                        <a:spcAft>
                          <a:spcPts val="600"/>
                        </a:spcAft>
                      </a:pPr>
                      <a:endParaRPr lang="de-DE" sz="1100" dirty="0">
                        <a:latin typeface="Times New Roman"/>
                        <a:ea typeface="Times New Roman"/>
                      </a:endParaRPr>
                    </a:p>
                  </a:txBody>
                  <a:tcPr marL="67311" marR="673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grpSp>
        <p:nvGrpSpPr>
          <p:cNvPr id="8" name="Gruppieren 20"/>
          <p:cNvGrpSpPr/>
          <p:nvPr/>
        </p:nvGrpSpPr>
        <p:grpSpPr>
          <a:xfrm>
            <a:off x="4464409" y="4059144"/>
            <a:ext cx="4546856" cy="2307248"/>
            <a:chOff x="4464409" y="3889804"/>
            <a:chExt cx="4546856" cy="2307248"/>
          </a:xfrm>
        </p:grpSpPr>
        <p:pic>
          <p:nvPicPr>
            <p:cNvPr id="9" name="Picture 240649" descr="C:\2. D-folder 2011-10-02\0. Airoptic\Figures\Crude-Oil distill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09" y="3889804"/>
              <a:ext cx="4546856" cy="2307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feld 9"/>
            <p:cNvSpPr txBox="1"/>
            <p:nvPr/>
          </p:nvSpPr>
          <p:spPr bwMode="gray">
            <a:xfrm>
              <a:off x="8704193" y="5660704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indent="-171450" algn="l">
                <a:lnSpc>
                  <a:spcPct val="100000"/>
                </a:lnSpc>
                <a:buClr>
                  <a:srgbClr val="879BAA"/>
                </a:buClr>
              </a:pPr>
              <a:r>
                <a:rPr lang="de-DE" sz="1400" dirty="0" smtClean="0">
                  <a:solidFill>
                    <a:srgbClr val="000000"/>
                  </a:solidFill>
                  <a:cs typeface="Arial" charset="0"/>
                </a:rPr>
                <a:t>#1</a:t>
              </a:r>
            </a:p>
          </p:txBody>
        </p:sp>
        <p:sp>
          <p:nvSpPr>
            <p:cNvPr id="11" name="Textfeld 10"/>
            <p:cNvSpPr txBox="1"/>
            <p:nvPr/>
          </p:nvSpPr>
          <p:spPr bwMode="gray">
            <a:xfrm>
              <a:off x="6931928" y="5660704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indent="-171450" algn="l">
                <a:lnSpc>
                  <a:spcPct val="100000"/>
                </a:lnSpc>
                <a:buClr>
                  <a:srgbClr val="879BAA"/>
                </a:buClr>
              </a:pPr>
              <a:r>
                <a:rPr lang="de-DE" sz="1400" dirty="0" smtClean="0">
                  <a:solidFill>
                    <a:srgbClr val="000000"/>
                  </a:solidFill>
                  <a:cs typeface="Arial" charset="0"/>
                </a:rPr>
                <a:t>#2</a:t>
              </a:r>
            </a:p>
          </p:txBody>
        </p:sp>
        <p:sp>
          <p:nvSpPr>
            <p:cNvPr id="12" name="Textfeld 11"/>
            <p:cNvSpPr txBox="1"/>
            <p:nvPr/>
          </p:nvSpPr>
          <p:spPr bwMode="gray">
            <a:xfrm>
              <a:off x="6931928" y="418433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indent="-171450" algn="l">
                <a:lnSpc>
                  <a:spcPct val="100000"/>
                </a:lnSpc>
                <a:buClr>
                  <a:srgbClr val="879BAA"/>
                </a:buClr>
              </a:pPr>
              <a:r>
                <a:rPr lang="de-DE" sz="1400" dirty="0" smtClean="0">
                  <a:solidFill>
                    <a:srgbClr val="000000"/>
                  </a:solidFill>
                  <a:cs typeface="Arial" charset="0"/>
                </a:rPr>
                <a:t>#3</a:t>
              </a:r>
            </a:p>
          </p:txBody>
        </p:sp>
      </p:grpSp>
      <p:grpSp>
        <p:nvGrpSpPr>
          <p:cNvPr id="13" name="Gruppieren 7"/>
          <p:cNvGrpSpPr/>
          <p:nvPr/>
        </p:nvGrpSpPr>
        <p:grpSpPr>
          <a:xfrm>
            <a:off x="6223000" y="1412874"/>
            <a:ext cx="2525713" cy="2241655"/>
            <a:chOff x="5396972" y="3273954"/>
            <a:chExt cx="3514725" cy="311943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6972" y="3273955"/>
              <a:ext cx="3514725" cy="311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feld 14"/>
            <p:cNvSpPr txBox="1"/>
            <p:nvPr/>
          </p:nvSpPr>
          <p:spPr bwMode="gray">
            <a:xfrm>
              <a:off x="6608385" y="3273954"/>
              <a:ext cx="2234728" cy="17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r">
                <a:lnSpc>
                  <a:spcPct val="100000"/>
                </a:lnSpc>
                <a:buClr>
                  <a:srgbClr val="879BAA"/>
                </a:buClr>
              </a:pP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Preem</a:t>
              </a:r>
              <a:r>
                <a:rPr lang="en-US" sz="800" dirty="0" smtClean="0">
                  <a:solidFill>
                    <a:schemeClr val="bg1"/>
                  </a:solidFill>
                  <a:cs typeface="Arial" charset="0"/>
                </a:rPr>
                <a:t> refinery in Gothenburg</a:t>
              </a:r>
            </a:p>
          </p:txBody>
        </p:sp>
      </p:grpSp>
      <p:sp>
        <p:nvSpPr>
          <p:cNvPr id="16" name="Ellipse 15"/>
          <p:cNvSpPr/>
          <p:nvPr/>
        </p:nvSpPr>
        <p:spPr>
          <a:xfrm>
            <a:off x="3886200" y="5228303"/>
            <a:ext cx="530942" cy="191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 rot="16200000">
            <a:off x="1951704" y="5252879"/>
            <a:ext cx="572729" cy="494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technologies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615A-E3AF-431B-B520-D2D29FBEBDB9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7" name="Textplatzhalter 10"/>
          <p:cNvSpPr txBox="1">
            <a:spLocks/>
          </p:cNvSpPr>
          <p:nvPr/>
        </p:nvSpPr>
        <p:spPr>
          <a:xfrm>
            <a:off x="539552" y="1412776"/>
            <a:ext cx="8246003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Required key technologies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of fast laser based  in-line measurement systems in 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Mid-Infrared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fingerprint region comprises: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integration of mid-IR laser sources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dirty="0" smtClean="0">
                <a:latin typeface="+mn-lt"/>
              </a:rPr>
              <a:t>Drive schemes and measurement procedures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signal processing and data evaluation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D:\Benutzer\C-Link\Projekte\Industry - PD PA\iQspec\01 Management\Planung\2014-10-28-Abstimmung\Bilder\HC-Absorbance-1cm-6-12-um-Nr-2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3" y="3443261"/>
            <a:ext cx="5224677" cy="3370115"/>
          </a:xfrm>
          <a:prstGeom prst="rect">
            <a:avLst/>
          </a:prstGeom>
          <a:noFill/>
        </p:spPr>
      </p:pic>
      <p:grpSp>
        <p:nvGrpSpPr>
          <p:cNvPr id="9" name="Gruppieren 11"/>
          <p:cNvGrpSpPr/>
          <p:nvPr/>
        </p:nvGrpSpPr>
        <p:grpSpPr>
          <a:xfrm>
            <a:off x="5224677" y="3792619"/>
            <a:ext cx="3524036" cy="2660717"/>
            <a:chOff x="5224677" y="3505133"/>
            <a:chExt cx="3524036" cy="2660717"/>
          </a:xfrm>
        </p:grpSpPr>
        <p:pic>
          <p:nvPicPr>
            <p:cNvPr id="10" name="Image 6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677" y="3505133"/>
              <a:ext cx="3524036" cy="2660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feld 10"/>
            <p:cNvSpPr txBox="1"/>
            <p:nvPr/>
          </p:nvSpPr>
          <p:spPr bwMode="gray">
            <a:xfrm>
              <a:off x="7276713" y="5809735"/>
              <a:ext cx="13882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>
              <a:spAutoFit/>
            </a:bodyPr>
            <a:lstStyle/>
            <a:p>
              <a:pPr marL="171450" indent="-171450" algn="l">
                <a:lnSpc>
                  <a:spcPct val="100000"/>
                </a:lnSpc>
                <a:buClr>
                  <a:srgbClr val="879BAA"/>
                </a:buClr>
              </a:pPr>
              <a:r>
                <a:rPr lang="en-US" sz="1200" b="1" dirty="0" smtClean="0">
                  <a:solidFill>
                    <a:schemeClr val="bg1"/>
                  </a:solidFill>
                  <a:cs typeface="Arial" charset="0"/>
                </a:rPr>
                <a:t>32 individual QCLs</a:t>
              </a:r>
            </a:p>
          </p:txBody>
        </p:sp>
        <p:cxnSp>
          <p:nvCxnSpPr>
            <p:cNvPr id="12" name="Gerade Verbindung mit Pfeil 11"/>
            <p:cNvCxnSpPr>
              <a:stCxn id="11" idx="0"/>
            </p:cNvCxnSpPr>
            <p:nvPr/>
          </p:nvCxnSpPr>
          <p:spPr bwMode="auto">
            <a:xfrm flipH="1" flipV="1">
              <a:off x="7603067" y="5080000"/>
              <a:ext cx="367747" cy="729735"/>
            </a:xfrm>
            <a:prstGeom prst="straightConnector1">
              <a:avLst/>
            </a:prstGeom>
            <a:solidFill>
              <a:schemeClr val="accent2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</p:cxnSp>
      </p:grpSp>
      <p:sp>
        <p:nvSpPr>
          <p:cNvPr id="13" name="Textfeld 12"/>
          <p:cNvSpPr txBox="1"/>
          <p:nvPr/>
        </p:nvSpPr>
        <p:spPr bwMode="gray">
          <a:xfrm>
            <a:off x="1691680" y="3429000"/>
            <a:ext cx="20646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MIR fingerprint region of HC</a:t>
            </a:r>
          </a:p>
        </p:txBody>
      </p:sp>
      <p:sp>
        <p:nvSpPr>
          <p:cNvPr id="14" name="Textfeld 13"/>
          <p:cNvSpPr txBox="1"/>
          <p:nvPr/>
        </p:nvSpPr>
        <p:spPr bwMode="gray">
          <a:xfrm>
            <a:off x="5796136" y="3429000"/>
            <a:ext cx="27326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>
            <a:sp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QCL – Quantum Cascade Laser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Cooperation within </a:t>
            </a:r>
            <a:r>
              <a:rPr lang="en-GB" dirty="0" smtClean="0"/>
              <a:t>iCspec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4615A-E3AF-431B-B520-D2D29FBEBDB9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65759" y="1562963"/>
            <a:ext cx="6705601" cy="4856412"/>
            <a:chOff x="1259632" y="1628800"/>
            <a:chExt cx="6705601" cy="4856412"/>
          </a:xfrm>
        </p:grpSpPr>
        <p:pic>
          <p:nvPicPr>
            <p:cNvPr id="5" name="Picture 2" descr="D:\Benutzer\C-Link\Projekte\Industry - PD PA\iQspec\01 Management\Planung\2014-10-28-Abstimmung\Bilder\Explotation-Chain.em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259632" y="1628800"/>
              <a:ext cx="6705601" cy="4856412"/>
            </a:xfrm>
            <a:prstGeom prst="rect">
              <a:avLst/>
            </a:prstGeom>
            <a:noFill/>
          </p:spPr>
        </p:pic>
        <p:sp>
          <p:nvSpPr>
            <p:cNvPr id="6" name="Rechteck 5"/>
            <p:cNvSpPr/>
            <p:nvPr/>
          </p:nvSpPr>
          <p:spPr>
            <a:xfrm>
              <a:off x="1763688" y="2364921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497264" y="2336799"/>
              <a:ext cx="12490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 smtClean="0"/>
                <a:t>III-V Lab / </a:t>
              </a:r>
              <a:r>
                <a:rPr lang="en-GB" sz="900" b="1" dirty="0" err="1" smtClean="0"/>
                <a:t>mirSense</a:t>
              </a:r>
              <a:endParaRPr lang="en-GB" sz="900" b="1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5065688" y="5265868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/>
            <p:cNvSpPr/>
            <p:nvPr/>
          </p:nvSpPr>
          <p:spPr>
            <a:xfrm>
              <a:off x="3141341" y="2726278"/>
              <a:ext cx="1081112" cy="474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Distributed by III-V Lab / </a:t>
              </a:r>
              <a:r>
                <a:rPr lang="en-GB" sz="9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mirSense</a:t>
              </a:r>
              <a:endParaRPr lang="en-GB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1817163" y="3926353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 smtClean="0">
                  <a:solidFill>
                    <a:schemeClr val="tx1"/>
                  </a:solidFill>
                </a:rPr>
                <a:t>CEA </a:t>
              </a:r>
              <a:r>
                <a:rPr lang="en-GB" sz="900" b="1" dirty="0" err="1" smtClean="0">
                  <a:solidFill>
                    <a:schemeClr val="tx1"/>
                  </a:solidFill>
                </a:rPr>
                <a:t>Leti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026264" y="5296204"/>
              <a:ext cx="858105" cy="13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Nanoplus</a:t>
              </a:r>
              <a:endParaRPr lang="en-GB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060341" y="5303298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Airoptic</a:t>
              </a:r>
              <a:endParaRPr lang="en-GB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495897" y="2838298"/>
            <a:ext cx="2852928" cy="3333902"/>
            <a:chOff x="6495897" y="2838298"/>
            <a:chExt cx="2852928" cy="3333902"/>
          </a:xfrm>
        </p:grpSpPr>
        <p:sp>
          <p:nvSpPr>
            <p:cNvPr id="14" name="Textfeld 13"/>
            <p:cNvSpPr txBox="1"/>
            <p:nvPr/>
          </p:nvSpPr>
          <p:spPr>
            <a:xfrm>
              <a:off x="7117689" y="3116275"/>
              <a:ext cx="2231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Performance test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endParaRPr lang="en-US" sz="1600" dirty="0" smtClean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7081114" y="2838298"/>
              <a:ext cx="1887322" cy="87782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6722669" y="3065070"/>
              <a:ext cx="466344" cy="4846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510528" y="4074566"/>
              <a:ext cx="2516428" cy="2090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495897" y="4074567"/>
              <a:ext cx="2516429" cy="2097633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smtClean="0"/>
                <a:t>Deduction of impact on process control regarding 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dirty="0" smtClean="0"/>
                <a:t>production efficiency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dirty="0" smtClean="0"/>
                <a:t>Safety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dirty="0" smtClean="0"/>
                <a:t>Ecology</a:t>
              </a:r>
            </a:p>
            <a:p>
              <a:pPr marL="182563" indent="-182563">
                <a:buFont typeface="Arial" pitchFamily="34" charset="0"/>
                <a:buChar char="•"/>
              </a:pPr>
              <a:r>
                <a:rPr lang="en-US" dirty="0" smtClean="0"/>
                <a:t>Cost reduction</a:t>
              </a:r>
              <a:endParaRPr lang="en-US" dirty="0"/>
            </a:p>
          </p:txBody>
        </p:sp>
        <p:sp>
          <p:nvSpPr>
            <p:cNvPr id="21" name="Pfeil nach rechts 20"/>
            <p:cNvSpPr/>
            <p:nvPr/>
          </p:nvSpPr>
          <p:spPr>
            <a:xfrm rot="5400000">
              <a:off x="7774838" y="3649064"/>
              <a:ext cx="466344" cy="48463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092009_1421_presentation_templat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</Words>
  <Application>Microsoft Office PowerPoint</Application>
  <PresentationFormat>Bildschirmpräsentation (4:3)</PresentationFormat>
  <Paragraphs>135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02092009_1421_presentation_template</vt:lpstr>
      <vt:lpstr>iCspec</vt:lpstr>
      <vt:lpstr>Project Fact Sheet</vt:lpstr>
      <vt:lpstr>Objectives</vt:lpstr>
      <vt:lpstr>Pilot application</vt:lpstr>
      <vt:lpstr>Key technologies</vt:lpstr>
      <vt:lpstr>Cooperation within iCspec</vt:lpstr>
    </vt:vector>
  </TitlesOfParts>
  <Company>Politechnika Wrocławska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Kamil Krzemiński</dc:creator>
  <cp:lastModifiedBy>Rainer Strzoda</cp:lastModifiedBy>
  <cp:revision>53</cp:revision>
  <dcterms:created xsi:type="dcterms:W3CDTF">2013-01-14T10:50:21Z</dcterms:created>
  <dcterms:modified xsi:type="dcterms:W3CDTF">2015-06-25T18:03:29Z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-1179655912</vt:i4>
  </property>
  <property fmtid="{D5CDD505-2E9C-101B-9397-08002B2CF9AE}" pid="3" name="_NewReviewCycle">
    <vt:lpwstr/>
  </property>
  <property fmtid="{D5CDD505-2E9C-101B-9397-08002B2CF9AE}" pid="4" name="_EmailSubject">
    <vt:lpwstr>INVITATION: Introduction to SPIRE projects - 29 June 2015, Brussels</vt:lpwstr>
  </property>
  <property fmtid="{D5CDD505-2E9C-101B-9397-08002B2CF9AE}" pid="5" name="_AuthorEmail">
    <vt:lpwstr>rainer.strzoda@siemens.com</vt:lpwstr>
  </property>
  <property fmtid="{D5CDD505-2E9C-101B-9397-08002B2CF9AE}" pid="6" name="_AuthorEmailDisplayName">
    <vt:lpwstr>Strzoda, Rainer</vt:lpwstr>
  </property>
</Properties>
</file>