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82" r:id="rId2"/>
    <p:sldId id="267" r:id="rId3"/>
    <p:sldId id="271" r:id="rId4"/>
    <p:sldId id="290" r:id="rId5"/>
    <p:sldId id="293" r:id="rId6"/>
    <p:sldId id="272" r:id="rId7"/>
    <p:sldId id="294" r:id="rId8"/>
    <p:sldId id="295" r:id="rId9"/>
    <p:sldId id="288" r:id="rId10"/>
  </p:sldIdLst>
  <p:sldSz cx="12192000" cy="6858000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A9DA74"/>
    <a:srgbClr val="993366"/>
    <a:srgbClr val="CDFFFF"/>
    <a:srgbClr val="FFCCFF"/>
    <a:srgbClr val="FF99CC"/>
    <a:srgbClr val="A7FFFF"/>
    <a:srgbClr val="CC99FF"/>
    <a:srgbClr val="CC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1" autoAdjust="0"/>
    <p:restoredTop sz="85210" autoAdjust="0"/>
  </p:normalViewPr>
  <p:slideViewPr>
    <p:cSldViewPr snapToGrid="0">
      <p:cViewPr varScale="1">
        <p:scale>
          <a:sx n="104" d="100"/>
          <a:sy n="104" d="100"/>
        </p:scale>
        <p:origin x="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MEASURE\1st%20WS\1stSurveySummary_paul_040120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MEASURE\1st%20WS\1stSurveySummary_paul_04012015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Organization type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657351790725094"/>
          <c:y val="0.19434181498906081"/>
          <c:w val="0.64100599620064802"/>
          <c:h val="0.73902493184647189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4166666666666666"/>
                  <c:y val="-1.27439251239208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046E-3"/>
                  <c:y val="0.140183176363129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833333333333336"/>
                  <c:y val="0.117881307396267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6111111111111115"/>
                  <c:y val="6.69056069005845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4444444444444449"/>
                  <c:y val="-0.124253269958228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1666666666666688E-2"/>
                  <c:y val="-0.124253269958228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'Question 3'!$F$4:$F$9</c:f>
              <c:strCache>
                <c:ptCount val="6"/>
                <c:pt idx="0">
                  <c:v>Industry</c:v>
                </c:pt>
                <c:pt idx="1">
                  <c:v>Academia</c:v>
                </c:pt>
                <c:pt idx="2">
                  <c:v>Public sector</c:v>
                </c:pt>
                <c:pt idx="3">
                  <c:v>Consultancy</c:v>
                </c:pt>
                <c:pt idx="4">
                  <c:v>Research and Technology organization</c:v>
                </c:pt>
                <c:pt idx="5">
                  <c:v>Other</c:v>
                </c:pt>
              </c:strCache>
            </c:strRef>
          </c:cat>
          <c:val>
            <c:numRef>
              <c:f>'Question 3'!$E$4:$E$9</c:f>
              <c:numCache>
                <c:formatCode>General</c:formatCode>
                <c:ptCount val="6"/>
                <c:pt idx="0">
                  <c:v>57</c:v>
                </c:pt>
                <c:pt idx="1">
                  <c:v>14</c:v>
                </c:pt>
                <c:pt idx="2">
                  <c:v>4</c:v>
                </c:pt>
                <c:pt idx="3">
                  <c:v>10</c:v>
                </c:pt>
                <c:pt idx="4">
                  <c:v>24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686471009305655"/>
          <c:y val="8.9166482621525628E-2"/>
          <c:w val="0.59116355605216742"/>
          <c:h val="0.77560643748863067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4.4326241134751726E-2"/>
                  <c:y val="-0.132568514977692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702127659574468"/>
                  <c:y val="-9.94263709040571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716312056737593"/>
                  <c:y val="-5.09879167763461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29078014184399E-2"/>
                  <c:y val="7.13830465264499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638297872340426"/>
                  <c:y val="9.43273964559401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5602836879432636E-2"/>
                  <c:y val="0.142766090619691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4468085106382989E-2"/>
                  <c:y val="0.140606033766445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2588652482269502"/>
                  <c:y val="0.101818162382598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733752163958229"/>
                  <c:y val="-2.79818605618018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276595744680851"/>
                  <c:y val="-7.90312300828553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8.6879432624113476E-2"/>
                  <c:y val="-0.11727214786488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8.3333333333333343E-2"/>
                  <c:y val="-0.137667304015296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6.5011069317548961E-17"/>
                  <c:y val="-0.137667304015296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'Question 40'!$E$4:$E$16</c:f>
              <c:strCache>
                <c:ptCount val="13"/>
                <c:pt idx="0">
                  <c:v>Environmental labels</c:v>
                </c:pt>
                <c:pt idx="1">
                  <c:v>External reporting (e.g. CSR reports)</c:v>
                </c:pt>
                <c:pt idx="2">
                  <c:v>Innovation driver</c:v>
                </c:pt>
                <c:pt idx="3">
                  <c:v>Investors</c:v>
                </c:pt>
                <c:pt idx="4">
                  <c:v>Benchmarking</c:v>
                </c:pt>
                <c:pt idx="5">
                  <c:v>Engagement with general public</c:v>
                </c:pt>
                <c:pt idx="6">
                  <c:v>Internal portfolio assessment</c:v>
                </c:pt>
                <c:pt idx="7">
                  <c:v>Policy and regulations</c:v>
                </c:pt>
                <c:pt idx="8">
                  <c:v>Product development and improvement</c:v>
                </c:pt>
                <c:pt idx="9">
                  <c:v>Strategic planning</c:v>
                </c:pt>
                <c:pt idx="10">
                  <c:v>Marketing</c:v>
                </c:pt>
                <c:pt idx="11">
                  <c:v>Customer requirements</c:v>
                </c:pt>
                <c:pt idx="12">
                  <c:v>Other</c:v>
                </c:pt>
              </c:strCache>
            </c:strRef>
          </c:cat>
          <c:val>
            <c:numRef>
              <c:f>'Question 40'!$D$4:$D$16</c:f>
              <c:numCache>
                <c:formatCode>0</c:formatCode>
                <c:ptCount val="13"/>
                <c:pt idx="0">
                  <c:v>12</c:v>
                </c:pt>
                <c:pt idx="1">
                  <c:v>8</c:v>
                </c:pt>
                <c:pt idx="2">
                  <c:v>20</c:v>
                </c:pt>
                <c:pt idx="3">
                  <c:v>2</c:v>
                </c:pt>
                <c:pt idx="4">
                  <c:v>12</c:v>
                </c:pt>
                <c:pt idx="5">
                  <c:v>9</c:v>
                </c:pt>
                <c:pt idx="6">
                  <c:v>5</c:v>
                </c:pt>
                <c:pt idx="7">
                  <c:v>9</c:v>
                </c:pt>
                <c:pt idx="8">
                  <c:v>25</c:v>
                </c:pt>
                <c:pt idx="9">
                  <c:v>4</c:v>
                </c:pt>
                <c:pt idx="10">
                  <c:v>5</c:v>
                </c:pt>
                <c:pt idx="11">
                  <c:v>10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954D2-2C32-473B-9193-C9F2B80A89AB}" type="datetimeFigureOut">
              <a:rPr lang="de-DE" smtClean="0"/>
              <a:pPr/>
              <a:t>25.06.2015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23339-006D-43A7-A524-B3371CD2A1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58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23339-006D-43A7-A524-B3371CD2A15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1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23339-006D-43A7-A524-B3371CD2A15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97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0743" y="1122363"/>
            <a:ext cx="7526215" cy="2387600"/>
          </a:xfrm>
        </p:spPr>
        <p:txBody>
          <a:bodyPr anchor="b"/>
          <a:lstStyle>
            <a:lvl1pPr algn="ctr">
              <a:defRPr sz="2800"/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endParaRPr lang="de-D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0742" y="3923585"/>
            <a:ext cx="7526215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80871" y="6356350"/>
            <a:ext cx="340053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E1C7CD-A3D5-49D1-8457-F9CDD0013C88}" type="datetime1">
              <a:rPr lang="de-DE" smtClean="0"/>
              <a:pPr/>
              <a:t>25.06.2015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26358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8AF415-D925-4C01-812A-F4C22CBA370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4" y="2181356"/>
            <a:ext cx="3804087" cy="2657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55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3216" y="365126"/>
            <a:ext cx="9993646" cy="700000"/>
          </a:xfr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959" y="1366576"/>
            <a:ext cx="11652903" cy="4810387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63959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4925BD-3AAE-4E20-8D7C-3D18D43C6938}" type="datetime1">
              <a:rPr lang="de-DE" smtClean="0"/>
              <a:pPr/>
              <a:t>25.06.2015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748035" y="6356350"/>
            <a:ext cx="440536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073662" y="6355478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8AF415-D925-4C01-812A-F4C22CBA370B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823216" y="1065126"/>
            <a:ext cx="999364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9" y="166674"/>
            <a:ext cx="1659257" cy="1167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619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1ED4-59D8-431A-B887-1618DC04315F}" type="datetime1">
              <a:rPr lang="de-DE" smtClean="0"/>
              <a:pPr/>
              <a:t>25.06.2015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F415-D925-4C01-812A-F4C22CBA37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34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350" y="137319"/>
            <a:ext cx="11713301" cy="77809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133B-DAB5-4A98-9E04-5B1B87C83179}" type="datetimeFigureOut">
              <a:rPr lang="de-DE" smtClean="0"/>
              <a:pPr/>
              <a:t>25.06.2015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B718-01E1-4570-BB8E-0A046B78B2F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5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200" y="3600"/>
            <a:ext cx="201506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5683251" y="6669360"/>
            <a:ext cx="795867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2"/>
            <a:ext cx="109728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37289"/>
            <a:ext cx="38608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2564904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590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3216" y="365126"/>
            <a:ext cx="9993646" cy="700000"/>
          </a:xfr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823216" y="1065126"/>
            <a:ext cx="999364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9" y="166674"/>
            <a:ext cx="1659257" cy="1167748"/>
          </a:xfrm>
          <a:prstGeom prst="rect">
            <a:avLst/>
          </a:prstGeom>
          <a:noFill/>
        </p:spPr>
      </p:pic>
      <p:sp>
        <p:nvSpPr>
          <p:cNvPr id="22" name="Inhaltsplatzhalter 2"/>
          <p:cNvSpPr>
            <a:spLocks noGrp="1"/>
          </p:cNvSpPr>
          <p:nvPr>
            <p:ph idx="1"/>
          </p:nvPr>
        </p:nvSpPr>
        <p:spPr>
          <a:xfrm>
            <a:off x="163959" y="1366576"/>
            <a:ext cx="11652903" cy="4810387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4521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3DEEA-E12D-4AB2-A832-FF25A864503A}" type="datetime1">
              <a:rPr lang="de-DE" smtClean="0"/>
              <a:pPr/>
              <a:t>25.06.2015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AF415-D925-4C01-812A-F4C22CBA37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78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8" r:id="rId5"/>
    <p:sldLayoutId id="214748365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4.png"/><Relationship Id="rId5" Type="http://schemas.openxmlformats.org/officeDocument/2006/relationships/image" Target="../media/image16.jpeg"/><Relationship Id="rId10" Type="http://schemas.openxmlformats.org/officeDocument/2006/relationships/image" Target="../media/image21.tiff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237588" y="533431"/>
            <a:ext cx="7526215" cy="470627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Introducing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SPIRE 2014 Projects</a:t>
            </a:r>
            <a:b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4237588" y="3163094"/>
            <a:ext cx="7526215" cy="16557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b="1" dirty="0" smtClean="0"/>
              <a:t>Brussels, June 29</a:t>
            </a:r>
            <a:r>
              <a:rPr lang="en-US" b="1" baseline="30000" dirty="0" smtClean="0"/>
              <a:t>th</a:t>
            </a:r>
            <a:r>
              <a:rPr lang="en-US" b="1" dirty="0" smtClean="0"/>
              <a:t>, 2015</a:t>
            </a:r>
            <a:r>
              <a:rPr lang="en-US" b="1" dirty="0"/>
              <a:t> </a:t>
            </a:r>
            <a:endParaRPr lang="de-DE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b="1" dirty="0" smtClean="0"/>
              <a:t>Introduction of the MEASURE project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dirty="0" smtClean="0"/>
              <a:t>Dr. Dana Kralisch, Friedrich-Schiller-University Jena</a:t>
            </a:r>
            <a:endParaRPr lang="de-DE" sz="2000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76" y="5239702"/>
            <a:ext cx="3782437" cy="37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 </a:t>
            </a:r>
            <a:r>
              <a:rPr lang="de-DE" dirty="0" err="1" smtClean="0"/>
              <a:t>Objectives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80354" y="1524096"/>
            <a:ext cx="8159260" cy="496877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A</a:t>
            </a:r>
            <a:r>
              <a:rPr lang="en-GB" b="1" dirty="0"/>
              <a:t>ddressing </a:t>
            </a:r>
            <a:r>
              <a:rPr lang="en-GB" b="1" dirty="0" smtClean="0"/>
              <a:t>critical </a:t>
            </a:r>
            <a:r>
              <a:rPr lang="en-GB" b="1" dirty="0"/>
              <a:t>issues </a:t>
            </a:r>
            <a:r>
              <a:rPr lang="en-GB" dirty="0"/>
              <a:t>in </a:t>
            </a:r>
            <a:r>
              <a:rPr lang="en-GB" dirty="0" smtClean="0"/>
              <a:t>Life Cycle Sustainability Assessment</a:t>
            </a:r>
            <a:r>
              <a:rPr lang="en-GB" dirty="0"/>
              <a:t>. </a:t>
            </a:r>
          </a:p>
          <a:p>
            <a:endParaRPr lang="en-GB" b="1" dirty="0" smtClean="0"/>
          </a:p>
          <a:p>
            <a:r>
              <a:rPr lang="en-GB" b="1" dirty="0" smtClean="0"/>
              <a:t>Identification</a:t>
            </a:r>
            <a:r>
              <a:rPr lang="en-GB" dirty="0" smtClean="0"/>
              <a:t> </a:t>
            </a:r>
            <a:r>
              <a:rPr lang="en-GB" dirty="0"/>
              <a:t>of gaps in the available </a:t>
            </a:r>
            <a:r>
              <a:rPr lang="en-GB" dirty="0" smtClean="0"/>
              <a:t>tools </a:t>
            </a:r>
            <a:r>
              <a:rPr lang="en-GB" dirty="0"/>
              <a:t>and methods in case of cross-sectorial </a:t>
            </a:r>
            <a:r>
              <a:rPr lang="en-GB" dirty="0" smtClean="0"/>
              <a:t>cooperation.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US" b="1" dirty="0" smtClean="0"/>
              <a:t>Recommendation</a:t>
            </a:r>
            <a:r>
              <a:rPr lang="en-US" dirty="0" smtClean="0"/>
              <a:t> of b</a:t>
            </a:r>
            <a:r>
              <a:rPr lang="en-GB" dirty="0" err="1"/>
              <a:t>est</a:t>
            </a:r>
            <a:r>
              <a:rPr lang="en-GB" dirty="0"/>
              <a:t>-suited </a:t>
            </a:r>
            <a:r>
              <a:rPr lang="en-GB" dirty="0" smtClean="0"/>
              <a:t>LCSA evaluation </a:t>
            </a:r>
            <a:r>
              <a:rPr lang="en-GB" dirty="0"/>
              <a:t>tools </a:t>
            </a:r>
            <a:endParaRPr lang="en-GB" dirty="0" smtClean="0"/>
          </a:p>
          <a:p>
            <a:pPr lvl="1">
              <a:buFont typeface="Symbol" panose="05050102010706020507" pitchFamily="18" charset="2"/>
              <a:buChar char="-"/>
            </a:pPr>
            <a:r>
              <a:rPr lang="en-GB" dirty="0" smtClean="0"/>
              <a:t>For </a:t>
            </a:r>
            <a:r>
              <a:rPr lang="en-GB" dirty="0"/>
              <a:t>different industrial </a:t>
            </a:r>
            <a:r>
              <a:rPr lang="en-GB" dirty="0" smtClean="0"/>
              <a:t>sectors,</a:t>
            </a:r>
            <a:endParaRPr lang="en-GB" dirty="0"/>
          </a:p>
          <a:p>
            <a:pPr lvl="1">
              <a:lnSpc>
                <a:spcPct val="130000"/>
              </a:lnSpc>
              <a:buFont typeface="Symbol" panose="05050102010706020507" pitchFamily="18" charset="2"/>
              <a:buChar char="-"/>
            </a:pPr>
            <a:r>
              <a:rPr lang="en-GB" dirty="0"/>
              <a:t>For cross-sectorial supply chain [data] </a:t>
            </a:r>
            <a:r>
              <a:rPr lang="en-GB" dirty="0" smtClean="0"/>
              <a:t>management.</a:t>
            </a:r>
            <a:endParaRPr lang="de-DE" dirty="0"/>
          </a:p>
          <a:p>
            <a:pPr lvl="1">
              <a:lnSpc>
                <a:spcPct val="130000"/>
              </a:lnSpc>
              <a:buFont typeface="Symbol" panose="05050102010706020507" pitchFamily="18" charset="2"/>
              <a:buChar char="-"/>
            </a:pPr>
            <a:endParaRPr lang="de-DE" dirty="0"/>
          </a:p>
          <a:p>
            <a:pPr lvl="0"/>
            <a:r>
              <a:rPr lang="en-US" dirty="0"/>
              <a:t>Enhance the </a:t>
            </a:r>
            <a:r>
              <a:rPr lang="en-US" b="1" dirty="0"/>
              <a:t>comparability</a:t>
            </a:r>
            <a:r>
              <a:rPr lang="en-US" dirty="0"/>
              <a:t> between the outcome of </a:t>
            </a:r>
            <a:r>
              <a:rPr lang="en-GB" dirty="0"/>
              <a:t>European </a:t>
            </a:r>
            <a:r>
              <a:rPr lang="en-GB" dirty="0" smtClean="0"/>
              <a:t>SPIRE projects</a:t>
            </a:r>
            <a:r>
              <a:rPr lang="en-US" dirty="0" smtClean="0"/>
              <a:t>:</a:t>
            </a:r>
            <a:endParaRPr lang="en-US" dirty="0"/>
          </a:p>
          <a:p>
            <a:pPr lvl="1">
              <a:lnSpc>
                <a:spcPct val="130000"/>
              </a:lnSpc>
              <a:buFont typeface="Symbol" panose="05050102010706020507" pitchFamily="18" charset="2"/>
              <a:buChar char="-"/>
            </a:pPr>
            <a:r>
              <a:rPr lang="en-GB" dirty="0"/>
              <a:t>Recommendations </a:t>
            </a:r>
            <a:r>
              <a:rPr lang="en-GB" dirty="0" smtClean="0"/>
              <a:t>for life-cycle based sustainable process design,</a:t>
            </a:r>
            <a:endParaRPr lang="de-DE" dirty="0"/>
          </a:p>
          <a:p>
            <a:pPr lvl="1">
              <a:lnSpc>
                <a:spcPct val="130000"/>
              </a:lnSpc>
              <a:buFont typeface="Symbol" panose="05050102010706020507" pitchFamily="18" charset="2"/>
              <a:buChar char="-"/>
            </a:pPr>
            <a:r>
              <a:rPr lang="en-GB" dirty="0"/>
              <a:t>Identification of future research </a:t>
            </a:r>
            <a:r>
              <a:rPr lang="en-GB" dirty="0" smtClean="0"/>
              <a:t>and standardisation needs.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C8AF415-D925-4C01-812A-F4C22CBA370B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1374629" y="1429904"/>
            <a:ext cx="1482871" cy="4699680"/>
            <a:chOff x="4125055" y="-375802"/>
            <a:chExt cx="2464035" cy="8114047"/>
          </a:xfrm>
        </p:grpSpPr>
        <p:sp>
          <p:nvSpPr>
            <p:cNvPr id="18" name="Ellipse 17"/>
            <p:cNvSpPr/>
            <p:nvPr/>
          </p:nvSpPr>
          <p:spPr>
            <a:xfrm>
              <a:off x="4125055" y="5235862"/>
              <a:ext cx="2464035" cy="2502383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4125056" y="2430030"/>
              <a:ext cx="2464034" cy="2502383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125056" y="-375802"/>
              <a:ext cx="2464034" cy="2502383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 w="762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523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 Plan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F415-D925-4C01-812A-F4C22CBA370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18780" y="1803633"/>
            <a:ext cx="2499921" cy="1169551"/>
          </a:xfrm>
          <a:prstGeom prst="rect">
            <a:avLst/>
          </a:prstGeom>
          <a:solidFill>
            <a:srgbClr val="A9DA74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joint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STYLE, MEASURE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SAMT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11584" y="1803633"/>
            <a:ext cx="2560042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concerning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open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LCSA in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cross-sectorial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adressing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MEASURE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98300" y="4888339"/>
            <a:ext cx="1668012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1st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May 2015 in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Mechelen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20039" y="4888340"/>
            <a:ext cx="1668012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2nd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2015, London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18701" y="3237879"/>
            <a:ext cx="295292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55772" y="4093251"/>
            <a:ext cx="120411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Expert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613266" y="2250450"/>
            <a:ext cx="2371344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Multi-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gathered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mit Pfeil 16"/>
          <p:cNvCxnSpPr>
            <a:stCxn id="5" idx="3"/>
            <a:endCxn id="6" idx="1"/>
          </p:cNvCxnSpPr>
          <p:nvPr/>
        </p:nvCxnSpPr>
        <p:spPr>
          <a:xfrm>
            <a:off x="2818701" y="2388409"/>
            <a:ext cx="3928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>
            <a:stCxn id="6" idx="3"/>
            <a:endCxn id="15" idx="1"/>
          </p:cNvCxnSpPr>
          <p:nvPr/>
        </p:nvCxnSpPr>
        <p:spPr>
          <a:xfrm>
            <a:off x="5771626" y="2388409"/>
            <a:ext cx="841640" cy="523761"/>
          </a:xfrm>
          <a:prstGeom prst="bentConnector3">
            <a:avLst>
              <a:gd name="adj1" fmla="val 3803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>
            <a:stCxn id="11" idx="3"/>
            <a:endCxn id="15" idx="1"/>
          </p:cNvCxnSpPr>
          <p:nvPr/>
        </p:nvCxnSpPr>
        <p:spPr>
          <a:xfrm flipV="1">
            <a:off x="5771626" y="2912170"/>
            <a:ext cx="841640" cy="587319"/>
          </a:xfrm>
          <a:prstGeom prst="bentConnector3">
            <a:avLst>
              <a:gd name="adj1" fmla="val 3781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/>
          <p:nvPr/>
        </p:nvCxnSpPr>
        <p:spPr>
          <a:xfrm rot="5400000" flipH="1" flipV="1">
            <a:off x="5759986" y="3239971"/>
            <a:ext cx="1185322" cy="521238"/>
          </a:xfrm>
          <a:prstGeom prst="bentConnector3">
            <a:avLst>
              <a:gd name="adj1" fmla="val 9916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26"/>
          <p:cNvCxnSpPr>
            <a:stCxn id="5" idx="2"/>
            <a:endCxn id="8" idx="1"/>
          </p:cNvCxnSpPr>
          <p:nvPr/>
        </p:nvCxnSpPr>
        <p:spPr>
          <a:xfrm rot="16200000" flipH="1">
            <a:off x="891277" y="3650647"/>
            <a:ext cx="2284487" cy="92955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>
            <a:endCxn id="15" idx="2"/>
          </p:cNvCxnSpPr>
          <p:nvPr/>
        </p:nvCxnSpPr>
        <p:spPr>
          <a:xfrm rot="5400000" flipH="1" flipV="1">
            <a:off x="7137896" y="4227298"/>
            <a:ext cx="1314450" cy="763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8" idx="3"/>
            <a:endCxn id="9" idx="1"/>
          </p:cNvCxnSpPr>
          <p:nvPr/>
        </p:nvCxnSpPr>
        <p:spPr>
          <a:xfrm>
            <a:off x="4166312" y="5257671"/>
            <a:ext cx="265372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 Verbindung 32"/>
          <p:cNvCxnSpPr>
            <a:stCxn id="14" idx="2"/>
            <a:endCxn id="9" idx="1"/>
          </p:cNvCxnSpPr>
          <p:nvPr/>
        </p:nvCxnSpPr>
        <p:spPr>
          <a:xfrm rot="16200000" flipH="1">
            <a:off x="6068335" y="4505967"/>
            <a:ext cx="641201" cy="86220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9818616" y="2250450"/>
            <a:ext cx="209569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Roadmap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harmonised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cross-sectorial life cycle sustainability assessment along the value chain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8879552" y="4888340"/>
            <a:ext cx="2220933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March 2016 in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 flipV="1">
            <a:off x="8984610" y="2945404"/>
            <a:ext cx="834006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winkelte Verbindung 51"/>
          <p:cNvCxnSpPr>
            <a:stCxn id="15" idx="2"/>
            <a:endCxn id="47" idx="0"/>
          </p:cNvCxnSpPr>
          <p:nvPr/>
        </p:nvCxnSpPr>
        <p:spPr>
          <a:xfrm rot="16200000" flipH="1">
            <a:off x="8237253" y="3135573"/>
            <a:ext cx="1314451" cy="219108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9" idx="3"/>
            <a:endCxn id="47" idx="1"/>
          </p:cNvCxnSpPr>
          <p:nvPr/>
        </p:nvCxnSpPr>
        <p:spPr>
          <a:xfrm>
            <a:off x="8488051" y="5257672"/>
            <a:ext cx="391501" cy="230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628958" y="4888339"/>
            <a:ext cx="1930931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LCM 2015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Bordeaux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Gerader Verbinder 20"/>
          <p:cNvCxnSpPr>
            <a:stCxn id="14" idx="2"/>
          </p:cNvCxnSpPr>
          <p:nvPr/>
        </p:nvCxnSpPr>
        <p:spPr>
          <a:xfrm>
            <a:off x="5957831" y="4616471"/>
            <a:ext cx="862208" cy="271868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leichschenkliges Dreieck 2"/>
          <p:cNvSpPr/>
          <p:nvPr/>
        </p:nvSpPr>
        <p:spPr>
          <a:xfrm>
            <a:off x="503257" y="2973183"/>
            <a:ext cx="452673" cy="412813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Gleichschenkliges Dreieck 27"/>
          <p:cNvSpPr/>
          <p:nvPr/>
        </p:nvSpPr>
        <p:spPr>
          <a:xfrm>
            <a:off x="2788805" y="5636056"/>
            <a:ext cx="452673" cy="412813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>
            <a:off x="5038634" y="5639642"/>
            <a:ext cx="452673" cy="412813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leichschenkliges Dreieck 33"/>
          <p:cNvSpPr/>
          <p:nvPr/>
        </p:nvSpPr>
        <p:spPr>
          <a:xfrm rot="10800000">
            <a:off x="3510966" y="1381767"/>
            <a:ext cx="452673" cy="412813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2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Joint Online Survey </a:t>
            </a:r>
            <a:r>
              <a:rPr lang="de-DE" dirty="0" err="1" smtClean="0"/>
              <a:t>with</a:t>
            </a:r>
            <a:r>
              <a:rPr lang="de-DE" dirty="0" smtClean="0"/>
              <a:t> STYLE </a:t>
            </a:r>
            <a:r>
              <a:rPr lang="de-DE" dirty="0" err="1" smtClean="0"/>
              <a:t>and</a:t>
            </a:r>
            <a:r>
              <a:rPr lang="de-DE" dirty="0" smtClean="0"/>
              <a:t> SAMT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960" y="1366576"/>
            <a:ext cx="5829434" cy="4810387"/>
          </a:xfrm>
        </p:spPr>
        <p:txBody>
          <a:bodyPr>
            <a:normAutofit/>
          </a:bodyPr>
          <a:lstStyle/>
          <a:p>
            <a:pPr marL="271463" lvl="1" indent="-271463"/>
            <a:r>
              <a:rPr lang="en-US" dirty="0"/>
              <a:t>Led and coordinated by STYLE</a:t>
            </a:r>
          </a:p>
          <a:p>
            <a:pPr marL="271463" lvl="1" indent="-271463"/>
            <a:r>
              <a:rPr lang="en-US" dirty="0"/>
              <a:t>Launched on 24 Feb 2015 and closed end-March </a:t>
            </a:r>
            <a:r>
              <a:rPr lang="en-US" dirty="0" smtClean="0"/>
              <a:t>2015</a:t>
            </a:r>
          </a:p>
          <a:p>
            <a:pPr marL="271463" lvl="1" indent="-271463"/>
            <a:endParaRPr lang="en-US" dirty="0" smtClean="0"/>
          </a:p>
          <a:p>
            <a:r>
              <a:rPr lang="en-US" dirty="0" smtClean="0"/>
              <a:t>122 participants from chemistry, minerals, consumer goods, steel&amp; automotive, waste…</a:t>
            </a:r>
          </a:p>
          <a:p>
            <a:endParaRPr lang="en-US" dirty="0" smtClean="0"/>
          </a:p>
          <a:p>
            <a:r>
              <a:rPr lang="en-US" dirty="0" smtClean="0"/>
              <a:t>The majority of responses are from:</a:t>
            </a:r>
          </a:p>
          <a:p>
            <a:pPr lvl="1"/>
            <a:r>
              <a:rPr lang="en-US" dirty="0" smtClean="0"/>
              <a:t>Europe (96%) (Q4)</a:t>
            </a:r>
          </a:p>
          <a:p>
            <a:pPr lvl="1"/>
            <a:r>
              <a:rPr lang="en-US" dirty="0" smtClean="0"/>
              <a:t>Germany: 22; UK: 18; Belgium: 16; Spain: 11; France: 10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/>
          </p:nvPr>
        </p:nvGraphicFramePr>
        <p:xfrm>
          <a:off x="6324601" y="1349829"/>
          <a:ext cx="5384076" cy="515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tptiin\AppData\Local\Microsoft\Windows\Temporary Internet Files\Content.Outlook\FHE48T84\SAMT_200dpi_for_office_pr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3" y="81260"/>
            <a:ext cx="1305124" cy="8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156" y="153909"/>
            <a:ext cx="2028582" cy="7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Used in Industry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959" y="1366576"/>
            <a:ext cx="6833741" cy="4810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Motivations for application of sustainability tools (Q40):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Software solutions used (Q41):</a:t>
            </a:r>
          </a:p>
          <a:p>
            <a:r>
              <a:rPr lang="en-US" sz="1800" dirty="0" err="1" smtClean="0"/>
              <a:t>SimaPro</a:t>
            </a:r>
            <a:r>
              <a:rPr lang="en-US" sz="1800" dirty="0" smtClean="0"/>
              <a:t> &gt; </a:t>
            </a:r>
            <a:r>
              <a:rPr lang="en-US" sz="1800" dirty="0" err="1" smtClean="0"/>
              <a:t>GaBi</a:t>
            </a:r>
            <a:r>
              <a:rPr lang="en-US" sz="1800" dirty="0" smtClean="0"/>
              <a:t> &gt; Umberto &gt; Instant LCA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tools are proposed to be added (Q42):</a:t>
            </a:r>
          </a:p>
          <a:p>
            <a:r>
              <a:rPr lang="en-US" sz="1800" dirty="0" err="1" smtClean="0"/>
              <a:t>LiDS</a:t>
            </a:r>
            <a:r>
              <a:rPr lang="en-US" sz="1800" dirty="0" smtClean="0"/>
              <a:t>-wheel, </a:t>
            </a:r>
            <a:r>
              <a:rPr lang="en-US" sz="1800" dirty="0" err="1" smtClean="0"/>
              <a:t>EcoFly</a:t>
            </a:r>
            <a:r>
              <a:rPr lang="en-US" sz="1800" dirty="0" smtClean="0"/>
              <a:t>, </a:t>
            </a:r>
            <a:r>
              <a:rPr lang="en-US" sz="1800" dirty="0" err="1" smtClean="0"/>
              <a:t>Siscan</a:t>
            </a:r>
            <a:r>
              <a:rPr lang="en-US" sz="1800" dirty="0" smtClean="0"/>
              <a:t> </a:t>
            </a:r>
            <a:r>
              <a:rPr lang="en-US" sz="1800" dirty="0" err="1" smtClean="0"/>
              <a:t>tebodin</a:t>
            </a:r>
            <a:r>
              <a:rPr lang="en-US" sz="1800" dirty="0" smtClean="0"/>
              <a:t>, </a:t>
            </a:r>
            <a:br>
              <a:rPr lang="en-US" sz="1800" dirty="0" smtClean="0"/>
            </a:br>
            <a:r>
              <a:rPr lang="en-US" sz="1800" dirty="0" err="1" smtClean="0"/>
              <a:t>Bilan</a:t>
            </a:r>
            <a:r>
              <a:rPr lang="en-US" sz="1800" dirty="0" smtClean="0"/>
              <a:t> </a:t>
            </a:r>
            <a:r>
              <a:rPr lang="en-US" sz="1800" dirty="0" err="1" smtClean="0"/>
              <a:t>produit</a:t>
            </a:r>
            <a:r>
              <a:rPr lang="en-US" sz="1800" dirty="0" smtClean="0"/>
              <a:t>, </a:t>
            </a:r>
            <a:r>
              <a:rPr lang="en-US" sz="1800" dirty="0" err="1" smtClean="0"/>
              <a:t>Quantis</a:t>
            </a:r>
            <a:r>
              <a:rPr lang="en-US" sz="1800" dirty="0" smtClean="0"/>
              <a:t> Suit 2.0</a:t>
            </a:r>
          </a:p>
          <a:p>
            <a:endParaRPr lang="de-DE" dirty="0" smtClean="0"/>
          </a:p>
          <a:p>
            <a:r>
              <a:rPr lang="en-US" sz="1800" dirty="0" smtClean="0"/>
              <a:t>&gt;50% (of 30 answers) rely on existing tools, whereas</a:t>
            </a:r>
            <a:br>
              <a:rPr lang="en-US" sz="1800" dirty="0" smtClean="0"/>
            </a:br>
            <a:r>
              <a:rPr lang="en-US" sz="1800" dirty="0" smtClean="0"/>
              <a:t> ~25% are actively participating in developing such (Q45)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018846"/>
              </p:ext>
            </p:extLst>
          </p:nvPr>
        </p:nvGraphicFramePr>
        <p:xfrm>
          <a:off x="5602331" y="1366576"/>
          <a:ext cx="6765834" cy="523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tptiin\AppData\Local\Microsoft\Windows\Temporary Internet Files\Content.Outlook\FHE48T84\SAMT_200dpi_for_office_pr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823" y="81260"/>
            <a:ext cx="1305124" cy="8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156" y="153909"/>
            <a:ext cx="2028582" cy="7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Key Topics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1st MEASURE </a:t>
            </a:r>
            <a:r>
              <a:rPr lang="de-DE" dirty="0" smtClean="0"/>
              <a:t>Workshop in May 2015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0351" y="1409958"/>
            <a:ext cx="11213961" cy="5202004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buNone/>
            </a:pPr>
            <a:r>
              <a:rPr lang="en-GB" altLang="de-DE" b="1" dirty="0" smtClean="0">
                <a:solidFill>
                  <a:srgbClr val="000000"/>
                </a:solidFill>
              </a:rPr>
              <a:t>A Critical points: </a:t>
            </a:r>
          </a:p>
          <a:p>
            <a:pPr lvl="1" eaLnBrk="0" fontAlgn="base" hangingPunct="0">
              <a:buFont typeface="Symbol" panose="05050102010706020507" pitchFamily="18" charset="2"/>
              <a:buChar char="-"/>
            </a:pPr>
            <a:r>
              <a:rPr lang="en-GB" altLang="de-DE" dirty="0" smtClean="0">
                <a:solidFill>
                  <a:srgbClr val="000000"/>
                </a:solidFill>
              </a:rPr>
              <a:t>Due </a:t>
            </a:r>
            <a:r>
              <a:rPr lang="en-GB" altLang="de-DE" dirty="0">
                <a:solidFill>
                  <a:srgbClr val="000000"/>
                </a:solidFill>
              </a:rPr>
              <a:t>to interfaces between sectors and along supply chains in European process industries </a:t>
            </a:r>
            <a:endParaRPr lang="en-GB" altLang="de-DE" dirty="0" smtClean="0">
              <a:solidFill>
                <a:srgbClr val="000000"/>
              </a:solidFill>
            </a:endParaRPr>
          </a:p>
          <a:p>
            <a:pPr lvl="1" eaLnBrk="0" fontAlgn="base" hangingPunct="0">
              <a:buFont typeface="Symbol" panose="05050102010706020507" pitchFamily="18" charset="2"/>
              <a:buChar char="-"/>
            </a:pPr>
            <a:r>
              <a:rPr lang="en-GB" altLang="de-DE" dirty="0" smtClean="0">
                <a:solidFill>
                  <a:srgbClr val="000000"/>
                </a:solidFill>
              </a:rPr>
              <a:t>Resulting issues </a:t>
            </a:r>
            <a:r>
              <a:rPr lang="en-GB" altLang="de-DE" dirty="0">
                <a:solidFill>
                  <a:srgbClr val="000000"/>
                </a:solidFill>
              </a:rPr>
              <a:t>associated with </a:t>
            </a:r>
            <a:r>
              <a:rPr lang="en-GB" altLang="de-DE" dirty="0" smtClean="0">
                <a:solidFill>
                  <a:srgbClr val="000000"/>
                </a:solidFill>
              </a:rPr>
              <a:t>data management.</a:t>
            </a:r>
            <a:endParaRPr lang="en-GB" altLang="de-DE" dirty="0" smtClean="0"/>
          </a:p>
          <a:p>
            <a:pPr marL="0" lvl="0" indent="0" eaLnBrk="0" fontAlgn="base" hangingPunct="0">
              <a:buNone/>
            </a:pPr>
            <a:r>
              <a:rPr lang="en-GB" altLang="de-DE" b="1" dirty="0"/>
              <a:t>B</a:t>
            </a:r>
            <a:r>
              <a:rPr lang="en-GB" altLang="de-DE" dirty="0"/>
              <a:t> </a:t>
            </a:r>
            <a:r>
              <a:rPr lang="en-GB" altLang="de-DE" b="1" dirty="0"/>
              <a:t>Challenges related with the forecasting of </a:t>
            </a:r>
            <a:r>
              <a:rPr lang="en-GB" altLang="de-DE" b="1" dirty="0" smtClean="0"/>
              <a:t>sustainability in SPIRE projects: </a:t>
            </a:r>
            <a:endParaRPr lang="en-GB" altLang="de-DE" b="1" dirty="0"/>
          </a:p>
          <a:p>
            <a:pPr lvl="1" eaLnBrk="0" fontAlgn="base" hangingPunct="0">
              <a:buFont typeface="Symbol" panose="05050102010706020507" pitchFamily="18" charset="2"/>
              <a:buChar char="-"/>
            </a:pPr>
            <a:r>
              <a:rPr lang="en-GB" altLang="de-DE" dirty="0"/>
              <a:t>Evaluation from R&amp;D to full scale production using the right tools. </a:t>
            </a:r>
          </a:p>
          <a:p>
            <a:pPr lvl="1" eaLnBrk="0" fontAlgn="base" hangingPunct="0">
              <a:buFont typeface="Symbol" panose="05050102010706020507" pitchFamily="18" charset="2"/>
              <a:buChar char="-"/>
            </a:pPr>
            <a:r>
              <a:rPr lang="en-GB" altLang="de-DE" dirty="0"/>
              <a:t>Connectivity </a:t>
            </a:r>
            <a:r>
              <a:rPr lang="en-GB" altLang="de-DE" dirty="0" smtClean="0"/>
              <a:t>with </a:t>
            </a:r>
            <a:r>
              <a:rPr lang="en-GB" altLang="de-DE" dirty="0"/>
              <a:t>existing </a:t>
            </a:r>
            <a:r>
              <a:rPr lang="en-GB" altLang="de-DE" dirty="0" smtClean="0"/>
              <a:t>engineering tools.</a:t>
            </a:r>
            <a:endParaRPr lang="en-GB" altLang="de-DE" dirty="0"/>
          </a:p>
          <a:p>
            <a:pPr marL="0" lvl="0" indent="0" eaLnBrk="0" fontAlgn="base" hangingPunct="0">
              <a:buNone/>
            </a:pPr>
            <a:r>
              <a:rPr lang="en-GB" altLang="de-DE" b="1" dirty="0" smtClean="0"/>
              <a:t>C</a:t>
            </a:r>
            <a:r>
              <a:rPr lang="en-GB" altLang="de-DE" dirty="0" smtClean="0"/>
              <a:t> </a:t>
            </a:r>
            <a:r>
              <a:rPr lang="en-GB" altLang="de-DE" b="1" dirty="0" smtClean="0"/>
              <a:t>Methodological </a:t>
            </a:r>
            <a:r>
              <a:rPr lang="en-GB" altLang="de-DE" b="1" dirty="0"/>
              <a:t>choices </a:t>
            </a:r>
            <a:r>
              <a:rPr lang="en-GB" altLang="de-DE" dirty="0" smtClean="0"/>
              <a:t>with respect to: </a:t>
            </a:r>
          </a:p>
          <a:p>
            <a:pPr lvl="1" eaLnBrk="0" fontAlgn="base" hangingPunct="0">
              <a:buFont typeface="Symbol" panose="05050102010706020507" pitchFamily="18" charset="2"/>
              <a:buChar char="-"/>
            </a:pPr>
            <a:r>
              <a:rPr lang="en-GB" altLang="de-DE" dirty="0"/>
              <a:t>I</a:t>
            </a:r>
            <a:r>
              <a:rPr lang="en-GB" altLang="de-DE" dirty="0" smtClean="0"/>
              <a:t>mpact </a:t>
            </a:r>
            <a:r>
              <a:rPr lang="en-GB" altLang="de-DE" dirty="0"/>
              <a:t>assessment methods and </a:t>
            </a:r>
            <a:r>
              <a:rPr lang="en-GB" altLang="de-DE" dirty="0" smtClean="0"/>
              <a:t>tools, </a:t>
            </a:r>
            <a:endParaRPr lang="en-GB" altLang="de-DE" dirty="0"/>
          </a:p>
          <a:p>
            <a:pPr lvl="1" eaLnBrk="0" fontAlgn="base" hangingPunct="0">
              <a:buFont typeface="Symbol" panose="05050102010706020507" pitchFamily="18" charset="2"/>
              <a:buChar char="-"/>
            </a:pPr>
            <a:r>
              <a:rPr lang="en-GB" altLang="de-DE" dirty="0" smtClean="0"/>
              <a:t>Uncertainty analysis,</a:t>
            </a:r>
          </a:p>
          <a:p>
            <a:pPr lvl="1" eaLnBrk="0" fontAlgn="base" hangingPunct="0">
              <a:buFont typeface="Symbol" panose="05050102010706020507" pitchFamily="18" charset="2"/>
              <a:buChar char="-"/>
            </a:pPr>
            <a:r>
              <a:rPr lang="en-GB" altLang="de-DE" dirty="0" smtClean="0"/>
              <a:t>Allocation </a:t>
            </a:r>
            <a:r>
              <a:rPr lang="en-GB" altLang="de-DE" dirty="0"/>
              <a:t>and </a:t>
            </a:r>
            <a:r>
              <a:rPr lang="en-GB" altLang="de-DE" dirty="0" smtClean="0"/>
              <a:t>reuse.</a:t>
            </a:r>
            <a:endParaRPr lang="en-GB" altLang="de-DE" dirty="0"/>
          </a:p>
          <a:p>
            <a:pPr marL="0" lvl="1" indent="0" eaLnBrk="0" fontAlgn="base" hangingPunct="0">
              <a:buNone/>
            </a:pPr>
            <a:r>
              <a:rPr lang="en-GB" altLang="de-DE" b="1" dirty="0" smtClean="0"/>
              <a:t>D</a:t>
            </a:r>
            <a:r>
              <a:rPr lang="en-GB" altLang="de-DE" dirty="0" smtClean="0"/>
              <a:t> </a:t>
            </a:r>
            <a:r>
              <a:rPr lang="en-GB" altLang="de-DE" b="1" dirty="0" smtClean="0"/>
              <a:t>Current </a:t>
            </a:r>
            <a:r>
              <a:rPr lang="en-GB" altLang="de-DE" b="1" dirty="0"/>
              <a:t>state of </a:t>
            </a:r>
            <a:r>
              <a:rPr lang="en-GB" altLang="de-DE" b="1" dirty="0" smtClean="0"/>
              <a:t>social LCA </a:t>
            </a:r>
            <a:r>
              <a:rPr lang="en-GB" altLang="de-DE" b="1" dirty="0"/>
              <a:t>and </a:t>
            </a:r>
            <a:r>
              <a:rPr lang="en-GB" altLang="de-DE" b="1" dirty="0" err="1"/>
              <a:t>footprinting</a:t>
            </a:r>
            <a:r>
              <a:rPr lang="en-GB" altLang="de-DE" b="1" dirty="0"/>
              <a:t> methods</a:t>
            </a:r>
            <a:r>
              <a:rPr lang="en-GB" altLang="de-DE" dirty="0" smtClean="0"/>
              <a:t>.</a:t>
            </a:r>
            <a:endParaRPr lang="en-GB" alt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F415-D925-4C01-812A-F4C22CBA370B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39" y="3821718"/>
            <a:ext cx="4790483" cy="243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Short Course at </a:t>
            </a:r>
            <a:r>
              <a:rPr lang="de-DE" dirty="0"/>
              <a:t>LCM International Conference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F415-D925-4C01-812A-F4C22CBA370B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/>
          <a:srcRect r="618"/>
          <a:stretch/>
        </p:blipFill>
        <p:spPr>
          <a:xfrm>
            <a:off x="441553" y="1694100"/>
            <a:ext cx="11412990" cy="41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 Survey </a:t>
            </a:r>
            <a:r>
              <a:rPr lang="de-DE" dirty="0" smtClean="0">
                <a:sym typeface="Wingdings" panose="05000000000000000000" pitchFamily="2" charset="2"/>
              </a:rPr>
              <a:t> MEASURE </a:t>
            </a:r>
            <a:r>
              <a:rPr lang="de-DE" dirty="0" err="1" smtClean="0">
                <a:sym typeface="Wingdings" panose="05000000000000000000" pitchFamily="2" charset="2"/>
              </a:rPr>
              <a:t>Specific</a:t>
            </a:r>
            <a:r>
              <a:rPr lang="de-DE" dirty="0" smtClean="0">
                <a:sym typeface="Wingdings" panose="05000000000000000000" pitchFamily="2" charset="2"/>
              </a:rPr>
              <a:t> Topics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F415-D925-4C01-812A-F4C22CBA370B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45533" y="1585230"/>
            <a:ext cx="11571329" cy="437307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Online survey </a:t>
            </a:r>
            <a:r>
              <a:rPr lang="de-DE" dirty="0" err="1"/>
              <a:t>concerning</a:t>
            </a:r>
            <a:r>
              <a:rPr lang="de-DE" dirty="0"/>
              <a:t>  open </a:t>
            </a:r>
            <a:r>
              <a:rPr lang="de-DE" dirty="0" err="1"/>
              <a:t>issues</a:t>
            </a:r>
            <a:r>
              <a:rPr lang="de-DE" dirty="0"/>
              <a:t> in LCSA 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 </a:t>
            </a:r>
            <a:r>
              <a:rPr lang="de-DE" dirty="0" err="1"/>
              <a:t>cross-sectorial</a:t>
            </a:r>
            <a:r>
              <a:rPr lang="de-DE" dirty="0"/>
              <a:t> </a:t>
            </a:r>
            <a:r>
              <a:rPr lang="de-DE" dirty="0" err="1"/>
              <a:t>cooperation</a:t>
            </a:r>
            <a:r>
              <a:rPr lang="en-GB" dirty="0" smtClean="0"/>
              <a:t> </a:t>
            </a:r>
            <a:r>
              <a:rPr lang="en-GB" dirty="0"/>
              <a:t>in European </a:t>
            </a:r>
            <a:r>
              <a:rPr lang="en-GB" dirty="0" smtClean="0"/>
              <a:t>process industries 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398373" y="2827224"/>
            <a:ext cx="1004835" cy="1889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39619" y="3540936"/>
            <a:ext cx="1017724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Link: http://cambridge.az1.qualtrics.com/jfe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indent="715963">
              <a:lnSpc>
                <a:spcPct val="120000"/>
              </a:lnSpc>
              <a:spcAft>
                <a:spcPts val="600"/>
              </a:spcAft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form/SV_87CFYnOUncMFKYt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30">
            <a:off x="7990896" y="2396740"/>
            <a:ext cx="2491455" cy="400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MEASURE Team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82" y="4465475"/>
            <a:ext cx="719482" cy="8460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60" y="5624914"/>
            <a:ext cx="1926017" cy="40640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49" y="4651170"/>
            <a:ext cx="1947791" cy="49643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49" y="4414339"/>
            <a:ext cx="1249157" cy="7494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86" y="4258630"/>
            <a:ext cx="2007251" cy="12770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66" y="5442786"/>
            <a:ext cx="1045983" cy="7405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91" y="5455312"/>
            <a:ext cx="1744011" cy="60124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59" y="5560597"/>
            <a:ext cx="666665" cy="49596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49" y="5474035"/>
            <a:ext cx="1553957" cy="65821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19489" y="1373805"/>
            <a:ext cx="5541818" cy="40534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Friedrich-Schiller-University Jena 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Dana Kralisch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Peter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Weyell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Evonik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Industries 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Elmar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Rother</a:t>
            </a:r>
          </a:p>
          <a:p>
            <a:pPr>
              <a:lnSpc>
                <a:spcPct val="110000"/>
              </a:lnSpc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Aurelie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Manent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Procter &amp; Gamble Services Company 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N.V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Diederik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Schowanek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Geert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Vanhoof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791148" y="140189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ThyssenKrupp Steel Europe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Lisa Mohr</a:t>
            </a:r>
          </a:p>
          <a:p>
            <a:pPr>
              <a:lnSpc>
                <a:spcPct val="110000"/>
              </a:lnSpc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of Cambridge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Alexei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Lapkin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University of Manchester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Adisa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Azapagic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Martyn Jones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Harish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Jeswani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8583401" y="1510596"/>
            <a:ext cx="6096000" cy="29115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Technische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Berlin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Matthias Finkbeiner</a:t>
            </a:r>
          </a:p>
          <a:p>
            <a:pPr>
              <a:lnSpc>
                <a:spcPct val="110000"/>
              </a:lnSpc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Nikolay Minkov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nl-B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nl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nl-BE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nl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Ghent</a:t>
            </a:r>
          </a:p>
          <a:p>
            <a:pPr>
              <a:lnSpc>
                <a:spcPct val="110000"/>
              </a:lnSpc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Jo Dewulf</a:t>
            </a:r>
          </a:p>
          <a:p>
            <a:pPr>
              <a:lnSpc>
                <a:spcPct val="110000"/>
              </a:lnSpc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Steven De Meester</a:t>
            </a:r>
          </a:p>
          <a:p>
            <a:pPr>
              <a:lnSpc>
                <a:spcPct val="110000"/>
              </a:lnSpc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Wouter De Soete</a:t>
            </a:r>
          </a:p>
          <a:p>
            <a:pPr>
              <a:lnSpc>
                <a:spcPct val="110000"/>
              </a:lnSpc>
            </a:pPr>
            <a:r>
              <a:rPr lang="nl-BE" dirty="0" smtClean="0">
                <a:latin typeface="Arial" panose="020B0604020202020204" pitchFamily="34" charset="0"/>
                <a:cs typeface="Arial" panose="020B0604020202020204" pitchFamily="34" charset="0"/>
              </a:rPr>
              <a:t>Sophie Sfez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687938" y="6409076"/>
            <a:ext cx="93895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1000" b="1" dirty="0"/>
              <a:t>The </a:t>
            </a:r>
            <a:r>
              <a:rPr lang="de-DE" altLang="de-DE" sz="1000" b="1" dirty="0" smtClean="0"/>
              <a:t>CSA MEASURE </a:t>
            </a:r>
            <a:r>
              <a:rPr lang="de-DE" altLang="de-DE" sz="1000" b="1" dirty="0" err="1" smtClean="0"/>
              <a:t>receives</a:t>
            </a:r>
            <a:r>
              <a:rPr lang="de-DE" altLang="de-DE" sz="1000" b="1" dirty="0" smtClean="0"/>
              <a:t> </a:t>
            </a:r>
            <a:r>
              <a:rPr lang="de-DE" altLang="de-DE" sz="1000" b="1" dirty="0" err="1"/>
              <a:t>funding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from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the</a:t>
            </a:r>
            <a:r>
              <a:rPr lang="de-DE" altLang="de-DE" sz="1000" b="1" dirty="0"/>
              <a:t> European </a:t>
            </a:r>
            <a:r>
              <a:rPr lang="de-DE" altLang="de-DE" sz="1000" b="1" dirty="0" err="1"/>
              <a:t>Community's</a:t>
            </a:r>
            <a:r>
              <a:rPr lang="de-DE" altLang="de-DE" sz="1000" b="1" dirty="0"/>
              <a:t> </a:t>
            </a:r>
            <a:r>
              <a:rPr lang="de-DE" altLang="de-DE" sz="1000" b="1" dirty="0" err="1" smtClean="0"/>
              <a:t>framework</a:t>
            </a:r>
            <a:r>
              <a:rPr lang="de-DE" altLang="de-DE" sz="1000" b="1" dirty="0" smtClean="0"/>
              <a:t> </a:t>
            </a:r>
            <a:r>
              <a:rPr lang="de-DE" altLang="de-DE" sz="1000" b="1" dirty="0" err="1" smtClean="0"/>
              <a:t>programme</a:t>
            </a:r>
            <a:r>
              <a:rPr lang="de-DE" altLang="de-DE" sz="1000" b="1" dirty="0" smtClean="0"/>
              <a:t> </a:t>
            </a:r>
            <a:r>
              <a:rPr lang="de-DE" altLang="de-DE" sz="1000" b="1" dirty="0" err="1" smtClean="0"/>
              <a:t>for</a:t>
            </a:r>
            <a:r>
              <a:rPr lang="de-DE" altLang="de-DE" sz="1000" b="1" dirty="0" smtClean="0"/>
              <a:t> </a:t>
            </a:r>
            <a:r>
              <a:rPr lang="de-DE" altLang="de-DE" sz="1000" b="1" dirty="0" err="1" smtClean="0"/>
              <a:t>research</a:t>
            </a:r>
            <a:r>
              <a:rPr lang="de-DE" altLang="de-DE" sz="1000" b="1" dirty="0" smtClean="0"/>
              <a:t> </a:t>
            </a:r>
            <a:r>
              <a:rPr lang="de-DE" altLang="de-DE" sz="1000" b="1" dirty="0" err="1" smtClean="0"/>
              <a:t>and</a:t>
            </a:r>
            <a:r>
              <a:rPr lang="de-DE" altLang="de-DE" sz="1000" b="1" dirty="0" smtClean="0"/>
              <a:t> </a:t>
            </a:r>
            <a:r>
              <a:rPr lang="de-DE" altLang="de-DE" sz="1000" b="1" dirty="0" err="1" smtClean="0"/>
              <a:t>innovation</a:t>
            </a:r>
            <a:r>
              <a:rPr lang="de-DE" altLang="de-DE" sz="1000" b="1" dirty="0" smtClean="0"/>
              <a:t> H2020 [H2020/20014-2020] </a:t>
            </a:r>
            <a:r>
              <a:rPr lang="de-DE" altLang="de-DE" sz="1000" b="1" dirty="0" err="1"/>
              <a:t>under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grant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agreement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no</a:t>
            </a:r>
            <a:r>
              <a:rPr lang="de-DE" altLang="de-DE" sz="1000" b="1" dirty="0"/>
              <a:t>. </a:t>
            </a:r>
            <a:r>
              <a:rPr lang="de-DE" sz="1000" b="1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636816.</a:t>
            </a:r>
            <a:endParaRPr lang="de-DE" altLang="de-DE" sz="1000" b="1" dirty="0">
              <a:solidFill>
                <a:srgbClr val="000000"/>
              </a:solidFill>
            </a:endParaRPr>
          </a:p>
        </p:txBody>
      </p:sp>
      <p:pic>
        <p:nvPicPr>
          <p:cNvPr id="1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2" y="6491991"/>
            <a:ext cx="2376264" cy="23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Breitbild</PresentationFormat>
  <Paragraphs>124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Wingdings</vt:lpstr>
      <vt:lpstr>Office Theme</vt:lpstr>
      <vt:lpstr>Introducing SPIRE 2014 Projects       </vt:lpstr>
      <vt:lpstr>MEASURE Objectives</vt:lpstr>
      <vt:lpstr>Implementation Plan</vt:lpstr>
      <vt:lpstr>Joint Online Survey with STYLE and SAMT</vt:lpstr>
      <vt:lpstr>Tools Used in Industry</vt:lpstr>
      <vt:lpstr>Key Topics of 1st MEASURE Workshop in May 2015</vt:lpstr>
      <vt:lpstr>Short Course at LCM International Conference</vt:lpstr>
      <vt:lpstr>Online Survey  MEASURE Specific Topics</vt:lpstr>
      <vt:lpstr>The MEASURE Team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Dana Kralisch</dc:creator>
  <cp:lastModifiedBy>Dana Kralisch</cp:lastModifiedBy>
  <cp:revision>220</cp:revision>
  <cp:lastPrinted>2014-07-22T15:14:21Z</cp:lastPrinted>
  <dcterms:created xsi:type="dcterms:W3CDTF">2014-07-22T14:48:16Z</dcterms:created>
  <dcterms:modified xsi:type="dcterms:W3CDTF">2015-06-25T21:21:04Z</dcterms:modified>
</cp:coreProperties>
</file>