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1"/>
  </p:notesMasterIdLst>
  <p:handoutMasterIdLst>
    <p:handoutMasterId r:id="rId12"/>
  </p:handoutMasterIdLst>
  <p:sldIdLst>
    <p:sldId id="584" r:id="rId3"/>
    <p:sldId id="1003" r:id="rId4"/>
    <p:sldId id="1012" r:id="rId5"/>
    <p:sldId id="1011" r:id="rId6"/>
    <p:sldId id="1010" r:id="rId7"/>
    <p:sldId id="1009" r:id="rId8"/>
    <p:sldId id="1008" r:id="rId9"/>
    <p:sldId id="284" r:id="rId10"/>
  </p:sldIdLst>
  <p:sldSz cx="9906000" cy="6858000" type="A4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ris" initials="E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996600"/>
    <a:srgbClr val="99CC00"/>
    <a:srgbClr val="CCCC00"/>
    <a:srgbClr val="CC6600"/>
    <a:srgbClr val="FFDDAB"/>
    <a:srgbClr val="FF9900"/>
    <a:srgbClr val="9933FF"/>
    <a:srgbClr val="DDDDDD"/>
    <a:srgbClr val="727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714" autoAdjust="0"/>
    <p:restoredTop sz="93143" autoAdjust="0"/>
  </p:normalViewPr>
  <p:slideViewPr>
    <p:cSldViewPr>
      <p:cViewPr varScale="1">
        <p:scale>
          <a:sx n="113" d="100"/>
          <a:sy n="113" d="100"/>
        </p:scale>
        <p:origin x="-642" y="-108"/>
      </p:cViewPr>
      <p:guideLst>
        <p:guide orient="horz" pos="4156"/>
        <p:guide orient="horz" pos="663"/>
        <p:guide orient="horz" pos="1344"/>
        <p:guide orient="horz" pos="3612"/>
        <p:guide orient="horz" pos="890"/>
        <p:guide orient="horz" pos="3929"/>
        <p:guide pos="353"/>
        <p:guide pos="5887"/>
        <p:guide pos="5842"/>
        <p:guide pos="3755"/>
        <p:guide pos="33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283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003" tIns="46002" rIns="92003" bIns="46002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59" cy="496332"/>
          </a:xfrm>
          <a:prstGeom prst="rect">
            <a:avLst/>
          </a:prstGeom>
        </p:spPr>
        <p:txBody>
          <a:bodyPr vert="horz" lIns="92003" tIns="46002" rIns="92003" bIns="46002" rtlCol="0"/>
          <a:lstStyle>
            <a:lvl1pPr algn="r">
              <a:defRPr sz="1200"/>
            </a:lvl1pPr>
          </a:lstStyle>
          <a:p>
            <a:fld id="{B1E80919-EEE8-4151-9906-B05531AF9DAC}" type="datetimeFigureOut">
              <a:rPr lang="es-ES" smtClean="0"/>
              <a:pPr/>
              <a:t>23/06/2015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003" tIns="46002" rIns="92003" bIns="46002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59" cy="496332"/>
          </a:xfrm>
          <a:prstGeom prst="rect">
            <a:avLst/>
          </a:prstGeom>
        </p:spPr>
        <p:txBody>
          <a:bodyPr vert="horz" lIns="92003" tIns="46002" rIns="92003" bIns="46002" rtlCol="0" anchor="b"/>
          <a:lstStyle>
            <a:lvl1pPr algn="r">
              <a:defRPr sz="1200"/>
            </a:lvl1pPr>
          </a:lstStyle>
          <a:p>
            <a:fld id="{CE3F4F27-233F-4CE3-9B18-10789BB61DA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4399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2" rIns="92003" bIns="4600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2" rIns="92003" bIns="4600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2" rIns="92003" bIns="460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2" rIns="92003" bIns="4600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2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2" rIns="92003" bIns="4600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B915EB-E4B0-414D-9C4E-8E59005D7824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9248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95FC8-08C6-4F9F-A94E-B0A340DE5013}" type="slidenum">
              <a:rPr lang="es-ES" smtClean="0"/>
              <a:pPr/>
              <a:t>1</a:t>
            </a:fld>
            <a:endParaRPr lang="es-E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91" y="4713599"/>
            <a:ext cx="5437500" cy="4467864"/>
          </a:xfrm>
          <a:noFill/>
          <a:ln/>
        </p:spPr>
        <p:txBody>
          <a:bodyPr/>
          <a:lstStyle/>
          <a:p>
            <a:pPr eaLnBrk="1" hangingPunct="1"/>
            <a:r>
              <a:rPr lang="ca-ES" dirty="0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MefCO2 proposal - Section 2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915EB-E4B0-414D-9C4E-8E59005D782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http://www.oil-gasportal.com/co2-valorization-technologies/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915EB-E4B0-414D-9C4E-8E59005D7824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http://ec.europa.eu/clima/policies/lowcarbon/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http://ec.europa.eu/eip/raw-materials/en/system/files/ged/90%20spire-roadmap_september_2013_pbp_02.pdf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915EB-E4B0-414D-9C4E-8E59005D7824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MefCO2 proposal - Section 2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915EB-E4B0-414D-9C4E-8E59005D7824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MHPSE’s Communication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department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915EB-E4B0-414D-9C4E-8E59005D7824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MefCO2 proposal - Section 2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915EB-E4B0-414D-9C4E-8E59005D7824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45DBB-56C6-4EDD-A236-85FF6F1E39FA}" type="slidenum">
              <a:rPr lang="es-ES"/>
              <a:pPr/>
              <a:t>8</a:t>
            </a:fld>
            <a:endParaRPr lang="es-ES" dirty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3432"/>
            <a:ext cx="5438140" cy="4468710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 userDrawn="1"/>
        </p:nvSpPr>
        <p:spPr bwMode="auto">
          <a:xfrm>
            <a:off x="0" y="4302125"/>
            <a:ext cx="9906000" cy="2555875"/>
          </a:xfrm>
          <a:prstGeom prst="rect">
            <a:avLst/>
          </a:prstGeom>
          <a:solidFill>
            <a:srgbClr val="00779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4" tIns="45700" rIns="91404" bIns="45700" anchor="ctr"/>
          <a:lstStyle/>
          <a:p>
            <a:pPr algn="ctr" eaLnBrk="0" hangingPunct="0">
              <a:spcBef>
                <a:spcPct val="50000"/>
              </a:spcBef>
            </a:pPr>
            <a:endParaRPr lang="es-ES_tradnl" sz="2500" dirty="0">
              <a:solidFill>
                <a:srgbClr val="B9D405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3721100"/>
            <a:ext cx="8815388" cy="501650"/>
          </a:xfrm>
        </p:spPr>
        <p:txBody>
          <a:bodyPr anchor="b">
            <a:spAutoFit/>
          </a:bodyPr>
          <a:lstStyle>
            <a:lvl1pPr defTabSz="915988" eaLnBrk="0" hangingPunct="0">
              <a:spcBef>
                <a:spcPct val="50000"/>
              </a:spcBef>
              <a:defRPr b="0">
                <a:solidFill>
                  <a:srgbClr val="007A99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62470" name="Rectangle 6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533400" y="4633913"/>
            <a:ext cx="5211763" cy="407987"/>
          </a:xfrm>
        </p:spPr>
        <p:txBody>
          <a:bodyPr lIns="36038" tIns="36038" rIns="36038" bIns="36038">
            <a:spAutoFit/>
          </a:bodyPr>
          <a:lstStyle>
            <a:lvl1pPr eaLnBrk="0" hangingPunct="0">
              <a:lnSpc>
                <a:spcPct val="10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pic>
        <p:nvPicPr>
          <p:cNvPr id="7" name="Picture 2" descr="C:\everis\Innovación\i-deals\Documentos\partners\EC\Proposals\MefCO2\Dissemination\Project logo\MefCO2 - Final logo (M)_v1.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90" y="476670"/>
            <a:ext cx="2871821" cy="23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everis\Innovación\i-deals\Documentos\partners\EC\Proposals\MefCO2\WP5\_Misc\SPIRE\SPIRE Cachet_Gauche_Def_Transp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61559"/>
            <a:ext cx="864096" cy="127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A99"/>
                </a:solidFill>
              </a:defRPr>
            </a:lvl1pPr>
            <a:lvl3pPr>
              <a:buClr>
                <a:srgbClr val="007A99"/>
              </a:buClr>
              <a:defRPr/>
            </a:lvl3pPr>
            <a:lvl4pPr>
              <a:buClr>
                <a:srgbClr val="007A99"/>
              </a:buClr>
              <a:defRPr/>
            </a:lvl4pPr>
            <a:lvl5pPr>
              <a:buClr>
                <a:srgbClr val="007A99"/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409575"/>
            <a:ext cx="6818090" cy="638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38" tIns="36038" rIns="36038" bIns="3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Clic para editar estilo título patrón</a:t>
            </a:r>
            <a:endParaRPr lang="en-US" dirty="0" smtClean="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277350" y="6518275"/>
            <a:ext cx="5746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541" tIns="45769" rIns="91541" bIns="45769"/>
          <a:lstStyle/>
          <a:p>
            <a:pPr algn="r" defTabSz="915988"/>
            <a:fld id="{8EEB8764-5281-42E3-809F-2AB7AF43792B}" type="slidenum">
              <a:rPr lang="es-ES" sz="1400">
                <a:solidFill>
                  <a:srgbClr val="808080"/>
                </a:solidFill>
              </a:rPr>
              <a:pPr algn="r" defTabSz="915988"/>
              <a:t>‹Nº›</a:t>
            </a:fld>
            <a:endParaRPr lang="es-ES" sz="1400" dirty="0">
              <a:solidFill>
                <a:srgbClr val="80808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25600"/>
            <a:ext cx="8915400" cy="4906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541" tIns="45769" rIns="91541" bIns="45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encabezado (</a:t>
            </a:r>
            <a:r>
              <a:rPr lang="es-ES_tradnl" dirty="0" err="1" smtClean="0"/>
              <a:t>arial</a:t>
            </a:r>
            <a:r>
              <a:rPr lang="es-ES_tradnl" dirty="0" smtClean="0"/>
              <a:t> 22, minúsculas, azul)</a:t>
            </a:r>
          </a:p>
          <a:p>
            <a:pPr lvl="1"/>
            <a:r>
              <a:rPr lang="es-ES_tradnl" dirty="0" smtClean="0"/>
              <a:t>Cuerpo de texto (</a:t>
            </a:r>
            <a:r>
              <a:rPr lang="es-ES_tradnl" dirty="0" err="1" smtClean="0"/>
              <a:t>arial</a:t>
            </a:r>
            <a:r>
              <a:rPr lang="es-ES_tradnl" dirty="0" smtClean="0"/>
              <a:t> 18, mayúsculas y minúsculas, negro)</a:t>
            </a:r>
          </a:p>
          <a:p>
            <a:pPr lvl="2"/>
            <a:r>
              <a:rPr lang="es-ES" dirty="0" smtClean="0"/>
              <a:t>Nivel 1 (</a:t>
            </a:r>
            <a:r>
              <a:rPr lang="es-ES" dirty="0" err="1" smtClean="0"/>
              <a:t>arial</a:t>
            </a:r>
            <a:r>
              <a:rPr lang="es-ES" dirty="0" smtClean="0"/>
              <a:t> 16, mayúsculas y minúsculas, negro)</a:t>
            </a:r>
          </a:p>
          <a:p>
            <a:pPr lvl="3"/>
            <a:r>
              <a:rPr lang="es-ES" dirty="0" smtClean="0"/>
              <a:t>Nivel 2 (</a:t>
            </a:r>
            <a:r>
              <a:rPr lang="es-ES" dirty="0" err="1" smtClean="0"/>
              <a:t>arial</a:t>
            </a:r>
            <a:r>
              <a:rPr lang="es-ES" dirty="0" smtClean="0"/>
              <a:t> 15, mayúsculas y minúsculas, negro)</a:t>
            </a:r>
          </a:p>
          <a:p>
            <a:pPr lvl="4"/>
            <a:r>
              <a:rPr lang="es-ES" dirty="0" smtClean="0"/>
              <a:t>Nivel 3 (</a:t>
            </a:r>
            <a:r>
              <a:rPr lang="es-ES" dirty="0" err="1" smtClean="0"/>
              <a:t>arial</a:t>
            </a:r>
            <a:r>
              <a:rPr lang="es-ES" dirty="0" smtClean="0"/>
              <a:t> 14, mayúsculas y minúsculas, negro)</a:t>
            </a:r>
            <a:endParaRPr lang="es-ES_tradnl" dirty="0" smtClean="0"/>
          </a:p>
        </p:txBody>
      </p:sp>
      <p:pic>
        <p:nvPicPr>
          <p:cNvPr id="6" name="0 Imagen" descr="i-deals_Ondas (semi trasparente).png"/>
          <p:cNvPicPr/>
          <p:nvPr userDrawn="1"/>
        </p:nvPicPr>
        <p:blipFill rotWithShape="1">
          <a:blip r:embed="rId5"/>
          <a:srcRect t="31208" r="545" b="-1"/>
          <a:stretch/>
        </p:blipFill>
        <p:spPr>
          <a:xfrm>
            <a:off x="0" y="0"/>
            <a:ext cx="9906000" cy="468283"/>
          </a:xfrm>
          <a:prstGeom prst="rect">
            <a:avLst/>
          </a:prstGeom>
        </p:spPr>
      </p:pic>
      <p:pic>
        <p:nvPicPr>
          <p:cNvPr id="7" name="Picture 2" descr="C:\everis\Innovación\i-deals\Documentos\partners\EC\Proposals\MefCO2\Dissemination\Project logo\MefCO2 - Final logo (M)_v1.0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41" y="138306"/>
            <a:ext cx="9871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7" r:id="rId3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algn="l" defTabSz="915988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defRPr sz="2200">
          <a:solidFill>
            <a:srgbClr val="007A99"/>
          </a:solidFill>
          <a:latin typeface="+mn-lt"/>
          <a:ea typeface="+mn-ea"/>
          <a:cs typeface="+mn-cs"/>
        </a:defRPr>
      </a:lvl1pPr>
      <a:lvl2pPr marL="1588" algn="l" defTabSz="915988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defRPr>
          <a:solidFill>
            <a:schemeClr val="tx1"/>
          </a:solidFill>
          <a:latin typeface="+mn-lt"/>
        </a:defRPr>
      </a:lvl2pPr>
      <a:lvl3pPr marL="631825" indent="-273050" algn="l" defTabSz="915988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007A99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039813" indent="-228600" algn="l" defTabSz="915988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007A99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447800" indent="-228600" algn="l" defTabSz="915988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007A99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905000" indent="-228600" algn="l" defTabSz="915988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9AAE0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62200" indent="-228600" algn="l" defTabSz="915988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9AAE0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819400" indent="-228600" algn="l" defTabSz="915988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9AAE0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76600" indent="-228600" algn="l" defTabSz="915988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9AAE0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 userDrawn="1"/>
        </p:nvSpPr>
        <p:spPr bwMode="auto">
          <a:xfrm>
            <a:off x="488504" y="6165304"/>
            <a:ext cx="30963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915988">
              <a:spcBef>
                <a:spcPct val="50000"/>
              </a:spcBef>
            </a:pPr>
            <a:r>
              <a:rPr lang="en-GB" sz="1800" noProof="0" dirty="0" smtClean="0">
                <a:solidFill>
                  <a:srgbClr val="808080"/>
                </a:solidFill>
              </a:rPr>
              <a:t>Contact: info@i-deals.es</a:t>
            </a:r>
            <a:endParaRPr lang="en-GB" noProof="0" dirty="0">
              <a:solidFill>
                <a:srgbClr val="808080"/>
              </a:solidFill>
            </a:endParaRPr>
          </a:p>
        </p:txBody>
      </p:sp>
      <p:pic>
        <p:nvPicPr>
          <p:cNvPr id="1028" name="Picture 4" descr="http://www.roundtable.com/lib/image/thankyounot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72" y="1559753"/>
            <a:ext cx="4104456" cy="410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everis\Innovación\i-deals\Documentos\partners\EC\Proposals\MefCO2\Dissemination\Project logo\MefCO2 - Final logo (M)_v1.0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129" y="215829"/>
            <a:ext cx="2083983" cy="167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r" defTabSz="915988" rtl="0" eaLnBrk="0" fontAlgn="base" hangingPunct="0">
        <a:spcBef>
          <a:spcPct val="50000"/>
        </a:spcBef>
        <a:spcAft>
          <a:spcPct val="0"/>
        </a:spcAft>
        <a:defRPr sz="2000">
          <a:solidFill>
            <a:srgbClr val="969696"/>
          </a:solidFill>
          <a:latin typeface="+mj-lt"/>
          <a:ea typeface="+mj-ea"/>
          <a:cs typeface="+mj-cs"/>
        </a:defRPr>
      </a:lvl1pPr>
      <a:lvl2pPr algn="r" defTabSz="915988" rtl="0" eaLnBrk="0" fontAlgn="base" hangingPunct="0">
        <a:spcBef>
          <a:spcPct val="50000"/>
        </a:spcBef>
        <a:spcAft>
          <a:spcPct val="0"/>
        </a:spcAft>
        <a:defRPr sz="2000">
          <a:solidFill>
            <a:srgbClr val="969696"/>
          </a:solidFill>
          <a:latin typeface="Arial" charset="0"/>
        </a:defRPr>
      </a:lvl2pPr>
      <a:lvl3pPr algn="r" defTabSz="915988" rtl="0" eaLnBrk="0" fontAlgn="base" hangingPunct="0">
        <a:spcBef>
          <a:spcPct val="50000"/>
        </a:spcBef>
        <a:spcAft>
          <a:spcPct val="0"/>
        </a:spcAft>
        <a:defRPr sz="2000">
          <a:solidFill>
            <a:srgbClr val="969696"/>
          </a:solidFill>
          <a:latin typeface="Arial" charset="0"/>
        </a:defRPr>
      </a:lvl3pPr>
      <a:lvl4pPr algn="r" defTabSz="915988" rtl="0" eaLnBrk="0" fontAlgn="base" hangingPunct="0">
        <a:spcBef>
          <a:spcPct val="50000"/>
        </a:spcBef>
        <a:spcAft>
          <a:spcPct val="0"/>
        </a:spcAft>
        <a:defRPr sz="2000">
          <a:solidFill>
            <a:srgbClr val="969696"/>
          </a:solidFill>
          <a:latin typeface="Arial" charset="0"/>
        </a:defRPr>
      </a:lvl4pPr>
      <a:lvl5pPr algn="r" defTabSz="915988" rtl="0" eaLnBrk="0" fontAlgn="base" hangingPunct="0">
        <a:spcBef>
          <a:spcPct val="50000"/>
        </a:spcBef>
        <a:spcAft>
          <a:spcPct val="0"/>
        </a:spcAft>
        <a:defRPr sz="2000">
          <a:solidFill>
            <a:srgbClr val="969696"/>
          </a:solidFill>
          <a:latin typeface="Arial" charset="0"/>
        </a:defRPr>
      </a:lvl5pPr>
      <a:lvl6pPr marL="457200" algn="r" defTabSz="915988" rtl="0" eaLnBrk="0" fontAlgn="base" hangingPunct="0">
        <a:spcBef>
          <a:spcPct val="50000"/>
        </a:spcBef>
        <a:spcAft>
          <a:spcPct val="0"/>
        </a:spcAft>
        <a:defRPr sz="2000">
          <a:solidFill>
            <a:srgbClr val="969696"/>
          </a:solidFill>
          <a:latin typeface="Arial" charset="0"/>
        </a:defRPr>
      </a:lvl6pPr>
      <a:lvl7pPr marL="914400" algn="r" defTabSz="915988" rtl="0" eaLnBrk="0" fontAlgn="base" hangingPunct="0">
        <a:spcBef>
          <a:spcPct val="50000"/>
        </a:spcBef>
        <a:spcAft>
          <a:spcPct val="0"/>
        </a:spcAft>
        <a:defRPr sz="2000">
          <a:solidFill>
            <a:srgbClr val="969696"/>
          </a:solidFill>
          <a:latin typeface="Arial" charset="0"/>
        </a:defRPr>
      </a:lvl7pPr>
      <a:lvl8pPr marL="1371600" algn="r" defTabSz="915988" rtl="0" eaLnBrk="0" fontAlgn="base" hangingPunct="0">
        <a:spcBef>
          <a:spcPct val="50000"/>
        </a:spcBef>
        <a:spcAft>
          <a:spcPct val="0"/>
        </a:spcAft>
        <a:defRPr sz="2000">
          <a:solidFill>
            <a:srgbClr val="969696"/>
          </a:solidFill>
          <a:latin typeface="Arial" charset="0"/>
        </a:defRPr>
      </a:lvl8pPr>
      <a:lvl9pPr marL="1828800" algn="r" defTabSz="915988" rtl="0" eaLnBrk="0" fontAlgn="base" hangingPunct="0">
        <a:spcBef>
          <a:spcPct val="50000"/>
        </a:spcBef>
        <a:spcAft>
          <a:spcPct val="0"/>
        </a:spcAft>
        <a:defRPr sz="2000">
          <a:solidFill>
            <a:srgbClr val="969696"/>
          </a:solidFill>
          <a:latin typeface="Arial" charset="0"/>
        </a:defRPr>
      </a:lvl9pPr>
    </p:titleStyle>
    <p:bodyStyle>
      <a:lvl1pPr algn="r" defTabSz="915988" rtl="0" eaLnBrk="0" fontAlgn="base" hangingPunct="0">
        <a:spcBef>
          <a:spcPct val="50000"/>
        </a:spcBef>
        <a:spcAft>
          <a:spcPct val="0"/>
        </a:spcAft>
        <a:defRPr sz="1600">
          <a:solidFill>
            <a:srgbClr val="969696"/>
          </a:solidFill>
          <a:latin typeface="+mn-lt"/>
          <a:ea typeface="+mn-ea"/>
          <a:cs typeface="+mn-cs"/>
        </a:defRPr>
      </a:lvl1pPr>
      <a:lvl2pPr marL="457200" algn="r" defTabSz="915988" rtl="0" eaLnBrk="0" fontAlgn="base" hangingPunct="0">
        <a:spcBef>
          <a:spcPct val="50000"/>
        </a:spcBef>
        <a:spcAft>
          <a:spcPct val="0"/>
        </a:spcAft>
        <a:defRPr sz="1400">
          <a:solidFill>
            <a:srgbClr val="808080"/>
          </a:solidFill>
          <a:latin typeface="+mn-lt"/>
        </a:defRPr>
      </a:lvl2pPr>
      <a:lvl3pPr marL="915988" algn="r" defTabSz="915988" rtl="0" eaLnBrk="0" fontAlgn="base" hangingPunct="0">
        <a:spcBef>
          <a:spcPct val="50000"/>
        </a:spcBef>
        <a:spcAft>
          <a:spcPct val="0"/>
        </a:spcAft>
        <a:defRPr sz="1400">
          <a:solidFill>
            <a:srgbClr val="808080"/>
          </a:solidFill>
          <a:latin typeface="+mn-lt"/>
        </a:defRPr>
      </a:lvl3pPr>
      <a:lvl4pPr marL="1373188" algn="r" defTabSz="915988" rtl="0" eaLnBrk="0" fontAlgn="base" hangingPunct="0">
        <a:spcBef>
          <a:spcPct val="50000"/>
        </a:spcBef>
        <a:spcAft>
          <a:spcPct val="0"/>
        </a:spcAft>
        <a:defRPr sz="1400">
          <a:solidFill>
            <a:srgbClr val="808080"/>
          </a:solidFill>
          <a:latin typeface="+mn-lt"/>
        </a:defRPr>
      </a:lvl4pPr>
      <a:lvl5pPr marL="1831975" algn="r" defTabSz="915988" rtl="0" eaLnBrk="0" fontAlgn="base" hangingPunct="0">
        <a:spcBef>
          <a:spcPct val="50000"/>
        </a:spcBef>
        <a:spcAft>
          <a:spcPct val="0"/>
        </a:spcAft>
        <a:defRPr sz="1400">
          <a:solidFill>
            <a:srgbClr val="808080"/>
          </a:solidFill>
          <a:latin typeface="+mn-lt"/>
        </a:defRPr>
      </a:lvl5pPr>
      <a:lvl6pPr marL="2289175" algn="r" defTabSz="915988" rtl="0" eaLnBrk="0" fontAlgn="base" hangingPunct="0">
        <a:spcBef>
          <a:spcPct val="50000"/>
        </a:spcBef>
        <a:spcAft>
          <a:spcPct val="0"/>
        </a:spcAft>
        <a:defRPr sz="1400">
          <a:solidFill>
            <a:srgbClr val="808080"/>
          </a:solidFill>
          <a:latin typeface="+mn-lt"/>
        </a:defRPr>
      </a:lvl6pPr>
      <a:lvl7pPr marL="2746375" algn="r" defTabSz="915988" rtl="0" eaLnBrk="0" fontAlgn="base" hangingPunct="0">
        <a:spcBef>
          <a:spcPct val="50000"/>
        </a:spcBef>
        <a:spcAft>
          <a:spcPct val="0"/>
        </a:spcAft>
        <a:defRPr sz="1400">
          <a:solidFill>
            <a:srgbClr val="808080"/>
          </a:solidFill>
          <a:latin typeface="+mn-lt"/>
        </a:defRPr>
      </a:lvl7pPr>
      <a:lvl8pPr marL="3203575" algn="r" defTabSz="915988" rtl="0" eaLnBrk="0" fontAlgn="base" hangingPunct="0">
        <a:spcBef>
          <a:spcPct val="50000"/>
        </a:spcBef>
        <a:spcAft>
          <a:spcPct val="0"/>
        </a:spcAft>
        <a:defRPr sz="1400">
          <a:solidFill>
            <a:srgbClr val="808080"/>
          </a:solidFill>
          <a:latin typeface="+mn-lt"/>
        </a:defRPr>
      </a:lvl8pPr>
      <a:lvl9pPr marL="3660775" algn="r" defTabSz="915988" rtl="0" eaLnBrk="0" fontAlgn="base" hangingPunct="0">
        <a:spcBef>
          <a:spcPct val="50000"/>
        </a:spcBef>
        <a:spcAft>
          <a:spcPct val="0"/>
        </a:spcAft>
        <a:defRPr sz="1400">
          <a:solidFill>
            <a:srgbClr val="80808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tiff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38092" y="3580444"/>
            <a:ext cx="9539444" cy="503667"/>
          </a:xfrm>
        </p:spPr>
        <p:txBody>
          <a:bodyPr/>
          <a:lstStyle/>
          <a:p>
            <a:r>
              <a:rPr lang="en-GB" dirty="0" smtClean="0">
                <a:latin typeface="+mn-lt"/>
                <a:cs typeface="Calibri" pitchFamily="34" charset="0"/>
              </a:rPr>
              <a:t>MefCO</a:t>
            </a:r>
            <a:r>
              <a:rPr lang="en-GB" baseline="-25000" dirty="0" smtClean="0">
                <a:latin typeface="+mn-lt"/>
                <a:cs typeface="Calibri" pitchFamily="34" charset="0"/>
              </a:rPr>
              <a:t>2</a:t>
            </a:r>
            <a:r>
              <a:rPr lang="en-GB" dirty="0" smtClean="0">
                <a:latin typeface="+mn-lt"/>
                <a:cs typeface="Calibri" pitchFamily="34" charset="0"/>
              </a:rPr>
              <a:t> - Methanol fuel from CO</a:t>
            </a:r>
            <a:r>
              <a:rPr lang="en-GB" baseline="-25000" dirty="0" smtClean="0">
                <a:latin typeface="+mn-lt"/>
                <a:cs typeface="Calibri" pitchFamily="34" charset="0"/>
              </a:rPr>
              <a:t>2</a:t>
            </a:r>
            <a:endParaRPr lang="en-GB" dirty="0" smtClean="0">
              <a:latin typeface="+mn-lt"/>
            </a:endParaRPr>
          </a:p>
        </p:txBody>
      </p:sp>
      <p:sp>
        <p:nvSpPr>
          <p:cNvPr id="10" name="Rectangle 2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238092" y="4574644"/>
            <a:ext cx="9467436" cy="380556"/>
          </a:xfrm>
        </p:spPr>
        <p:txBody>
          <a:bodyPr/>
          <a:lstStyle/>
          <a:p>
            <a:r>
              <a:rPr lang="en-GB" sz="2000" smtClean="0"/>
              <a:t>Synthesis of methanol from captured carbon dioxide using surplus electricity</a:t>
            </a:r>
            <a:endParaRPr lang="en-GB" sz="200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38092" y="6134100"/>
            <a:ext cx="5219700" cy="3059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38" tIns="36038" rIns="36038" bIns="36038">
            <a:spAutoFit/>
          </a:bodyPr>
          <a:lstStyle/>
          <a:p>
            <a:pPr defTabSz="915988" eaLnBrk="0" hangingPunct="0">
              <a:lnSpc>
                <a:spcPts val="2000"/>
              </a:lnSpc>
              <a:spcBef>
                <a:spcPct val="5000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June 2015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1836" y="1556792"/>
            <a:ext cx="8965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51836" y="1217657"/>
            <a:ext cx="9037668" cy="5178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defRPr/>
            </a:pPr>
            <a:endParaRPr lang="en-US" sz="2800" dirty="0" smtClean="0"/>
          </a:p>
          <a:p>
            <a:pPr algn="ctr">
              <a:spcAft>
                <a:spcPts val="300"/>
              </a:spcAft>
              <a:defRPr/>
            </a:pPr>
            <a:endParaRPr lang="en-US" sz="2800" dirty="0"/>
          </a:p>
          <a:p>
            <a:pPr algn="ctr">
              <a:spcAft>
                <a:spcPts val="300"/>
              </a:spcAft>
              <a:defRPr/>
            </a:pPr>
            <a:endParaRPr lang="en-US" sz="2800" dirty="0" smtClean="0"/>
          </a:p>
          <a:p>
            <a:pPr algn="ctr">
              <a:spcAft>
                <a:spcPts val="300"/>
              </a:spcAft>
              <a:defRPr/>
            </a:pPr>
            <a:endParaRPr lang="en-US" sz="2800" dirty="0"/>
          </a:p>
          <a:p>
            <a:pPr algn="ctr">
              <a:spcAft>
                <a:spcPts val="300"/>
              </a:spcAft>
              <a:defRPr/>
            </a:pPr>
            <a:endParaRPr lang="en-US" sz="2800" dirty="0" smtClean="0"/>
          </a:p>
          <a:p>
            <a:pPr algn="ctr">
              <a:spcAft>
                <a:spcPts val="300"/>
              </a:spcAft>
              <a:defRPr/>
            </a:pPr>
            <a:endParaRPr lang="en-US" sz="2800" dirty="0"/>
          </a:p>
          <a:p>
            <a:pPr algn="ctr">
              <a:spcAft>
                <a:spcPts val="300"/>
              </a:spcAft>
              <a:defRPr/>
            </a:pPr>
            <a:endParaRPr lang="en-US" sz="2800" dirty="0" smtClean="0"/>
          </a:p>
          <a:p>
            <a:pPr algn="ctr">
              <a:spcAft>
                <a:spcPts val="300"/>
              </a:spcAft>
              <a:defRPr/>
            </a:pPr>
            <a:endParaRPr lang="en-US" sz="2800" dirty="0"/>
          </a:p>
          <a:p>
            <a:pPr algn="ctr">
              <a:spcAft>
                <a:spcPts val="300"/>
              </a:spcAft>
              <a:defRPr/>
            </a:pPr>
            <a:endParaRPr lang="en-US" sz="2800" dirty="0" smtClean="0"/>
          </a:p>
          <a:p>
            <a:pPr algn="ctr">
              <a:spcAft>
                <a:spcPts val="300"/>
              </a:spcAft>
              <a:defRPr/>
            </a:pPr>
            <a:r>
              <a:rPr lang="en-US" sz="2800" dirty="0" smtClean="0"/>
              <a:t>GHG </a:t>
            </a:r>
            <a:r>
              <a:rPr lang="en-US" sz="2800" dirty="0"/>
              <a:t>emissions must be reduced by 50 to </a:t>
            </a:r>
            <a:r>
              <a:rPr lang="en-US" sz="2800" dirty="0" smtClean="0"/>
              <a:t>80% </a:t>
            </a:r>
            <a:r>
              <a:rPr lang="en-US" sz="2800" dirty="0"/>
              <a:t>by 2050 to avoid dramatic consequences of global </a:t>
            </a:r>
            <a:r>
              <a:rPr lang="en-US" sz="2800" dirty="0" smtClean="0"/>
              <a:t>warming</a:t>
            </a:r>
            <a:endParaRPr lang="en-US" sz="28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20" y="1196752"/>
            <a:ext cx="490916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911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1836" y="1556792"/>
            <a:ext cx="8965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55" y="2493248"/>
            <a:ext cx="4748291" cy="31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CuadroTexto"/>
          <p:cNvSpPr txBox="1"/>
          <p:nvPr/>
        </p:nvSpPr>
        <p:spPr>
          <a:xfrm>
            <a:off x="451836" y="1124744"/>
            <a:ext cx="90376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en-GB" sz="2800" dirty="0" smtClean="0">
                <a:latin typeface="+mn-lt"/>
              </a:rPr>
              <a:t>CO</a:t>
            </a:r>
            <a:r>
              <a:rPr lang="en-GB" sz="2800" baseline="-25000" dirty="0" smtClean="0">
                <a:latin typeface="+mn-lt"/>
              </a:rPr>
              <a:t>2 …</a:t>
            </a:r>
            <a:r>
              <a:rPr lang="en-GB" sz="2800" dirty="0"/>
              <a:t> </a:t>
            </a:r>
            <a:r>
              <a:rPr lang="en-GB" sz="2800" dirty="0" smtClean="0">
                <a:latin typeface="+mn-lt"/>
              </a:rPr>
              <a:t>a key </a:t>
            </a:r>
            <a:r>
              <a:rPr lang="en-GB" sz="2800" dirty="0" smtClean="0">
                <a:latin typeface="+mn-lt"/>
              </a:rPr>
              <a:t>valuable element to be used for the sustainable future of the chemical </a:t>
            </a:r>
            <a:r>
              <a:rPr lang="en-GB" sz="2800" dirty="0" smtClean="0">
                <a:latin typeface="+mn-lt"/>
              </a:rPr>
              <a:t>industry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927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51836" y="1217657"/>
            <a:ext cx="9037668" cy="5178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defRPr/>
            </a:pPr>
            <a:endParaRPr lang="en-US" sz="2800" dirty="0" smtClean="0"/>
          </a:p>
          <a:p>
            <a:pPr algn="ctr">
              <a:spcAft>
                <a:spcPts val="300"/>
              </a:spcAft>
              <a:defRPr/>
            </a:pPr>
            <a:endParaRPr lang="en-US" sz="2800" dirty="0"/>
          </a:p>
          <a:p>
            <a:pPr algn="ctr">
              <a:spcAft>
                <a:spcPts val="300"/>
              </a:spcAft>
              <a:defRPr/>
            </a:pPr>
            <a:endParaRPr lang="en-US" sz="2800" dirty="0" smtClean="0"/>
          </a:p>
          <a:p>
            <a:pPr algn="ctr">
              <a:spcAft>
                <a:spcPts val="300"/>
              </a:spcAft>
              <a:defRPr/>
            </a:pPr>
            <a:endParaRPr lang="en-US" sz="2800" dirty="0"/>
          </a:p>
          <a:p>
            <a:pPr algn="ctr">
              <a:spcAft>
                <a:spcPts val="300"/>
              </a:spcAft>
              <a:defRPr/>
            </a:pPr>
            <a:endParaRPr lang="en-US" sz="2800" dirty="0" smtClean="0"/>
          </a:p>
          <a:p>
            <a:pPr algn="ctr">
              <a:spcAft>
                <a:spcPts val="300"/>
              </a:spcAft>
              <a:defRPr/>
            </a:pPr>
            <a:endParaRPr lang="en-US" sz="2800" dirty="0"/>
          </a:p>
          <a:p>
            <a:pPr algn="ctr">
              <a:spcAft>
                <a:spcPts val="300"/>
              </a:spcAft>
              <a:defRPr/>
            </a:pPr>
            <a:endParaRPr lang="en-US" sz="2800" dirty="0" smtClean="0"/>
          </a:p>
          <a:p>
            <a:pPr algn="ctr">
              <a:spcAft>
                <a:spcPts val="300"/>
              </a:spcAft>
              <a:defRPr/>
            </a:pPr>
            <a:endParaRPr lang="en-US" sz="2800" dirty="0"/>
          </a:p>
          <a:p>
            <a:pPr algn="ctr">
              <a:spcAft>
                <a:spcPts val="300"/>
              </a:spcAft>
              <a:defRPr/>
            </a:pPr>
            <a:endParaRPr lang="en-US" sz="2800" dirty="0" smtClean="0"/>
          </a:p>
          <a:p>
            <a:pPr algn="ctr">
              <a:spcAft>
                <a:spcPts val="300"/>
              </a:spcAft>
              <a:defRPr/>
            </a:pPr>
            <a:r>
              <a:rPr lang="en-US" sz="2800" dirty="0"/>
              <a:t>Europe has the know-how, the ability and the ambition to lead the world in developing these </a:t>
            </a:r>
            <a:r>
              <a:rPr lang="en-US" sz="2800" dirty="0" smtClean="0"/>
              <a:t>technologies</a:t>
            </a:r>
            <a:endParaRPr lang="en-U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51836" y="1433681"/>
            <a:ext cx="903766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defRPr/>
            </a:pPr>
            <a:endParaRPr lang="en-US" sz="2800" dirty="0" smtClean="0"/>
          </a:p>
          <a:p>
            <a:pPr algn="ctr">
              <a:spcAft>
                <a:spcPts val="300"/>
              </a:spcAft>
              <a:defRPr/>
            </a:pPr>
            <a:endParaRPr lang="en-US" sz="2800" dirty="0"/>
          </a:p>
          <a:p>
            <a:pPr algn="ctr">
              <a:spcAft>
                <a:spcPts val="300"/>
              </a:spcAft>
              <a:defRPr/>
            </a:pPr>
            <a:endParaRPr lang="en-US" sz="2800" dirty="0" smtClean="0"/>
          </a:p>
          <a:p>
            <a:pPr algn="ctr">
              <a:spcAft>
                <a:spcPts val="300"/>
              </a:spcAft>
              <a:defRPr/>
            </a:pPr>
            <a:endParaRPr lang="en-US" sz="2800" dirty="0"/>
          </a:p>
          <a:p>
            <a:pPr algn="ctr">
              <a:spcAft>
                <a:spcPts val="300"/>
              </a:spcAft>
              <a:defRPr/>
            </a:pPr>
            <a:endParaRPr lang="en-US" sz="2800" dirty="0" smtClean="0"/>
          </a:p>
          <a:p>
            <a:pPr algn="ctr">
              <a:spcAft>
                <a:spcPts val="300"/>
              </a:spcAft>
              <a:defRPr/>
            </a:pPr>
            <a:endParaRPr lang="en-US" sz="2800" dirty="0"/>
          </a:p>
          <a:p>
            <a:pPr algn="ctr">
              <a:spcAft>
                <a:spcPts val="300"/>
              </a:spcAft>
              <a:defRPr/>
            </a:pPr>
            <a:endParaRPr lang="en-US" sz="2800" dirty="0"/>
          </a:p>
          <a:p>
            <a:pPr algn="ctr">
              <a:spcAft>
                <a:spcPts val="300"/>
              </a:spcAft>
              <a:defRPr/>
            </a:pPr>
            <a:endParaRPr lang="en-US" sz="28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451836" y="1556792"/>
            <a:ext cx="8965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70" y="1197104"/>
            <a:ext cx="4745261" cy="31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27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1836" y="1556792"/>
            <a:ext cx="8965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04" y="2493248"/>
            <a:ext cx="4783392" cy="31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CuadroTexto"/>
          <p:cNvSpPr txBox="1"/>
          <p:nvPr/>
        </p:nvSpPr>
        <p:spPr>
          <a:xfrm>
            <a:off x="451836" y="1124744"/>
            <a:ext cx="90376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en-US" sz="2800" dirty="0"/>
              <a:t>MefCO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 smtClean="0"/>
              <a:t>- </a:t>
            </a:r>
            <a:r>
              <a:rPr lang="en-US" sz="2800" dirty="0"/>
              <a:t>Synthesis of methanol from captured carbon dioxide using surplus </a:t>
            </a:r>
            <a:r>
              <a:rPr lang="en-US" sz="2800" dirty="0" smtClean="0"/>
              <a:t>electricity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927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261249" y="1196752"/>
            <a:ext cx="5383502" cy="5209876"/>
            <a:chOff x="2321438" y="1353646"/>
            <a:chExt cx="5383502" cy="5209876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840" y="1482028"/>
              <a:ext cx="5103100" cy="5081494"/>
            </a:xfrm>
            <a:prstGeom prst="rect">
              <a:avLst/>
            </a:prstGeom>
          </p:spPr>
        </p:pic>
        <p:sp>
          <p:nvSpPr>
            <p:cNvPr id="8" name="7 CuadroTexto"/>
            <p:cNvSpPr txBox="1"/>
            <p:nvPr/>
          </p:nvSpPr>
          <p:spPr>
            <a:xfrm>
              <a:off x="2502430" y="2015101"/>
              <a:ext cx="972000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200" dirty="0" smtClean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Power plant</a:t>
              </a:r>
              <a:endParaRPr lang="en-GB" sz="1200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3977598" y="1353646"/>
              <a:ext cx="1332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200" dirty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Water electrolysis</a:t>
              </a:r>
              <a:endParaRPr lang="en-GB" sz="1200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028534" y="1613177"/>
              <a:ext cx="1332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200" dirty="0" smtClean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Methanol process</a:t>
              </a:r>
              <a:endParaRPr lang="en-GB" sz="1200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 bwMode="auto">
            <a:xfrm>
              <a:off x="6028534" y="1470611"/>
              <a:ext cx="1332000" cy="15098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67742" y="1536180"/>
              <a:ext cx="1548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200" dirty="0" smtClean="0">
                  <a:solidFill>
                    <a:srgbClr val="6C6F70"/>
                  </a:solidFill>
                  <a:latin typeface="Calibri" pitchFamily="34" charset="0"/>
                  <a:cs typeface="Calibri" pitchFamily="34" charset="0"/>
                </a:rPr>
                <a:t>Carbon capture plant</a:t>
              </a:r>
              <a:endParaRPr lang="en-GB" sz="1200" dirty="0">
                <a:solidFill>
                  <a:srgbClr val="6C6F7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20 Rectángulo"/>
            <p:cNvSpPr/>
            <p:nvPr/>
          </p:nvSpPr>
          <p:spPr bwMode="auto">
            <a:xfrm>
              <a:off x="2321438" y="1424912"/>
              <a:ext cx="1548000" cy="15098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7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1836" y="1556792"/>
            <a:ext cx="8965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51836" y="1433681"/>
            <a:ext cx="903766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spcAft>
                <a:spcPts val="2400"/>
              </a:spcAft>
              <a:buClr>
                <a:srgbClr val="007A99"/>
              </a:buClr>
              <a:buFont typeface="Arial" pitchFamily="34" charset="0"/>
              <a:buChar char="•"/>
              <a:defRPr/>
            </a:pPr>
            <a:r>
              <a:rPr lang="en-GB" sz="1600" b="1" dirty="0" smtClean="0"/>
              <a:t>i-deals</a:t>
            </a:r>
            <a:r>
              <a:rPr lang="en-GB" sz="1600" dirty="0" smtClean="0"/>
              <a:t> (Spain) </a:t>
            </a:r>
            <a:r>
              <a:rPr lang="en-GB" sz="1200" dirty="0" smtClean="0">
                <a:sym typeface="Wingdings" pitchFamily="2" charset="2"/>
              </a:rPr>
              <a:t></a:t>
            </a:r>
            <a:r>
              <a:rPr lang="en-GB" sz="1600" dirty="0" smtClean="0"/>
              <a:t> Coordination, dissemination &amp; exploitation</a:t>
            </a:r>
          </a:p>
          <a:p>
            <a:pPr marL="177800" indent="-177800">
              <a:spcAft>
                <a:spcPts val="2400"/>
              </a:spcAft>
              <a:buClr>
                <a:srgbClr val="007A99"/>
              </a:buClr>
              <a:buFont typeface="Arial" pitchFamily="34" charset="0"/>
              <a:buChar char="•"/>
              <a:defRPr/>
            </a:pPr>
            <a:r>
              <a:rPr lang="en-GB" sz="1600" b="1" dirty="0" smtClean="0"/>
              <a:t>National Institute of Chemistry Slovenia </a:t>
            </a:r>
            <a:r>
              <a:rPr lang="en-GB" sz="1600" dirty="0" smtClean="0"/>
              <a:t>(Slovenia) </a:t>
            </a: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GB" sz="1600" dirty="0" smtClean="0"/>
              <a:t> Catalysis and reaction engineering</a:t>
            </a:r>
          </a:p>
          <a:p>
            <a:pPr marL="177800" indent="-177800">
              <a:spcAft>
                <a:spcPts val="2400"/>
              </a:spcAft>
              <a:buClr>
                <a:srgbClr val="007A99"/>
              </a:buClr>
              <a:buFont typeface="Arial" pitchFamily="34" charset="0"/>
              <a:buChar char="•"/>
              <a:defRPr/>
            </a:pPr>
            <a:r>
              <a:rPr lang="en-GB" sz="1600" b="1" dirty="0" smtClean="0"/>
              <a:t>Mitsubishi Hitachi Power Systems Europe </a:t>
            </a:r>
            <a:r>
              <a:rPr lang="en-GB" sz="1600" dirty="0" smtClean="0"/>
              <a:t>(Germany) </a:t>
            </a: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GB" sz="1600" dirty="0" smtClean="0"/>
              <a:t> System integrator</a:t>
            </a:r>
          </a:p>
          <a:p>
            <a:pPr marL="177800">
              <a:spcAft>
                <a:spcPts val="2400"/>
              </a:spcAft>
              <a:buClr>
                <a:srgbClr val="007A99"/>
              </a:buClr>
              <a:defRPr/>
            </a:pPr>
            <a:r>
              <a:rPr lang="en-GB" sz="1600" dirty="0" smtClean="0"/>
              <a:t>Subcontractor: </a:t>
            </a:r>
            <a:r>
              <a:rPr lang="en-GB" sz="1600" b="1" dirty="0" smtClean="0"/>
              <a:t>STEAG</a:t>
            </a:r>
            <a:r>
              <a:rPr lang="en-GB" sz="1600" dirty="0" smtClean="0"/>
              <a:t> (Germany)</a:t>
            </a:r>
            <a:r>
              <a:rPr lang="en-GB" sz="1600" dirty="0"/>
              <a:t> </a:t>
            </a:r>
            <a:r>
              <a:rPr lang="en-GB" sz="1600" dirty="0">
                <a:sym typeface="Wingdings" pitchFamily="2" charset="2"/>
              </a:rPr>
              <a:t></a:t>
            </a:r>
            <a:r>
              <a:rPr lang="en-GB" sz="1600" dirty="0"/>
              <a:t> </a:t>
            </a:r>
            <a:r>
              <a:rPr lang="en-GB" sz="1600" dirty="0" smtClean="0"/>
              <a:t>Power plant owner</a:t>
            </a:r>
          </a:p>
          <a:p>
            <a:pPr marL="177800" indent="-177800">
              <a:spcAft>
                <a:spcPts val="2400"/>
              </a:spcAft>
              <a:buClr>
                <a:srgbClr val="007A99"/>
              </a:buClr>
              <a:buFont typeface="Arial" pitchFamily="34" charset="0"/>
              <a:buChar char="•"/>
              <a:defRPr/>
            </a:pPr>
            <a:r>
              <a:rPr lang="en-GB" sz="1600" b="1" dirty="0" smtClean="0"/>
              <a:t>Cardiff Catalysis Institute </a:t>
            </a:r>
            <a:r>
              <a:rPr lang="en-GB" sz="1600" dirty="0" smtClean="0"/>
              <a:t>(UK) </a:t>
            </a: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GB" sz="1600" dirty="0" smtClean="0"/>
              <a:t> Research in catalyst synthesis</a:t>
            </a:r>
          </a:p>
          <a:p>
            <a:pPr marL="177800" indent="-177800">
              <a:spcAft>
                <a:spcPts val="2400"/>
              </a:spcAft>
              <a:buClr>
                <a:srgbClr val="007A99"/>
              </a:buClr>
              <a:buFont typeface="Arial" pitchFamily="34" charset="0"/>
              <a:buChar char="•"/>
              <a:defRPr/>
            </a:pPr>
            <a:r>
              <a:rPr lang="en-GB" sz="1600" b="1" dirty="0" smtClean="0"/>
              <a:t>Carbon Recycling International </a:t>
            </a:r>
            <a:r>
              <a:rPr lang="en-GB" sz="1600" dirty="0" smtClean="0"/>
              <a:t>(Iceland) </a:t>
            </a: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GB" sz="1600" dirty="0" smtClean="0"/>
              <a:t> </a:t>
            </a:r>
            <a:r>
              <a:rPr lang="en-US" sz="1600" dirty="0" smtClean="0"/>
              <a:t>CO</a:t>
            </a:r>
            <a:r>
              <a:rPr lang="en-GB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to methanol technology </a:t>
            </a:r>
            <a:r>
              <a:rPr lang="en-US" sz="1600" dirty="0" smtClean="0"/>
              <a:t>developer</a:t>
            </a:r>
            <a:endParaRPr lang="en-GB" sz="1600" dirty="0" smtClean="0"/>
          </a:p>
          <a:p>
            <a:pPr marL="177800" indent="-177800">
              <a:spcAft>
                <a:spcPts val="2400"/>
              </a:spcAft>
              <a:buClr>
                <a:srgbClr val="007A99"/>
              </a:buClr>
              <a:buFont typeface="Arial" pitchFamily="34" charset="0"/>
              <a:buChar char="•"/>
              <a:defRPr/>
            </a:pPr>
            <a:r>
              <a:rPr lang="en-GB" sz="1600" b="1" dirty="0" smtClean="0"/>
              <a:t>DIME - University of Genoa </a:t>
            </a:r>
            <a:r>
              <a:rPr lang="en-GB" sz="1600" dirty="0" smtClean="0"/>
              <a:t>(Italy) </a:t>
            </a:r>
            <a:r>
              <a:rPr lang="en-GB" sz="1600" dirty="0">
                <a:sym typeface="Wingdings" pitchFamily="2" charset="2"/>
              </a:rPr>
              <a:t></a:t>
            </a:r>
            <a:r>
              <a:rPr lang="en-GB" sz="1600" dirty="0" smtClean="0"/>
              <a:t> Thermo-economic analysis and process optimisation</a:t>
            </a:r>
          </a:p>
          <a:p>
            <a:pPr marL="177800" indent="-177800">
              <a:spcAft>
                <a:spcPts val="2400"/>
              </a:spcAft>
              <a:buClr>
                <a:srgbClr val="007A99"/>
              </a:buClr>
              <a:buFont typeface="Arial" pitchFamily="34" charset="0"/>
              <a:buChar char="•"/>
              <a:defRPr/>
            </a:pPr>
            <a:r>
              <a:rPr lang="en-GB" sz="1600" b="1" dirty="0" smtClean="0"/>
              <a:t>Hydrogenics Europe </a:t>
            </a:r>
            <a:r>
              <a:rPr lang="en-GB" sz="1600" dirty="0" smtClean="0"/>
              <a:t>(Belgium)</a:t>
            </a:r>
            <a:r>
              <a:rPr lang="en-GB" sz="1600" dirty="0"/>
              <a:t> </a:t>
            </a:r>
            <a:r>
              <a:rPr lang="en-GB" sz="1600" dirty="0">
                <a:sym typeface="Wingdings" pitchFamily="2" charset="2"/>
              </a:rPr>
              <a:t></a:t>
            </a:r>
            <a:r>
              <a:rPr lang="en-GB" sz="1600" dirty="0"/>
              <a:t> Electrolyser </a:t>
            </a:r>
            <a:r>
              <a:rPr lang="en-US" sz="1600" dirty="0" smtClean="0"/>
              <a:t>technology developer</a:t>
            </a:r>
            <a:endParaRPr lang="en-GB" sz="1600" dirty="0" smtClean="0"/>
          </a:p>
          <a:p>
            <a:pPr marL="177800" indent="-177800">
              <a:spcAft>
                <a:spcPts val="2400"/>
              </a:spcAft>
              <a:buClr>
                <a:srgbClr val="007A99"/>
              </a:buClr>
              <a:buFont typeface="Arial" pitchFamily="34" charset="0"/>
              <a:buChar char="•"/>
              <a:defRPr/>
            </a:pPr>
            <a:r>
              <a:rPr lang="en-GB" sz="1600" b="1" dirty="0" smtClean="0"/>
              <a:t>University of Duisburg Essen </a:t>
            </a:r>
            <a:r>
              <a:rPr lang="en-GB" sz="1600" dirty="0" smtClean="0"/>
              <a:t>(Germany)</a:t>
            </a:r>
            <a:r>
              <a:rPr lang="en-GB" sz="1600" dirty="0"/>
              <a:t> </a:t>
            </a:r>
            <a:r>
              <a:rPr lang="en-GB" sz="1600" dirty="0">
                <a:sym typeface="Wingdings" pitchFamily="2" charset="2"/>
              </a:rPr>
              <a:t></a:t>
            </a:r>
            <a:r>
              <a:rPr lang="en-GB" sz="1600" dirty="0"/>
              <a:t> </a:t>
            </a:r>
            <a:r>
              <a:rPr lang="en-US" sz="1600" dirty="0" smtClean="0"/>
              <a:t>CO</a:t>
            </a:r>
            <a:r>
              <a:rPr lang="en-GB" sz="1600" baseline="-25000" dirty="0" smtClean="0"/>
              <a:t>2 </a:t>
            </a:r>
            <a:r>
              <a:rPr lang="en-US" sz="1600" dirty="0" smtClean="0"/>
              <a:t>capture technology provider</a:t>
            </a:r>
            <a:endParaRPr lang="en-GB" sz="1600" dirty="0" smtClean="0"/>
          </a:p>
        </p:txBody>
      </p:sp>
      <p:pic>
        <p:nvPicPr>
          <p:cNvPr id="7" name="Picture 6" descr="C:\everis\Innovación\i-deals\Documentos\partners\EC\Proposals\MefCO2\WP5\Partner's logos\Logo - I-DEA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474" y="1480527"/>
            <a:ext cx="842407" cy="26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everis\Innovación\i-deals\Documentos\partners\EC\Proposals\MefCO2\WP5\Partner's logos\Logo - HYG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407" y="5372738"/>
            <a:ext cx="930483" cy="18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 1" descr="Logo_MHPS-Europe_mittig_4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82" y="2556437"/>
            <a:ext cx="889852" cy="327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577" y="4137749"/>
            <a:ext cx="336929" cy="4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C:\everis\Innovación\i-deals\Documentos\partners\EC\Proposals\MefCO2\WP5\Partner's logos\Logo - CCI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6" y="3615494"/>
            <a:ext cx="403451" cy="39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everis\Innovación\i-deals\Documentos\partners\EC\Proposals\MefCO2\WP5\Partner's logos\Logo - UNIGE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3" y="4680121"/>
            <a:ext cx="718084" cy="43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everis\Innovación\i-deals\Documentos\partners\EC\Proposals\MefCO2\WP5\Partner's logos\Logo - UDE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35" y="5900298"/>
            <a:ext cx="724975" cy="2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everis\Innovación\i-deals\Documentos\partners\EC\Proposals\MefCO2\WP5\_Misc\Partner's logos\Logo - NIC (2)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106" y="2055288"/>
            <a:ext cx="411807" cy="23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09" y="3183303"/>
            <a:ext cx="540000" cy="16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7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Everis">
  <a:themeElements>
    <a:clrScheme name="Portada 1">
      <a:dk1>
        <a:srgbClr val="000000"/>
      </a:dk1>
      <a:lt1>
        <a:srgbClr val="FFFFFF"/>
      </a:lt1>
      <a:dk2>
        <a:srgbClr val="9AAE04"/>
      </a:dk2>
      <a:lt2>
        <a:srgbClr val="969696"/>
      </a:lt2>
      <a:accent1>
        <a:srgbClr val="777777"/>
      </a:accent1>
      <a:accent2>
        <a:srgbClr val="B2B2B2"/>
      </a:accent2>
      <a:accent3>
        <a:srgbClr val="FFFFFF"/>
      </a:accent3>
      <a:accent4>
        <a:srgbClr val="000000"/>
      </a:accent4>
      <a:accent5>
        <a:srgbClr val="BDBDBD"/>
      </a:accent5>
      <a:accent6>
        <a:srgbClr val="A1A1A1"/>
      </a:accent6>
      <a:hlink>
        <a:srgbClr val="1994A4"/>
      </a:hlink>
      <a:folHlink>
        <a:srgbClr val="960F68"/>
      </a:folHlink>
    </a:clrScheme>
    <a:fontScheme name="Port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9AAE04"/>
        </a:dk2>
        <a:lt2>
          <a:srgbClr val="969696"/>
        </a:lt2>
        <a:accent1>
          <a:srgbClr val="777777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1994A4"/>
        </a:hlink>
        <a:folHlink>
          <a:srgbClr val="960F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2">
        <a:dk1>
          <a:srgbClr val="000000"/>
        </a:dk1>
        <a:lt1>
          <a:srgbClr val="FFFFFF"/>
        </a:lt1>
        <a:dk2>
          <a:srgbClr val="9AAE04"/>
        </a:dk2>
        <a:lt2>
          <a:srgbClr val="969696"/>
        </a:lt2>
        <a:accent1>
          <a:srgbClr val="205390"/>
        </a:accent1>
        <a:accent2>
          <a:srgbClr val="339966"/>
        </a:accent2>
        <a:accent3>
          <a:srgbClr val="FFFFFF"/>
        </a:accent3>
        <a:accent4>
          <a:srgbClr val="000000"/>
        </a:accent4>
        <a:accent5>
          <a:srgbClr val="ABB3C6"/>
        </a:accent5>
        <a:accent6>
          <a:srgbClr val="2D8A5C"/>
        </a:accent6>
        <a:hlink>
          <a:srgbClr val="1994A4"/>
        </a:hlink>
        <a:folHlink>
          <a:srgbClr val="0073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3">
        <a:dk1>
          <a:srgbClr val="000000"/>
        </a:dk1>
        <a:lt1>
          <a:srgbClr val="FFFFFF"/>
        </a:lt1>
        <a:dk2>
          <a:srgbClr val="9AAE04"/>
        </a:dk2>
        <a:lt2>
          <a:srgbClr val="960F68"/>
        </a:lt2>
        <a:accent1>
          <a:srgbClr val="643269"/>
        </a:accent1>
        <a:accent2>
          <a:srgbClr val="E39F03"/>
        </a:accent2>
        <a:accent3>
          <a:srgbClr val="FFFFFF"/>
        </a:accent3>
        <a:accent4>
          <a:srgbClr val="000000"/>
        </a:accent4>
        <a:accent5>
          <a:srgbClr val="B8ADB9"/>
        </a:accent5>
        <a:accent6>
          <a:srgbClr val="CE9002"/>
        </a:accent6>
        <a:hlink>
          <a:srgbClr val="DDB322"/>
        </a:hlink>
        <a:folHlink>
          <a:srgbClr val="D767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nal">
  <a:themeElements>
    <a:clrScheme name="Final 2">
      <a:dk1>
        <a:srgbClr val="000000"/>
      </a:dk1>
      <a:lt1>
        <a:srgbClr val="FFFFFF"/>
      </a:lt1>
      <a:dk2>
        <a:srgbClr val="9AAE04"/>
      </a:dk2>
      <a:lt2>
        <a:srgbClr val="969696"/>
      </a:lt2>
      <a:accent1>
        <a:srgbClr val="777777"/>
      </a:accent1>
      <a:accent2>
        <a:srgbClr val="B2B2B2"/>
      </a:accent2>
      <a:accent3>
        <a:srgbClr val="FFFFFF"/>
      </a:accent3>
      <a:accent4>
        <a:srgbClr val="000000"/>
      </a:accent4>
      <a:accent5>
        <a:srgbClr val="BDBDBD"/>
      </a:accent5>
      <a:accent6>
        <a:srgbClr val="A1A1A1"/>
      </a:accent6>
      <a:hlink>
        <a:srgbClr val="1994A4"/>
      </a:hlink>
      <a:folHlink>
        <a:srgbClr val="960F68"/>
      </a:folHlink>
    </a:clrScheme>
    <a:fontScheme name="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na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2">
        <a:dk1>
          <a:srgbClr val="000000"/>
        </a:dk1>
        <a:lt1>
          <a:srgbClr val="FFFFFF"/>
        </a:lt1>
        <a:dk2>
          <a:srgbClr val="9AAE04"/>
        </a:dk2>
        <a:lt2>
          <a:srgbClr val="969696"/>
        </a:lt2>
        <a:accent1>
          <a:srgbClr val="777777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1994A4"/>
        </a:hlink>
        <a:folHlink>
          <a:srgbClr val="960F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3">
        <a:dk1>
          <a:srgbClr val="000000"/>
        </a:dk1>
        <a:lt1>
          <a:srgbClr val="FFFFFF"/>
        </a:lt1>
        <a:dk2>
          <a:srgbClr val="960F68"/>
        </a:dk2>
        <a:lt2>
          <a:srgbClr val="1994A4"/>
        </a:lt2>
        <a:accent1>
          <a:srgbClr val="643269"/>
        </a:accent1>
        <a:accent2>
          <a:srgbClr val="D76734"/>
        </a:accent2>
        <a:accent3>
          <a:srgbClr val="FFFFFF"/>
        </a:accent3>
        <a:accent4>
          <a:srgbClr val="000000"/>
        </a:accent4>
        <a:accent5>
          <a:srgbClr val="B8ADB9"/>
        </a:accent5>
        <a:accent6>
          <a:srgbClr val="C35D2E"/>
        </a:accent6>
        <a:hlink>
          <a:srgbClr val="DDB322"/>
        </a:hlink>
        <a:folHlink>
          <a:srgbClr val="798D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Everis</Template>
  <TotalTime>33875</TotalTime>
  <Words>236</Words>
  <Application>Microsoft Office PowerPoint</Application>
  <PresentationFormat>A4 (210 x 297 mm)</PresentationFormat>
  <Paragraphs>61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Plantilla Everis</vt:lpstr>
      <vt:lpstr>Final</vt:lpstr>
      <vt:lpstr>MefCO2 - Methanol fuel from CO2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(arial 28, verde, minúsculas)</dc:title>
  <dc:creator>Pablo Ayala</dc:creator>
  <cp:lastModifiedBy>Pablo Hortal Farizo</cp:lastModifiedBy>
  <cp:revision>2589</cp:revision>
  <cp:lastPrinted>2013-06-18T13:30:43Z</cp:lastPrinted>
  <dcterms:created xsi:type="dcterms:W3CDTF">2008-04-25T09:40:37Z</dcterms:created>
  <dcterms:modified xsi:type="dcterms:W3CDTF">2015-06-23T05:52:48Z</dcterms:modified>
</cp:coreProperties>
</file>