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0" r:id="rId5"/>
    <p:sldMasterId id="2147483758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2" r:id="rId8"/>
    <p:sldId id="272" r:id="rId9"/>
    <p:sldId id="279" r:id="rId10"/>
    <p:sldId id="275" r:id="rId11"/>
    <p:sldId id="276" r:id="rId12"/>
    <p:sldId id="271" r:id="rId13"/>
  </p:sldIdLst>
  <p:sldSz cx="9906000" cy="6858000" type="A4"/>
  <p:notesSz cx="6858000" cy="9144000"/>
  <p:custDataLst>
    <p:tags r:id="rId16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9AD4A"/>
    <a:srgbClr val="CCFF99"/>
    <a:srgbClr val="8DDDFF"/>
    <a:srgbClr val="00B0F0"/>
    <a:srgbClr val="0066FF"/>
    <a:srgbClr val="0B1662"/>
    <a:srgbClr val="92D050"/>
    <a:srgbClr val="00B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3" autoAdjust="0"/>
    <p:restoredTop sz="90103" autoAdjust="0"/>
  </p:normalViewPr>
  <p:slideViewPr>
    <p:cSldViewPr>
      <p:cViewPr varScale="1">
        <p:scale>
          <a:sx n="66" d="100"/>
          <a:sy n="66" d="100"/>
        </p:scale>
        <p:origin x="-1578" y="-102"/>
      </p:cViewPr>
      <p:guideLst>
        <p:guide orient="horz" pos="482"/>
        <p:guide pos="3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C54FD32-BA05-461A-B459-6206F4CB177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31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Muokkaa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tekstin</a:t>
            </a:r>
            <a:r>
              <a:rPr lang="en-GB" noProof="0" dirty="0" smtClean="0"/>
              <a:t> </a:t>
            </a:r>
            <a:r>
              <a:rPr lang="en-GB" noProof="0" dirty="0" err="1" smtClean="0"/>
              <a:t>perustyylejä</a:t>
            </a:r>
            <a:r>
              <a:rPr lang="en-GB" noProof="0" dirty="0" smtClean="0"/>
              <a:t> </a:t>
            </a:r>
            <a:r>
              <a:rPr lang="en-GB" noProof="0" dirty="0" err="1" smtClean="0"/>
              <a:t>napsauttamalla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toinen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kolmas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neljäs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viides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455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5AFCA7-A251-4329-83DB-7AEB6D0EDF3D}" type="slidenum">
              <a:rPr lang="en-GB" sz="1200" smtClean="0">
                <a:latin typeface="Times New Roman" pitchFamily="18" charset="0"/>
              </a:rPr>
              <a:pPr/>
              <a:t>1</a:t>
            </a:fld>
            <a:endParaRPr lang="en-GB" sz="1200" dirty="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noProof="0" dirty="0" smtClean="0"/>
              <a:t>You can use cover page with one or two photos or without</a:t>
            </a:r>
            <a:r>
              <a:rPr lang="en-GB" baseline="0" noProof="0" dirty="0" smtClean="0"/>
              <a:t> photos</a:t>
            </a:r>
            <a:endParaRPr lang="en-GB" noProof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53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53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30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53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53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Interleaf</a:t>
            </a:r>
            <a:r>
              <a:rPr lang="en-GB" baseline="0" noProof="0" dirty="0" smtClean="0"/>
              <a:t> option 1: </a:t>
            </a:r>
            <a:r>
              <a:rPr lang="en-GB" noProof="0" dirty="0" smtClean="0"/>
              <a:t>Use</a:t>
            </a:r>
            <a:r>
              <a:rPr lang="en-GB" baseline="0" noProof="0" dirty="0" smtClean="0"/>
              <a:t> i</a:t>
            </a:r>
            <a:r>
              <a:rPr lang="en-GB" noProof="0" dirty="0" smtClean="0"/>
              <a:t>nterleaf if you want to separate sections in your presentation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You can use interleaf with one or two photos or without</a:t>
            </a:r>
            <a:r>
              <a:rPr lang="en-GB" baseline="0" noProof="0" dirty="0" smtClean="0"/>
              <a:t> photos</a:t>
            </a:r>
            <a:endParaRPr lang="en-GB" noProof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67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yworks.vtt.fi/projektit/vtt/spire2/EUMOBILE%20FLIP/Dissemination/Logot/Mobile%20Flip_logo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16743" r="9297" b="17806"/>
          <a:stretch/>
        </p:blipFill>
        <p:spPr bwMode="auto">
          <a:xfrm>
            <a:off x="128464" y="116632"/>
            <a:ext cx="9649072" cy="43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2" name="Rectangle 3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1483" y="4509120"/>
            <a:ext cx="7916053" cy="1008112"/>
          </a:xfrm>
          <a:prstGeom prst="rect">
            <a:avLst/>
          </a:prstGeom>
        </p:spPr>
        <p:txBody>
          <a:bodyPr anchor="t" anchorCtr="0"/>
          <a:lstStyle>
            <a:lvl1pPr algn="l">
              <a:defRPr sz="3200">
                <a:solidFill>
                  <a:srgbClr val="39AD4A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854932" y="5733405"/>
            <a:ext cx="7933192" cy="7919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7" name="Picture 6" descr="http://i58.tinypic.com/3531aj6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5700068"/>
            <a:ext cx="1414759" cy="8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28593" r="24392" b="29037"/>
          <a:stretch/>
        </p:blipFill>
        <p:spPr>
          <a:xfrm>
            <a:off x="283073" y="4786343"/>
            <a:ext cx="1242000" cy="7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8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390709" cy="938213"/>
          </a:xfrm>
        </p:spPr>
        <p:txBody>
          <a:bodyPr anchor="t" anchorCtr="0"/>
          <a:lstStyle>
            <a:lvl1pPr algn="l">
              <a:defRPr sz="2800">
                <a:solidFill>
                  <a:srgbClr val="39AD4A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773238"/>
            <a:ext cx="8390709" cy="4103687"/>
          </a:xfrm>
        </p:spPr>
        <p:txBody>
          <a:bodyPr/>
          <a:lstStyle>
            <a:lvl1pPr>
              <a:buClr>
                <a:srgbClr val="39AD4A"/>
              </a:buClr>
              <a:defRPr sz="2200"/>
            </a:lvl1pPr>
            <a:lvl2pPr>
              <a:buClr>
                <a:srgbClr val="39AD4A"/>
              </a:buClr>
              <a:defRPr/>
            </a:lvl2pPr>
            <a:lvl3pPr>
              <a:buClr>
                <a:srgbClr val="39AD4A"/>
              </a:buClr>
              <a:defRPr sz="1800"/>
            </a:lvl3pPr>
            <a:lvl4pPr>
              <a:buClr>
                <a:srgbClr val="39AD4A"/>
              </a:buClr>
              <a:defRPr sz="1600"/>
            </a:lvl4pPr>
            <a:lvl5pPr>
              <a:buClr>
                <a:srgbClr val="39AD4A"/>
              </a:buClr>
              <a:defRPr sz="14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28593" r="24392" b="29037"/>
          <a:stretch/>
        </p:blipFill>
        <p:spPr>
          <a:xfrm>
            <a:off x="1352600" y="6165304"/>
            <a:ext cx="103997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79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424863" cy="938808"/>
          </a:xfrm>
          <a:prstGeom prst="rect">
            <a:avLst/>
          </a:prstGeom>
        </p:spPr>
        <p:txBody>
          <a:bodyPr anchor="t" anchorCtr="0"/>
          <a:lstStyle>
            <a:lvl1pPr>
              <a:defRPr sz="2800">
                <a:solidFill>
                  <a:srgbClr val="39AD4A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772816"/>
            <a:ext cx="424497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39AD4A"/>
              </a:buClr>
              <a:defRPr sz="2200"/>
            </a:lvl1pPr>
            <a:lvl2pPr>
              <a:buClr>
                <a:srgbClr val="39AD4A"/>
              </a:buClr>
              <a:defRPr sz="2000"/>
            </a:lvl2pPr>
            <a:lvl3pPr>
              <a:buClr>
                <a:srgbClr val="39AD4A"/>
              </a:buClr>
              <a:defRPr sz="1800"/>
            </a:lvl3pPr>
            <a:lvl4pPr>
              <a:buClr>
                <a:srgbClr val="39AD4A"/>
              </a:buClr>
              <a:defRPr sz="1600"/>
            </a:lvl4pPr>
            <a:lvl5pPr>
              <a:buClr>
                <a:srgbClr val="39AD4A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2816"/>
            <a:ext cx="402748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39AD4A"/>
              </a:buClr>
              <a:defRPr sz="2200"/>
            </a:lvl1pPr>
            <a:lvl2pPr>
              <a:buClr>
                <a:srgbClr val="39AD4A"/>
              </a:buClr>
              <a:defRPr sz="2000"/>
            </a:lvl2pPr>
            <a:lvl3pPr>
              <a:buClr>
                <a:srgbClr val="39AD4A"/>
              </a:buClr>
              <a:defRPr sz="1800"/>
            </a:lvl3pPr>
            <a:lvl4pPr>
              <a:buClr>
                <a:srgbClr val="39AD4A"/>
              </a:buClr>
              <a:defRPr sz="1600"/>
            </a:lvl4pPr>
            <a:lvl5pPr>
              <a:buClr>
                <a:srgbClr val="39AD4A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28593" r="24392" b="29037"/>
          <a:stretch/>
        </p:blipFill>
        <p:spPr>
          <a:xfrm>
            <a:off x="1352600" y="6165304"/>
            <a:ext cx="103997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19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390709" cy="938213"/>
          </a:xfrm>
        </p:spPr>
        <p:txBody>
          <a:bodyPr anchor="t" anchorCtr="0"/>
          <a:lstStyle>
            <a:lvl1pPr algn="l">
              <a:defRPr sz="2800">
                <a:solidFill>
                  <a:srgbClr val="39AD4A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5357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16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yworks.vtt.fi/projektit/vtt/spire2/EUMOBILE%20FLIP/Dissemination/Logot/Mobile%20Flip_logo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16743" r="9297" b="17806"/>
          <a:stretch/>
        </p:blipFill>
        <p:spPr bwMode="auto">
          <a:xfrm>
            <a:off x="8411549" y="188426"/>
            <a:ext cx="1277159" cy="5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762000"/>
            <a:ext cx="82835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773238"/>
            <a:ext cx="82835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  <a:endParaRPr lang="en-GB" altLang="en-US" noProof="0" dirty="0" smtClean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8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8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" name="Picture 4" descr="http://i58.tinypic.com/3531aj6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3" y="6165304"/>
            <a:ext cx="111098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28593" r="24392" b="29037"/>
          <a:stretch/>
        </p:blipFill>
        <p:spPr>
          <a:xfrm>
            <a:off x="1352600" y="6165304"/>
            <a:ext cx="103997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0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61" r:id="rId2"/>
    <p:sldLayoutId id="2147483735" r:id="rId3"/>
    <p:sldLayoutId id="2147483762" r:id="rId4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9AD4A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rgbClr val="39AD4A"/>
        </a:buClr>
        <a:buFont typeface="Wingdings 2" panose="05020102010507070707" pitchFamily="18" charset="2"/>
        <a:buChar char="÷"/>
        <a:defRPr sz="2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66750" indent="-190500" algn="l" rtl="0" eaLnBrk="1" fontAlgn="base" hangingPunct="1">
        <a:spcBef>
          <a:spcPct val="20000"/>
        </a:spcBef>
        <a:spcAft>
          <a:spcPct val="0"/>
        </a:spcAft>
        <a:buClr>
          <a:srgbClr val="39AD4A"/>
        </a:buClr>
        <a:buFont typeface="Wingdings 2" panose="05020102010507070707" pitchFamily="18" charset="2"/>
        <a:buChar char="÷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lr>
          <a:srgbClr val="39AD4A"/>
        </a:buClr>
        <a:buFont typeface="Wingdings 2" panose="05020102010507070707" pitchFamily="18" charset="2"/>
        <a:buChar char="÷"/>
        <a:defRPr sz="18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9AD4A"/>
        </a:buClr>
        <a:buFont typeface="Wingdings 2" panose="05020102010507070707" pitchFamily="18" charset="2"/>
        <a:buChar char="÷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9AD4A"/>
        </a:buClr>
        <a:buFont typeface="Wingdings 2" panose="05020102010507070707" pitchFamily="18" charset="2"/>
        <a:buChar char="÷"/>
        <a:defRPr sz="14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9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689" y="4653260"/>
            <a:ext cx="7056760" cy="1296020"/>
          </a:xfrm>
        </p:spPr>
        <p:txBody>
          <a:bodyPr/>
          <a:lstStyle/>
          <a:p>
            <a:r>
              <a:rPr lang="en-US" dirty="0"/>
              <a:t>Mobile and Flexible Industrial Processing of </a:t>
            </a:r>
            <a:r>
              <a:rPr lang="en-US" dirty="0" smtClean="0"/>
              <a:t>Biomass, MOBILE </a:t>
            </a:r>
            <a:r>
              <a:rPr lang="en-US" dirty="0" smtClean="0"/>
              <a:t>FLIP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www.mobileflip.eu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/>
            <a:r>
              <a:rPr lang="en-US" dirty="0" smtClean="0"/>
              <a:t>Novel </a:t>
            </a:r>
            <a:r>
              <a:rPr lang="en-US" dirty="0"/>
              <a:t>solutions need to be </a:t>
            </a:r>
            <a:r>
              <a:rPr lang="en-US" dirty="0" smtClean="0"/>
              <a:t>developed for sustainable process industries utilizing </a:t>
            </a:r>
            <a:r>
              <a:rPr lang="en-US" dirty="0"/>
              <a:t>renewable </a:t>
            </a:r>
            <a:r>
              <a:rPr lang="en-US" dirty="0" smtClean="0"/>
              <a:t>resources </a:t>
            </a:r>
            <a:r>
              <a:rPr lang="en-US" dirty="0"/>
              <a:t>in a sustainable </a:t>
            </a:r>
            <a:r>
              <a:rPr lang="en-US" dirty="0" smtClean="0"/>
              <a:t>manner.</a:t>
            </a:r>
          </a:p>
          <a:p>
            <a:pPr marL="269875" indent="-269875"/>
            <a:r>
              <a:rPr lang="en-US" dirty="0" smtClean="0"/>
              <a:t>Forestry</a:t>
            </a:r>
            <a:r>
              <a:rPr lang="en-US" dirty="0"/>
              <a:t>, agricultural and industrial </a:t>
            </a:r>
            <a:r>
              <a:rPr lang="en-US" dirty="0" smtClean="0"/>
              <a:t>wastes are potential future resources, but they are typically fragmented </a:t>
            </a:r>
            <a:r>
              <a:rPr lang="en-US" dirty="0"/>
              <a:t>and </a:t>
            </a:r>
            <a:r>
              <a:rPr lang="en-US" dirty="0" smtClean="0"/>
              <a:t>only seasonally available.  </a:t>
            </a:r>
          </a:p>
          <a:p>
            <a:pPr marL="269875" indent="-269875"/>
            <a:r>
              <a:rPr lang="en-US" dirty="0" smtClean="0"/>
              <a:t>Mobile Flip brings </a:t>
            </a:r>
            <a:r>
              <a:rPr lang="en-US" dirty="0"/>
              <a:t>together the industry, </a:t>
            </a:r>
            <a:r>
              <a:rPr lang="en-US" dirty="0" smtClean="0"/>
              <a:t>SMEs </a:t>
            </a:r>
            <a:r>
              <a:rPr lang="en-US" dirty="0"/>
              <a:t>and </a:t>
            </a:r>
            <a:r>
              <a:rPr lang="en-US" dirty="0" smtClean="0"/>
              <a:t>RTOs, </a:t>
            </a:r>
            <a:r>
              <a:rPr lang="en-US" dirty="0"/>
              <a:t>to </a:t>
            </a:r>
            <a:r>
              <a:rPr lang="en-US" dirty="0" smtClean="0"/>
              <a:t>generate new </a:t>
            </a:r>
            <a:r>
              <a:rPr lang="en-US" dirty="0"/>
              <a:t>and emerging </a:t>
            </a:r>
            <a:r>
              <a:rPr lang="en-US" dirty="0" smtClean="0"/>
              <a:t>solutions for the environmental</a:t>
            </a:r>
            <a:r>
              <a:rPr lang="en-US" dirty="0"/>
              <a:t>, social, and economic challenges, more specifically the growing demand for sustainable and innovative </a:t>
            </a:r>
            <a:r>
              <a:rPr lang="en-US" dirty="0" smtClean="0"/>
              <a:t>use of biomass raw materials. 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4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/>
            <a:r>
              <a:rPr lang="en-US" dirty="0"/>
              <a:t>D</a:t>
            </a:r>
            <a:r>
              <a:rPr lang="en-US" dirty="0" smtClean="0"/>
              <a:t>evelop technologies for </a:t>
            </a:r>
            <a:r>
              <a:rPr lang="en-US" dirty="0"/>
              <a:t>simple and robust </a:t>
            </a:r>
            <a:r>
              <a:rPr lang="en-US" dirty="0" smtClean="0"/>
              <a:t>processes that are </a:t>
            </a:r>
            <a:r>
              <a:rPr lang="en-US" dirty="0"/>
              <a:t>applicable to </a:t>
            </a:r>
            <a:r>
              <a:rPr lang="en-US" dirty="0" smtClean="0"/>
              <a:t>small </a:t>
            </a:r>
            <a:r>
              <a:rPr lang="en-US" dirty="0"/>
              <a:t>scale. The specific aims of the project are to </a:t>
            </a:r>
            <a:r>
              <a:rPr lang="en-US" dirty="0" smtClean="0"/>
              <a:t>demonstrate at </a:t>
            </a:r>
            <a:r>
              <a:rPr lang="en-US" dirty="0"/>
              <a:t>least three of the following technologies </a:t>
            </a:r>
            <a:r>
              <a:rPr lang="en-US" dirty="0" smtClean="0"/>
              <a:t>as a </a:t>
            </a:r>
            <a:r>
              <a:rPr lang="en-US" dirty="0"/>
              <a:t>mobile unit</a:t>
            </a:r>
          </a:p>
          <a:p>
            <a:pPr marL="809625" lvl="1" indent="-333375"/>
            <a:r>
              <a:rPr lang="en-US" dirty="0" smtClean="0"/>
              <a:t>biomass pre-treatment steps (comminution, drying, fractioning)</a:t>
            </a:r>
          </a:p>
          <a:p>
            <a:pPr marL="809625" lvl="1" indent="-333375"/>
            <a:r>
              <a:rPr lang="en-US" dirty="0" smtClean="0"/>
              <a:t>hydrothermal </a:t>
            </a:r>
            <a:r>
              <a:rPr lang="en-US" dirty="0"/>
              <a:t>treatment and </a:t>
            </a:r>
            <a:r>
              <a:rPr lang="en-US" dirty="0" err="1"/>
              <a:t>saccharification</a:t>
            </a:r>
            <a:endParaRPr lang="en-US" dirty="0"/>
          </a:p>
          <a:p>
            <a:pPr marL="809625" lvl="1" indent="-333375"/>
            <a:r>
              <a:rPr lang="en-US" dirty="0" smtClean="0"/>
              <a:t>hydrothermal </a:t>
            </a:r>
            <a:r>
              <a:rPr lang="en-US" dirty="0"/>
              <a:t>carbonization</a:t>
            </a:r>
          </a:p>
          <a:p>
            <a:pPr marL="809625" lvl="1" indent="-333375"/>
            <a:r>
              <a:rPr lang="en-US" dirty="0" err="1" smtClean="0"/>
              <a:t>torrefaction</a:t>
            </a:r>
            <a:endParaRPr lang="en-US" dirty="0"/>
          </a:p>
          <a:p>
            <a:pPr marL="809625" lvl="1" indent="-333375"/>
            <a:r>
              <a:rPr lang="en-US" dirty="0" smtClean="0"/>
              <a:t>slow </a:t>
            </a:r>
            <a:r>
              <a:rPr lang="en-US" dirty="0"/>
              <a:t>pyrolysis</a:t>
            </a:r>
          </a:p>
          <a:p>
            <a:pPr marL="809625" lvl="1" indent="-333375"/>
            <a:r>
              <a:rPr lang="en-US" dirty="0" smtClean="0"/>
              <a:t>feasible compaction technologies for solid products (pelletizing and briquetting)</a:t>
            </a: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7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5769240"/>
            <a:ext cx="2648744" cy="10887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1377492" y="1556792"/>
            <a:ext cx="3600000" cy="3960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i-FI" sz="1200" dirty="0" smtClean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457456" y="1556792"/>
            <a:ext cx="3600000" cy="39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i-FI" sz="12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Approach</a:t>
            </a:r>
            <a:endParaRPr lang="fi-FI" dirty="0"/>
          </a:p>
        </p:txBody>
      </p:sp>
      <p:sp>
        <p:nvSpPr>
          <p:cNvPr id="28" name="Rectangle 27"/>
          <p:cNvSpPr/>
          <p:nvPr/>
        </p:nvSpPr>
        <p:spPr>
          <a:xfrm>
            <a:off x="5641892" y="2061129"/>
            <a:ext cx="3240000" cy="223196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 smtClean="0">
                <a:solidFill>
                  <a:prstClr val="white"/>
                </a:solidFill>
              </a:rPr>
              <a:t>                     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5690472" y="2060848"/>
            <a:ext cx="315096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/>
            <a:r>
              <a:rPr lang="fi-FI" sz="1200" b="1" dirty="0" smtClean="0">
                <a:solidFill>
                  <a:prstClr val="black"/>
                </a:solidFill>
              </a:rPr>
              <a:t>WP 2 - </a:t>
            </a:r>
            <a:r>
              <a:rPr lang="fi-FI" sz="1200" b="1" dirty="0" err="1" smtClean="0">
                <a:solidFill>
                  <a:prstClr val="black"/>
                </a:solidFill>
              </a:rPr>
              <a:t>Experimental</a:t>
            </a:r>
            <a:r>
              <a:rPr lang="fi-FI" sz="1200" b="1" dirty="0" smtClean="0">
                <a:solidFill>
                  <a:prstClr val="black"/>
                </a:solidFill>
              </a:rPr>
              <a:t> </a:t>
            </a:r>
            <a:r>
              <a:rPr lang="fi-FI" sz="1200" b="1" dirty="0" err="1" smtClean="0">
                <a:solidFill>
                  <a:prstClr val="black"/>
                </a:solidFill>
              </a:rPr>
              <a:t>evaluation</a:t>
            </a:r>
            <a:r>
              <a:rPr lang="fi-FI" sz="1200" b="1" dirty="0" smtClean="0">
                <a:solidFill>
                  <a:prstClr val="black"/>
                </a:solidFill>
              </a:rPr>
              <a:t> of </a:t>
            </a:r>
            <a:r>
              <a:rPr lang="fi-FI" sz="1200" b="1" dirty="0" err="1" smtClean="0">
                <a:solidFill>
                  <a:prstClr val="black"/>
                </a:solidFill>
              </a:rPr>
              <a:t>process</a:t>
            </a:r>
            <a:r>
              <a:rPr lang="fi-FI" sz="1200" b="1" dirty="0" smtClean="0">
                <a:solidFill>
                  <a:prstClr val="black"/>
                </a:solidFill>
              </a:rPr>
              <a:t> </a:t>
            </a:r>
            <a:r>
              <a:rPr lang="fi-FI" sz="1200" b="1" dirty="0" err="1" smtClean="0">
                <a:solidFill>
                  <a:prstClr val="black"/>
                </a:solidFill>
              </a:rPr>
              <a:t>flexibility</a:t>
            </a:r>
            <a:r>
              <a:rPr lang="fi-FI" sz="1200" b="1" dirty="0" smtClean="0">
                <a:solidFill>
                  <a:prstClr val="black"/>
                </a:solidFill>
              </a:rPr>
              <a:t> and </a:t>
            </a:r>
            <a:r>
              <a:rPr lang="fi-FI" sz="1200" b="1" dirty="0" err="1" smtClean="0">
                <a:solidFill>
                  <a:prstClr val="black"/>
                </a:solidFill>
              </a:rPr>
              <a:t>product</a:t>
            </a:r>
            <a:r>
              <a:rPr lang="fi-FI" sz="1200" b="1" dirty="0" smtClean="0">
                <a:solidFill>
                  <a:prstClr val="black"/>
                </a:solidFill>
              </a:rPr>
              <a:t> </a:t>
            </a:r>
            <a:r>
              <a:rPr lang="fi-FI" sz="1200" b="1" dirty="0" err="1" smtClean="0">
                <a:solidFill>
                  <a:prstClr val="black"/>
                </a:solidFill>
              </a:rPr>
              <a:t>quality</a:t>
            </a:r>
            <a:r>
              <a:rPr lang="fi-FI" sz="1200" b="1" dirty="0" smtClean="0">
                <a:solidFill>
                  <a:prstClr val="black"/>
                </a:solidFill>
              </a:rPr>
              <a:t> </a:t>
            </a:r>
            <a:r>
              <a:rPr lang="fi-FI" sz="1200" dirty="0" smtClean="0">
                <a:solidFill>
                  <a:prstClr val="black"/>
                </a:solidFill>
              </a:rPr>
              <a:t>(</a:t>
            </a:r>
            <a:r>
              <a:rPr lang="fi-FI" sz="1200" dirty="0" err="1" smtClean="0">
                <a:solidFill>
                  <a:prstClr val="black"/>
                </a:solidFill>
              </a:rPr>
              <a:t>leader</a:t>
            </a:r>
            <a:r>
              <a:rPr lang="fi-FI" sz="1200" dirty="0" smtClean="0">
                <a:solidFill>
                  <a:prstClr val="black"/>
                </a:solidFill>
              </a:rPr>
              <a:t> CEA)</a:t>
            </a:r>
            <a:endParaRPr lang="fi-FI" sz="1200" b="1" dirty="0" smtClean="0">
              <a:solidFill>
                <a:prstClr val="black"/>
              </a:solidFill>
            </a:endParaRPr>
          </a:p>
          <a:p>
            <a:pPr marL="171450" lvl="1" indent="-171450">
              <a:buClr>
                <a:schemeClr val="accent5">
                  <a:lumMod val="75000"/>
                </a:schemeClr>
              </a:buClr>
              <a:buFont typeface="Wingdings 2" panose="05020102010507070707" pitchFamily="18" charset="2"/>
              <a:buChar char="÷"/>
            </a:pPr>
            <a:r>
              <a:rPr lang="en-US" sz="1050" b="1" dirty="0">
                <a:solidFill>
                  <a:prstClr val="black"/>
                </a:solidFill>
              </a:rPr>
              <a:t>Task 1. </a:t>
            </a:r>
            <a:r>
              <a:rPr lang="en-US" sz="1050" dirty="0">
                <a:solidFill>
                  <a:prstClr val="black"/>
                </a:solidFill>
              </a:rPr>
              <a:t>Raw material procurement and </a:t>
            </a:r>
            <a:r>
              <a:rPr lang="en-US" sz="1050" dirty="0" err="1" smtClean="0">
                <a:solidFill>
                  <a:prstClr val="black"/>
                </a:solidFill>
              </a:rPr>
              <a:t>characterisation</a:t>
            </a:r>
            <a:r>
              <a:rPr lang="en-US" sz="1050" dirty="0" smtClean="0">
                <a:solidFill>
                  <a:prstClr val="black"/>
                </a:solidFill>
              </a:rPr>
              <a:t> (leader FCBA) </a:t>
            </a:r>
          </a:p>
          <a:p>
            <a:pPr marL="171450" lvl="1" indent="-171450">
              <a:buClr>
                <a:schemeClr val="accent5">
                  <a:lumMod val="75000"/>
                </a:schemeClr>
              </a:buClr>
              <a:buFont typeface="Wingdings 2" panose="05020102010507070707" pitchFamily="18" charset="2"/>
              <a:buChar char="÷"/>
            </a:pPr>
            <a:r>
              <a:rPr lang="en-US" sz="1050" b="1" dirty="0">
                <a:solidFill>
                  <a:prstClr val="black"/>
                </a:solidFill>
              </a:rPr>
              <a:t>Task 2. </a:t>
            </a:r>
            <a:r>
              <a:rPr lang="en-US" sz="1050" dirty="0">
                <a:solidFill>
                  <a:prstClr val="black"/>
                </a:solidFill>
              </a:rPr>
              <a:t>P</a:t>
            </a:r>
            <a:r>
              <a:rPr lang="en-US" sz="1050" dirty="0" smtClean="0">
                <a:solidFill>
                  <a:prstClr val="black"/>
                </a:solidFill>
              </a:rPr>
              <a:t>rocess </a:t>
            </a:r>
            <a:r>
              <a:rPr lang="en-US" sz="1050" dirty="0">
                <a:solidFill>
                  <a:prstClr val="black"/>
                </a:solidFill>
              </a:rPr>
              <a:t>lines based on </a:t>
            </a:r>
            <a:r>
              <a:rPr lang="en-US" sz="1050" dirty="0" err="1" smtClean="0">
                <a:solidFill>
                  <a:prstClr val="black"/>
                </a:solidFill>
              </a:rPr>
              <a:t>pelletization</a:t>
            </a:r>
            <a:r>
              <a:rPr lang="en-US" sz="1050" dirty="0" smtClean="0">
                <a:solidFill>
                  <a:prstClr val="black"/>
                </a:solidFill>
              </a:rPr>
              <a:t> (leader SLU)</a:t>
            </a:r>
          </a:p>
          <a:p>
            <a:pPr marL="171450" lvl="1" indent="-171450">
              <a:buClr>
                <a:schemeClr val="accent5">
                  <a:lumMod val="75000"/>
                </a:schemeClr>
              </a:buClr>
              <a:buFont typeface="Wingdings 2" panose="05020102010507070707" pitchFamily="18" charset="2"/>
              <a:buChar char="÷"/>
            </a:pPr>
            <a:r>
              <a:rPr lang="en-US" sz="1050" b="1" dirty="0" smtClean="0">
                <a:solidFill>
                  <a:prstClr val="black"/>
                </a:solidFill>
              </a:rPr>
              <a:t>Task 3. </a:t>
            </a:r>
            <a:r>
              <a:rPr lang="en-US" sz="1050" dirty="0" smtClean="0">
                <a:solidFill>
                  <a:prstClr val="black"/>
                </a:solidFill>
              </a:rPr>
              <a:t>Process </a:t>
            </a:r>
            <a:r>
              <a:rPr lang="en-US" sz="1050" dirty="0">
                <a:solidFill>
                  <a:prstClr val="black"/>
                </a:solidFill>
              </a:rPr>
              <a:t>lines based on hydrothermal treatment and </a:t>
            </a:r>
            <a:r>
              <a:rPr lang="en-US" sz="1050" dirty="0" err="1" smtClean="0">
                <a:solidFill>
                  <a:prstClr val="black"/>
                </a:solidFill>
              </a:rPr>
              <a:t>saccharification</a:t>
            </a:r>
            <a:r>
              <a:rPr lang="en-US" sz="1050" dirty="0">
                <a:solidFill>
                  <a:prstClr val="black"/>
                </a:solidFill>
              </a:rPr>
              <a:t> </a:t>
            </a:r>
            <a:r>
              <a:rPr lang="en-US" sz="1050" dirty="0" smtClean="0">
                <a:solidFill>
                  <a:prstClr val="black"/>
                </a:solidFill>
              </a:rPr>
              <a:t>(leader VTT)</a:t>
            </a:r>
          </a:p>
          <a:p>
            <a:pPr marL="171450" lvl="1" indent="-171450">
              <a:buClr>
                <a:schemeClr val="accent5">
                  <a:lumMod val="75000"/>
                </a:schemeClr>
              </a:buClr>
              <a:buFont typeface="Wingdings 2" panose="05020102010507070707" pitchFamily="18" charset="2"/>
              <a:buChar char="÷"/>
            </a:pPr>
            <a:r>
              <a:rPr lang="en-US" sz="1050" b="1" dirty="0" smtClean="0">
                <a:solidFill>
                  <a:prstClr val="black"/>
                </a:solidFill>
              </a:rPr>
              <a:t>Task 4. </a:t>
            </a:r>
            <a:r>
              <a:rPr lang="en-US" sz="1050" dirty="0" smtClean="0">
                <a:solidFill>
                  <a:prstClr val="black"/>
                </a:solidFill>
              </a:rPr>
              <a:t>Process </a:t>
            </a:r>
            <a:r>
              <a:rPr lang="en-US" sz="1050" dirty="0">
                <a:solidFill>
                  <a:prstClr val="black"/>
                </a:solidFill>
              </a:rPr>
              <a:t>lines based on </a:t>
            </a:r>
            <a:r>
              <a:rPr lang="en-US" sz="1050" dirty="0" err="1">
                <a:solidFill>
                  <a:prstClr val="black"/>
                </a:solidFill>
              </a:rPr>
              <a:t>torrefaction</a:t>
            </a:r>
            <a:r>
              <a:rPr lang="en-US" sz="1050" dirty="0">
                <a:solidFill>
                  <a:prstClr val="black"/>
                </a:solidFill>
              </a:rPr>
              <a:t>, including evaluation of products </a:t>
            </a:r>
            <a:r>
              <a:rPr lang="en-US" sz="1050" dirty="0" smtClean="0">
                <a:solidFill>
                  <a:prstClr val="black"/>
                </a:solidFill>
              </a:rPr>
              <a:t>(leader CEA)</a:t>
            </a:r>
          </a:p>
          <a:p>
            <a:pPr marL="171450" lvl="1" indent="-171450">
              <a:buClr>
                <a:schemeClr val="accent5">
                  <a:lumMod val="75000"/>
                </a:schemeClr>
              </a:buClr>
              <a:buFont typeface="Wingdings 2" panose="05020102010507070707" pitchFamily="18" charset="2"/>
              <a:buChar char="÷"/>
            </a:pPr>
            <a:r>
              <a:rPr lang="en-US" sz="1050" b="1" dirty="0">
                <a:solidFill>
                  <a:prstClr val="black"/>
                </a:solidFill>
              </a:rPr>
              <a:t>Task 5. </a:t>
            </a:r>
            <a:r>
              <a:rPr lang="en-US" sz="1050" dirty="0" smtClean="0">
                <a:solidFill>
                  <a:prstClr val="black"/>
                </a:solidFill>
              </a:rPr>
              <a:t>Process </a:t>
            </a:r>
            <a:r>
              <a:rPr lang="en-US" sz="1050" dirty="0">
                <a:solidFill>
                  <a:prstClr val="black"/>
                </a:solidFill>
              </a:rPr>
              <a:t>lines based on slow </a:t>
            </a:r>
            <a:r>
              <a:rPr lang="en-US" sz="1050" dirty="0" smtClean="0">
                <a:solidFill>
                  <a:prstClr val="black"/>
                </a:solidFill>
              </a:rPr>
              <a:t>pyrolysis (leader VTT)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352600" y="1601936"/>
            <a:ext cx="3624892" cy="3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Sustainability, feasibility and social  aspects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0968" y="6021288"/>
            <a:ext cx="7679964" cy="540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36" name="TextBox 34"/>
          <p:cNvSpPr txBox="1"/>
          <p:nvPr/>
        </p:nvSpPr>
        <p:spPr>
          <a:xfrm>
            <a:off x="3817163" y="6071815"/>
            <a:ext cx="286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fi-FI" sz="1200" b="1" dirty="0" smtClean="0">
                <a:solidFill>
                  <a:prstClr val="black"/>
                </a:solidFill>
              </a:rPr>
              <a:t>WP6 - Management </a:t>
            </a:r>
          </a:p>
          <a:p>
            <a:pPr algn="ctr"/>
            <a:r>
              <a:rPr lang="fi-FI" sz="1200" dirty="0" smtClean="0">
                <a:solidFill>
                  <a:prstClr val="black"/>
                </a:solidFill>
              </a:rPr>
              <a:t>(</a:t>
            </a:r>
            <a:r>
              <a:rPr lang="fi-FI" sz="1200" dirty="0" err="1" smtClean="0">
                <a:solidFill>
                  <a:prstClr val="black"/>
                </a:solidFill>
              </a:rPr>
              <a:t>leader</a:t>
            </a:r>
            <a:r>
              <a:rPr lang="fi-FI" sz="1200" dirty="0" smtClean="0">
                <a:solidFill>
                  <a:prstClr val="black"/>
                </a:solidFill>
              </a:rPr>
              <a:t> VTT)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433322" y="1601936"/>
            <a:ext cx="3624133" cy="314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Technical performance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568984" y="4743216"/>
            <a:ext cx="3240000" cy="630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59" name="TextBox 46"/>
          <p:cNvSpPr txBox="1"/>
          <p:nvPr/>
        </p:nvSpPr>
        <p:spPr>
          <a:xfrm>
            <a:off x="1568985" y="4839543"/>
            <a:ext cx="322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fi-FI" sz="1200" b="1" dirty="0" smtClean="0">
                <a:solidFill>
                  <a:prstClr val="black"/>
                </a:solidFill>
              </a:rPr>
              <a:t>WP 5 - </a:t>
            </a:r>
            <a:r>
              <a:rPr lang="fi-FI" sz="1200" b="1" dirty="0" err="1" smtClean="0">
                <a:solidFill>
                  <a:prstClr val="black"/>
                </a:solidFill>
              </a:rPr>
              <a:t>Dissemination</a:t>
            </a:r>
            <a:r>
              <a:rPr lang="fi-FI" sz="1200" b="1" dirty="0" smtClean="0">
                <a:solidFill>
                  <a:prstClr val="black"/>
                </a:solidFill>
              </a:rPr>
              <a:t> </a:t>
            </a:r>
            <a:r>
              <a:rPr lang="fi-FI" sz="1200" b="1" dirty="0">
                <a:solidFill>
                  <a:prstClr val="black"/>
                </a:solidFill>
              </a:rPr>
              <a:t>and </a:t>
            </a:r>
            <a:r>
              <a:rPr lang="fi-FI" sz="1200" b="1" dirty="0" err="1" smtClean="0">
                <a:solidFill>
                  <a:prstClr val="black"/>
                </a:solidFill>
              </a:rPr>
              <a:t>exploitation</a:t>
            </a:r>
            <a:r>
              <a:rPr lang="fi-FI" sz="1200" b="1" dirty="0" smtClean="0">
                <a:solidFill>
                  <a:prstClr val="black"/>
                </a:solidFill>
              </a:rPr>
              <a:t> </a:t>
            </a:r>
            <a:r>
              <a:rPr lang="fi-FI" sz="1200" dirty="0" smtClean="0">
                <a:solidFill>
                  <a:prstClr val="black"/>
                </a:solidFill>
              </a:rPr>
              <a:t>(</a:t>
            </a:r>
            <a:r>
              <a:rPr lang="fi-FI" sz="1200" dirty="0" err="1" smtClean="0">
                <a:solidFill>
                  <a:prstClr val="black"/>
                </a:solidFill>
              </a:rPr>
              <a:t>leader</a:t>
            </a:r>
            <a:r>
              <a:rPr lang="fi-FI" sz="1200" dirty="0" smtClean="0">
                <a:solidFill>
                  <a:prstClr val="black"/>
                </a:solidFill>
              </a:rPr>
              <a:t> FCBA) </a:t>
            </a: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68984" y="3383228"/>
            <a:ext cx="3240000" cy="630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61" name="TextBox 48"/>
          <p:cNvSpPr txBox="1"/>
          <p:nvPr/>
        </p:nvSpPr>
        <p:spPr>
          <a:xfrm>
            <a:off x="1568984" y="3471391"/>
            <a:ext cx="3228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 algn="ctr"/>
            <a:r>
              <a:rPr lang="fi-FI" sz="1200" b="1" dirty="0" smtClean="0">
                <a:solidFill>
                  <a:prstClr val="black"/>
                </a:solidFill>
              </a:rPr>
              <a:t>WP 1 - Business </a:t>
            </a:r>
            <a:r>
              <a:rPr lang="fi-FI" sz="1200" b="1" dirty="0" err="1" smtClean="0">
                <a:solidFill>
                  <a:prstClr val="black"/>
                </a:solidFill>
              </a:rPr>
              <a:t>feasibility</a:t>
            </a:r>
            <a:r>
              <a:rPr lang="fi-FI" sz="1200" b="1" dirty="0" smtClean="0">
                <a:solidFill>
                  <a:prstClr val="black"/>
                </a:solidFill>
              </a:rPr>
              <a:t> </a:t>
            </a:r>
            <a:r>
              <a:rPr lang="fi-FI" sz="1200" b="1" dirty="0" err="1" smtClean="0">
                <a:solidFill>
                  <a:prstClr val="black"/>
                </a:solidFill>
              </a:rPr>
              <a:t>evaluation</a:t>
            </a:r>
            <a:endParaRPr lang="fi-FI" sz="1200" b="1" dirty="0" smtClean="0">
              <a:solidFill>
                <a:prstClr val="black"/>
              </a:solidFill>
            </a:endParaRPr>
          </a:p>
          <a:p>
            <a:pPr marL="0" lvl="1" algn="ctr"/>
            <a:r>
              <a:rPr lang="fi-FI" sz="1200" dirty="0" smtClean="0">
                <a:solidFill>
                  <a:prstClr val="black"/>
                </a:solidFill>
              </a:rPr>
              <a:t>(</a:t>
            </a:r>
            <a:r>
              <a:rPr lang="fi-FI" sz="1200" dirty="0" err="1" smtClean="0">
                <a:solidFill>
                  <a:prstClr val="black"/>
                </a:solidFill>
              </a:rPr>
              <a:t>leader</a:t>
            </a:r>
            <a:r>
              <a:rPr lang="fi-FI" sz="1200" dirty="0" smtClean="0">
                <a:solidFill>
                  <a:prstClr val="black"/>
                </a:solidFill>
              </a:rPr>
              <a:t> SP)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57193" y="2060928"/>
            <a:ext cx="3240000" cy="630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63" name="TextBox 50"/>
          <p:cNvSpPr txBox="1"/>
          <p:nvPr/>
        </p:nvSpPr>
        <p:spPr>
          <a:xfrm>
            <a:off x="1557193" y="2167083"/>
            <a:ext cx="32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WP 4 - Sustainability evaluation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(leader VTT)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4" name="Up-Down Arrow 63"/>
          <p:cNvSpPr/>
          <p:nvPr/>
        </p:nvSpPr>
        <p:spPr bwMode="auto">
          <a:xfrm>
            <a:off x="3080792" y="2856230"/>
            <a:ext cx="181566" cy="360000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i-FI" sz="1200" smtClean="0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41892" y="4743216"/>
            <a:ext cx="3240000" cy="630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200">
              <a:solidFill>
                <a:prstClr val="white"/>
              </a:solidFill>
            </a:endParaRPr>
          </a:p>
        </p:txBody>
      </p:sp>
      <p:sp>
        <p:nvSpPr>
          <p:cNvPr id="67" name="TextBox 54"/>
          <p:cNvSpPr txBox="1"/>
          <p:nvPr/>
        </p:nvSpPr>
        <p:spPr>
          <a:xfrm>
            <a:off x="5705500" y="4839543"/>
            <a:ext cx="315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 algn="ctr"/>
            <a:r>
              <a:rPr lang="fi-FI" sz="1200" b="1" dirty="0">
                <a:solidFill>
                  <a:prstClr val="black"/>
                </a:solidFill>
              </a:rPr>
              <a:t>WP </a:t>
            </a:r>
            <a:r>
              <a:rPr lang="fi-FI" sz="1200" b="1" dirty="0" smtClean="0">
                <a:solidFill>
                  <a:prstClr val="black"/>
                </a:solidFill>
              </a:rPr>
              <a:t>3 - Mobile </a:t>
            </a:r>
            <a:r>
              <a:rPr lang="fi-FI" sz="1200" b="1" dirty="0" err="1" smtClean="0">
                <a:solidFill>
                  <a:prstClr val="black"/>
                </a:solidFill>
              </a:rPr>
              <a:t>plant</a:t>
            </a:r>
            <a:r>
              <a:rPr lang="fi-FI" sz="1200" b="1" dirty="0" smtClean="0">
                <a:solidFill>
                  <a:prstClr val="black"/>
                </a:solidFill>
              </a:rPr>
              <a:t> design and </a:t>
            </a:r>
            <a:r>
              <a:rPr lang="fi-FI" sz="1200" b="1" dirty="0" err="1" smtClean="0">
                <a:solidFill>
                  <a:prstClr val="black"/>
                </a:solidFill>
              </a:rPr>
              <a:t>demonstration</a:t>
            </a:r>
            <a:r>
              <a:rPr lang="fi-FI" sz="1200" b="1" dirty="0" smtClean="0">
                <a:solidFill>
                  <a:prstClr val="black"/>
                </a:solidFill>
              </a:rPr>
              <a:t> </a:t>
            </a:r>
            <a:r>
              <a:rPr lang="fi-FI" sz="1200" dirty="0" smtClean="0">
                <a:solidFill>
                  <a:prstClr val="black"/>
                </a:solidFill>
              </a:rPr>
              <a:t>(</a:t>
            </a:r>
            <a:r>
              <a:rPr lang="fi-FI" sz="1200" dirty="0" err="1" smtClean="0">
                <a:solidFill>
                  <a:prstClr val="black"/>
                </a:solidFill>
              </a:rPr>
              <a:t>leader</a:t>
            </a:r>
            <a:r>
              <a:rPr lang="fi-FI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BioGold</a:t>
            </a:r>
            <a:r>
              <a:rPr lang="fi-FI" sz="1200" dirty="0" smtClean="0"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70" name="Up-Down Arrow 69"/>
          <p:cNvSpPr/>
          <p:nvPr/>
        </p:nvSpPr>
        <p:spPr bwMode="auto">
          <a:xfrm>
            <a:off x="3080792" y="4173423"/>
            <a:ext cx="181566" cy="360000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i-FI" sz="1200" smtClean="0">
              <a:solidFill>
                <a:prstClr val="black"/>
              </a:solidFill>
            </a:endParaRPr>
          </a:p>
        </p:txBody>
      </p:sp>
      <p:sp>
        <p:nvSpPr>
          <p:cNvPr id="71" name="Up-Down Arrow 70"/>
          <p:cNvSpPr/>
          <p:nvPr/>
        </p:nvSpPr>
        <p:spPr bwMode="auto">
          <a:xfrm>
            <a:off x="7147698" y="4317439"/>
            <a:ext cx="181566" cy="360000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i-FI" sz="1200" smtClean="0">
              <a:solidFill>
                <a:prstClr val="black"/>
              </a:solidFill>
            </a:endParaRPr>
          </a:p>
        </p:txBody>
      </p:sp>
      <p:sp>
        <p:nvSpPr>
          <p:cNvPr id="72" name="Up-Down Arrow 71"/>
          <p:cNvSpPr/>
          <p:nvPr/>
        </p:nvSpPr>
        <p:spPr bwMode="auto">
          <a:xfrm rot="16200000">
            <a:off x="5120732" y="3483800"/>
            <a:ext cx="181566" cy="360000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i-FI" sz="1200" smtClean="0">
              <a:solidFill>
                <a:prstClr val="black"/>
              </a:solidFill>
            </a:endParaRPr>
          </a:p>
        </p:txBody>
      </p:sp>
      <p:sp>
        <p:nvSpPr>
          <p:cNvPr id="73" name="Up-Down Arrow 72"/>
          <p:cNvSpPr/>
          <p:nvPr/>
        </p:nvSpPr>
        <p:spPr bwMode="auto">
          <a:xfrm>
            <a:off x="3080792" y="5589240"/>
            <a:ext cx="181566" cy="360000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i-FI" sz="1200" smtClean="0">
              <a:solidFill>
                <a:prstClr val="black"/>
              </a:solidFill>
            </a:endParaRPr>
          </a:p>
        </p:txBody>
      </p:sp>
      <p:sp>
        <p:nvSpPr>
          <p:cNvPr id="74" name="Up-Down Arrow 73"/>
          <p:cNvSpPr/>
          <p:nvPr/>
        </p:nvSpPr>
        <p:spPr bwMode="auto">
          <a:xfrm>
            <a:off x="7185248" y="5589240"/>
            <a:ext cx="181566" cy="360000"/>
          </a:xfrm>
          <a:prstGeom prst="up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20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Flip in figures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/>
            <a:r>
              <a:rPr lang="en-GB" dirty="0"/>
              <a:t>Budget:		</a:t>
            </a:r>
            <a:r>
              <a:rPr lang="en-GB" dirty="0" smtClean="0"/>
              <a:t>9.77 </a:t>
            </a:r>
            <a:r>
              <a:rPr lang="en-GB" dirty="0"/>
              <a:t>million euros</a:t>
            </a:r>
          </a:p>
          <a:p>
            <a:pPr marL="269875" indent="-269875"/>
            <a:r>
              <a:rPr lang="en-GB" dirty="0"/>
              <a:t>Resources:	</a:t>
            </a:r>
            <a:r>
              <a:rPr lang="en-GB" dirty="0" smtClean="0"/>
              <a:t>	762 </a:t>
            </a:r>
            <a:r>
              <a:rPr lang="en-GB" dirty="0" err="1"/>
              <a:t>Personmonths</a:t>
            </a:r>
            <a:endParaRPr lang="en-GB" dirty="0"/>
          </a:p>
          <a:p>
            <a:pPr marL="269875" indent="-269875"/>
            <a:r>
              <a:rPr lang="en-GB" dirty="0"/>
              <a:t>Duration:		4 years (</a:t>
            </a:r>
            <a:r>
              <a:rPr lang="en-GB" dirty="0" smtClean="0"/>
              <a:t>2015 </a:t>
            </a:r>
            <a:r>
              <a:rPr lang="en-GB" dirty="0"/>
              <a:t>– </a:t>
            </a:r>
            <a:r>
              <a:rPr lang="en-GB" dirty="0" smtClean="0"/>
              <a:t>2018)</a:t>
            </a:r>
            <a:endParaRPr lang="en-GB" dirty="0"/>
          </a:p>
          <a:p>
            <a:pPr marL="269875" indent="-269875"/>
            <a:r>
              <a:rPr lang="en-GB" dirty="0"/>
              <a:t>Partners:		</a:t>
            </a:r>
            <a:r>
              <a:rPr lang="en-GB" dirty="0" smtClean="0"/>
              <a:t>2 large companies, 4 SMEs and 6 </a:t>
            </a:r>
            <a:r>
              <a:rPr lang="en-GB" dirty="0"/>
              <a:t>research </a:t>
            </a:r>
            <a:r>
              <a:rPr lang="en-GB" dirty="0" smtClean="0"/>
              <a:t>			institutes </a:t>
            </a:r>
            <a:r>
              <a:rPr lang="en-GB" dirty="0"/>
              <a:t>&amp; </a:t>
            </a:r>
            <a:r>
              <a:rPr lang="en-GB" dirty="0" smtClean="0"/>
              <a:t>universities </a:t>
            </a:r>
          </a:p>
          <a:p>
            <a:pPr marL="269875" indent="-269875"/>
            <a:r>
              <a:rPr lang="en-GB" dirty="0" smtClean="0"/>
              <a:t>From</a:t>
            </a:r>
            <a:r>
              <a:rPr lang="en-GB" dirty="0"/>
              <a:t>		</a:t>
            </a:r>
            <a:r>
              <a:rPr lang="en-GB" dirty="0" smtClean="0"/>
              <a:t>	5 </a:t>
            </a:r>
            <a:r>
              <a:rPr lang="en-GB" dirty="0"/>
              <a:t>EU </a:t>
            </a:r>
            <a:r>
              <a:rPr lang="en-GB" dirty="0" smtClean="0"/>
              <a:t>member countries</a:t>
            </a:r>
          </a:p>
          <a:p>
            <a:pPr marL="269875" indent="-269875"/>
            <a:r>
              <a:rPr lang="en-GB" dirty="0" smtClean="0"/>
              <a:t>Programme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US" dirty="0"/>
              <a:t>SPIRE-02-2014 Adaptable industrial processes </a:t>
            </a:r>
            <a:r>
              <a:rPr lang="en-US" dirty="0" smtClean="0"/>
              <a:t>			allowing </a:t>
            </a:r>
            <a:r>
              <a:rPr lang="en-US" dirty="0"/>
              <a:t>the use of renewables as flexible </a:t>
            </a:r>
            <a:r>
              <a:rPr lang="en-US" dirty="0" smtClean="0"/>
              <a:t>			feedstock </a:t>
            </a:r>
            <a:r>
              <a:rPr lang="en-US" dirty="0"/>
              <a:t>for chemical and energy </a:t>
            </a:r>
            <a:r>
              <a:rPr lang="en-US" dirty="0" smtClean="0"/>
              <a:t>applications</a:t>
            </a:r>
          </a:p>
          <a:p>
            <a:pPr marL="269875" indent="-269875"/>
            <a:r>
              <a:rPr lang="en-US" dirty="0" smtClean="0"/>
              <a:t> </a:t>
            </a:r>
            <a:r>
              <a:rPr lang="en-GB" dirty="0" smtClean="0"/>
              <a:t>Contacts</a:t>
            </a:r>
            <a:r>
              <a:rPr lang="en-GB" dirty="0"/>
              <a:t>		Coordinator: </a:t>
            </a:r>
            <a:r>
              <a:rPr lang="en-GB" dirty="0" smtClean="0"/>
              <a:t>tarja.tamminen@vtt.fi</a:t>
            </a:r>
            <a:endParaRPr lang="en-GB" dirty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95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0600" y="714381"/>
            <a:ext cx="8390709" cy="938213"/>
          </a:xfrm>
        </p:spPr>
        <p:txBody>
          <a:bodyPr/>
          <a:lstStyle/>
          <a:p>
            <a:r>
              <a:rPr lang="en-GB" dirty="0" smtClean="0"/>
              <a:t>Consortium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13" y="1444182"/>
            <a:ext cx="934140" cy="3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96" y="2142490"/>
            <a:ext cx="695550" cy="56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00" y="2998038"/>
            <a:ext cx="696110" cy="62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78" y="2059513"/>
            <a:ext cx="689057" cy="7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http://arnostrap.bravo5.bravoadmin.se/static/webimages/sp_logo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71" y="2773091"/>
            <a:ext cx="679359" cy="10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http://www.biogold.com.my/images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70" y="1752460"/>
            <a:ext cx="1063834" cy="3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02" b="25934"/>
          <a:stretch/>
        </p:blipFill>
        <p:spPr bwMode="auto">
          <a:xfrm>
            <a:off x="2072077" y="3578635"/>
            <a:ext cx="662760" cy="30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86" y="4896188"/>
            <a:ext cx="810606" cy="49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://www.raussinmetalli.com/blogo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77" y="2960997"/>
            <a:ext cx="2221720" cy="4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yworks.vtt.fi/projektit/vtt/spire2/EUMOBILE%20FLIP/Dissemination/Logos/chimar_hellas_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32" y="2027769"/>
            <a:ext cx="2386543" cy="80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5547810" y="980409"/>
            <a:ext cx="3421104" cy="3168390"/>
          </a:xfrm>
          <a:prstGeom prst="ellipse">
            <a:avLst/>
          </a:prstGeom>
          <a:noFill/>
          <a:ln w="158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496616" y="1281398"/>
            <a:ext cx="3312368" cy="3037012"/>
          </a:xfrm>
          <a:prstGeom prst="ellips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88904" y="4077072"/>
            <a:ext cx="2448272" cy="2425138"/>
          </a:xfrm>
          <a:prstGeom prst="ellipse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urved Up Arrow 3"/>
          <p:cNvSpPr/>
          <p:nvPr/>
        </p:nvSpPr>
        <p:spPr bwMode="auto">
          <a:xfrm rot="18001471">
            <a:off x="5263300" y="3580912"/>
            <a:ext cx="821518" cy="341705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Curved Up Arrow 21"/>
          <p:cNvSpPr/>
          <p:nvPr/>
        </p:nvSpPr>
        <p:spPr bwMode="auto">
          <a:xfrm rot="10515647">
            <a:off x="4792363" y="2872758"/>
            <a:ext cx="821518" cy="341705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Curved Up Arrow 22"/>
          <p:cNvSpPr/>
          <p:nvPr/>
        </p:nvSpPr>
        <p:spPr bwMode="auto">
          <a:xfrm rot="4353536">
            <a:off x="4363387" y="3616998"/>
            <a:ext cx="821518" cy="341705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520" y="1911657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chemeClr val="accent2"/>
                </a:solidFill>
              </a:rPr>
              <a:t>SMEs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69424" y="1521627"/>
            <a:ext cx="97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chemeClr val="accent5">
                    <a:lumMod val="75000"/>
                  </a:schemeClr>
                </a:solidFill>
              </a:rPr>
              <a:t>RTOs</a:t>
            </a: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4270" y="4675307"/>
            <a:ext cx="16754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solidFill>
                  <a:srgbClr val="C00000"/>
                </a:solidFill>
              </a:rPr>
              <a:t>Large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</a:p>
          <a:p>
            <a:r>
              <a:rPr lang="fi-FI" dirty="0" err="1" smtClean="0">
                <a:solidFill>
                  <a:srgbClr val="C00000"/>
                </a:solidFill>
              </a:rPr>
              <a:t>companies</a:t>
            </a:r>
            <a:endParaRPr lang="fi-FI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96" y="5550934"/>
            <a:ext cx="1338082" cy="37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luke.fi/wp-content/uploads/Luke_FI_virall_WE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98" y="1204802"/>
            <a:ext cx="949378" cy="77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6"/>
          <p:cNvSpPr txBox="1">
            <a:spLocks noChangeArrowheads="1"/>
          </p:cNvSpPr>
          <p:nvPr/>
        </p:nvSpPr>
        <p:spPr>
          <a:xfrm>
            <a:off x="4016375" y="4437113"/>
            <a:ext cx="5006160" cy="2016223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Click to add title</a:t>
            </a: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/>
          <a:stretch/>
        </p:blipFill>
        <p:spPr bwMode="auto">
          <a:xfrm>
            <a:off x="0" y="0"/>
            <a:ext cx="9906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6"/>
          <p:cNvSpPr txBox="1">
            <a:spLocks noChangeArrowheads="1"/>
          </p:cNvSpPr>
          <p:nvPr/>
        </p:nvSpPr>
        <p:spPr>
          <a:xfrm>
            <a:off x="4016896" y="4437063"/>
            <a:ext cx="5328717" cy="2016272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Thank you for your attention!</a:t>
            </a:r>
            <a:endParaRPr kumimoji="0" lang="en-GB" sz="3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164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Kalvopohja (English)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B1662"/>
      </a:hlink>
      <a:folHlink>
        <a:srgbClr val="0070C0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cb7eaa1-e289-4ac6-89c1-490e92db7987">MYWORK-10299-148</_dlc_DocId>
    <_dlc_DocIdUrl xmlns="1cb7eaa1-e289-4ac6-89c1-490e92db7987">
      <Url>http://myworks.vtt.fi/projektit/vtt/spire2/_layouts/DocIdRedir.aspx?ID=MYWORK-10299-148</Url>
      <Description>MYWORK-10299-148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673FFF56B104E82EB96EC4302A58F" ma:contentTypeVersion="0" ma:contentTypeDescription="Create a new document." ma:contentTypeScope="" ma:versionID="ee451248d8796c49ac08f30bc31edfda">
  <xsd:schema xmlns:xsd="http://www.w3.org/2001/XMLSchema" xmlns:xs="http://www.w3.org/2001/XMLSchema" xmlns:p="http://schemas.microsoft.com/office/2006/metadata/properties" xmlns:ns2="1cb7eaa1-e289-4ac6-89c1-490e92db7987" targetNamespace="http://schemas.microsoft.com/office/2006/metadata/properties" ma:root="true" ma:fieldsID="e8dea21733fbde6e17b8abd974974759" ns2:_="">
    <xsd:import namespace="1cb7eaa1-e289-4ac6-89c1-490e92db79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7eaa1-e289-4ac6-89c1-490e92db79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4AAEC9-C353-4266-8684-49584A4056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4E3058-3919-4396-B5EE-0316878070C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315D4F4-72F8-4FC5-BFFC-45E55DEF791D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1cb7eaa1-e289-4ac6-89c1-490e92db7987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DE64B4E2-ADEE-41C6-B546-54944FAA6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7eaa1-e289-4ac6-89c1-490e92db7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 (English)</Template>
  <TotalTime>611</TotalTime>
  <Words>368</Words>
  <Application>Microsoft Office PowerPoint</Application>
  <PresentationFormat>A4 Paper (210x297 mm)</PresentationFormat>
  <Paragraphs>56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Kalvopohja (English)</vt:lpstr>
      <vt:lpstr>Blanco</vt:lpstr>
      <vt:lpstr>Mobile and Flexible Industrial Processing of Biomass, MOBILE FLIP  www.mobileflip.eu  </vt:lpstr>
      <vt:lpstr>Background</vt:lpstr>
      <vt:lpstr>Main objectives</vt:lpstr>
      <vt:lpstr>Approach</vt:lpstr>
      <vt:lpstr>Mobile Flip in figures</vt:lpstr>
      <vt:lpstr>Consortium</vt:lpstr>
      <vt:lpstr>PowerPoint Presentation</vt:lpstr>
    </vt:vector>
  </TitlesOfParts>
  <Company>VTT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Vahala Päivi</dc:creator>
  <cp:lastModifiedBy>Tamminen Tarja</cp:lastModifiedBy>
  <cp:revision>53</cp:revision>
  <dcterms:created xsi:type="dcterms:W3CDTF">2015-01-14T06:27:02Z</dcterms:created>
  <dcterms:modified xsi:type="dcterms:W3CDTF">2015-06-24T17:03:30Z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0x010100C00673FFF56B104E82EB96EC4302A58F</vt:lpwstr>
  </property>
  <property fmtid="{D5CDD505-2E9C-101B-9397-08002B2CF9AE}" pid="3" name="_dlc_DocIdItemGuid">
    <vt:lpwstr>d319e3e8-fbe9-4b47-a1c7-f4aaff165360</vt:lpwstr>
  </property>
  <property fmtid="{D5CDD505-2E9C-101B-9397-08002B2CF9AE}" pid="4" name="CategoryData">
    <vt:lpwstr>1554;#(03) Pohjat|0a1af191-198e-43de-b641-cbc85835d9b7</vt:lpwstr>
  </property>
  <property fmtid="{D5CDD505-2E9C-101B-9397-08002B2CF9AE}" pid="5" name="Kategoria">
    <vt:lpwstr>2533;#Viestintä ja julkaiseminen|eeca91d3-78e1-4330-945d-6a5938e65661</vt:lpwstr>
  </property>
  <property fmtid="{D5CDD505-2E9C-101B-9397-08002B2CF9AE}" pid="6" name="MetadataConnector">
    <vt:lpwstr>1393;#Viestintä ja julkaiseminen|d99c8b11-3a9b-4350-b55d-3e246bcfcc0b;#956;#Esitteet ja esittelymateriaalit|07e41ec6-0313-4bf8-b163-7708eece0827</vt:lpwstr>
  </property>
  <property fmtid="{D5CDD505-2E9C-101B-9397-08002B2CF9AE}" pid="7" name="_AdHocReviewCycleID">
    <vt:i4>-684566122</vt:i4>
  </property>
  <property fmtid="{D5CDD505-2E9C-101B-9397-08002B2CF9AE}" pid="8" name="_NewReviewCycle">
    <vt:lpwstr/>
  </property>
  <property fmtid="{D5CDD505-2E9C-101B-9397-08002B2CF9AE}" pid="9" name="_EmailSubject">
    <vt:lpwstr>INVITATION: Introduction to SPIRE projects - 29 June 2015, Brussels</vt:lpwstr>
  </property>
  <property fmtid="{D5CDD505-2E9C-101B-9397-08002B2CF9AE}" pid="10" name="_AuthorEmail">
    <vt:lpwstr>Tarja.Tamminen@vtt.fi</vt:lpwstr>
  </property>
  <property fmtid="{D5CDD505-2E9C-101B-9397-08002B2CF9AE}" pid="11" name="_AuthorEmailDisplayName">
    <vt:lpwstr>Tamminen Tarja</vt:lpwstr>
  </property>
  <property fmtid="{D5CDD505-2E9C-101B-9397-08002B2CF9AE}" pid="12" name="_PreviousAdHocReviewCycleID">
    <vt:i4>471691765</vt:i4>
  </property>
</Properties>
</file>