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99" r:id="rId3"/>
    <p:sldId id="304" r:id="rId4"/>
    <p:sldId id="305" r:id="rId5"/>
    <p:sldId id="300" r:id="rId6"/>
    <p:sldId id="301" r:id="rId7"/>
    <p:sldId id="306" r:id="rId8"/>
    <p:sldId id="302" r:id="rId9"/>
    <p:sldId id="303" r:id="rId10"/>
    <p:sldId id="262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65" autoAdjust="0"/>
    <p:restoredTop sz="94673" autoAdjust="0"/>
  </p:normalViewPr>
  <p:slideViewPr>
    <p:cSldViewPr>
      <p:cViewPr varScale="1">
        <p:scale>
          <a:sx n="115" d="100"/>
          <a:sy n="115" d="100"/>
        </p:scale>
        <p:origin x="172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63588-2BDD-411F-A85F-9BCC6F76D20C}" type="datetimeFigureOut">
              <a:rPr lang="en-AU" smtClean="0"/>
              <a:t>26/06/2015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4A96C-1AB6-427E-8B0E-B07F91034A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544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A96C-1AB6-427E-8B0E-B07F91034A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5023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3429000"/>
            <a:ext cx="5184576" cy="1077218"/>
          </a:xfrm>
        </p:spPr>
        <p:txBody>
          <a:bodyPr wrap="square">
            <a:spAutoFit/>
          </a:bodyPr>
          <a:lstStyle>
            <a:lvl1pPr algn="ctr">
              <a:buNone/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C055-9493-43E8-B35F-78C34FBC8BB7}" type="datetimeFigureOut">
              <a:rPr lang="es-ES" smtClean="0"/>
              <a:pPr/>
              <a:t>26/06/2015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C8711-9DE1-47E6-A0B9-818FFD0EAEC3}" type="slidenum">
              <a:rPr lang="es-ES" smtClean="0"/>
              <a:pPr/>
              <a:t>‹#›</a:t>
            </a:fld>
            <a:endParaRPr lang="es-ES" dirty="0"/>
          </a:p>
        </p:txBody>
      </p:sp>
      <p:pic>
        <p:nvPicPr>
          <p:cNvPr id="6" name="5 Imagen" descr="LogoIri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43732" y="188640"/>
            <a:ext cx="1449052" cy="5011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94483"/>
            <a:ext cx="4764032" cy="151507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ow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6215062"/>
            <a:ext cx="9144000" cy="64293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buNone/>
              <a:defRPr sz="26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C055-9493-43E8-B35F-78C34FBC8BB7}" type="datetimeFigureOut">
              <a:rPr lang="es-ES" smtClean="0"/>
              <a:pPr/>
              <a:t>26/06/2015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300192" y="6492875"/>
            <a:ext cx="648072" cy="365125"/>
          </a:xfrm>
        </p:spPr>
        <p:txBody>
          <a:bodyPr/>
          <a:lstStyle/>
          <a:p>
            <a:fld id="{1D0C8711-9DE1-47E6-A0B9-818FFD0EAEC3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611560" y="1844824"/>
            <a:ext cx="8229600" cy="4248472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17" b="29394"/>
          <a:stretch/>
        </p:blipFill>
        <p:spPr>
          <a:xfrm>
            <a:off x="7589634" y="107503"/>
            <a:ext cx="1526758" cy="57606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7503"/>
            <a:ext cx="1368152" cy="43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468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ow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6215062"/>
            <a:ext cx="9144000" cy="64293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buNone/>
              <a:defRPr sz="26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C055-9493-43E8-B35F-78C34FBC8BB7}" type="datetimeFigureOut">
              <a:rPr lang="es-ES" smtClean="0"/>
              <a:pPr/>
              <a:t>26/06/2015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300192" y="6492875"/>
            <a:ext cx="648072" cy="365125"/>
          </a:xfrm>
        </p:spPr>
        <p:txBody>
          <a:bodyPr/>
          <a:lstStyle/>
          <a:p>
            <a:fld id="{1D0C8711-9DE1-47E6-A0B9-818FFD0EAEC3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611560" y="1844824"/>
            <a:ext cx="3960440" cy="4248472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9" name="2 Marcador de contenido"/>
          <p:cNvSpPr>
            <a:spLocks noGrp="1"/>
          </p:cNvSpPr>
          <p:nvPr>
            <p:ph idx="13"/>
          </p:nvPr>
        </p:nvSpPr>
        <p:spPr>
          <a:xfrm>
            <a:off x="4716016" y="1844824"/>
            <a:ext cx="4125144" cy="4248472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17" b="29394"/>
          <a:stretch/>
        </p:blipFill>
        <p:spPr>
          <a:xfrm>
            <a:off x="7589634" y="107503"/>
            <a:ext cx="1526758" cy="57606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7503"/>
            <a:ext cx="1368152" cy="43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457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ection tit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251520" y="3140968"/>
            <a:ext cx="4248472" cy="1143000"/>
          </a:xfrm>
        </p:spPr>
        <p:txBody>
          <a:bodyPr/>
          <a:lstStyle>
            <a:lvl1pPr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add</a:t>
            </a:r>
            <a:r>
              <a:rPr lang="es-ES" dirty="0" smtClean="0"/>
              <a:t> </a:t>
            </a:r>
            <a:r>
              <a:rPr lang="es-ES" dirty="0" err="1" smtClean="0"/>
              <a:t>section</a:t>
            </a:r>
            <a:r>
              <a:rPr lang="es-ES" dirty="0" smtClean="0"/>
              <a:t> </a:t>
            </a:r>
            <a:r>
              <a:rPr lang="es-ES" dirty="0" err="1" smtClean="0"/>
              <a:t>tittle</a:t>
            </a: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A931C055-9493-43E8-B35F-78C34FBC8BB7}" type="datetimeFigureOut">
              <a:rPr lang="es-ES" smtClean="0"/>
              <a:pPr/>
              <a:t>26/06/2015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23728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030688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1D0C8711-9DE1-47E6-A0B9-818FFD0EAEC3}" type="slidenum">
              <a:rPr lang="es-ES" smtClean="0"/>
              <a:pPr/>
              <a:t>‹#›</a:t>
            </a:fld>
            <a:endParaRPr lang="es-E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72816"/>
            <a:ext cx="3347475" cy="10645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ow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6215062"/>
            <a:ext cx="9144000" cy="64293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buNone/>
              <a:defRPr sz="26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C055-9493-43E8-B35F-78C34FBC8BB7}" type="datetimeFigureOut">
              <a:rPr lang="es-ES" smtClean="0"/>
              <a:pPr/>
              <a:t>26/06/2015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300192" y="6492875"/>
            <a:ext cx="648072" cy="365125"/>
          </a:xfrm>
        </p:spPr>
        <p:txBody>
          <a:bodyPr/>
          <a:lstStyle/>
          <a:p>
            <a:fld id="{1D0C8711-9DE1-47E6-A0B9-818FFD0EAEC3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4283968" y="1916832"/>
            <a:ext cx="4752528" cy="4176464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11" name="10 Marcador de posición de imagen"/>
          <p:cNvSpPr>
            <a:spLocks noGrp="1"/>
          </p:cNvSpPr>
          <p:nvPr>
            <p:ph type="pic" sz="quarter" idx="13"/>
          </p:nvPr>
        </p:nvSpPr>
        <p:spPr>
          <a:xfrm>
            <a:off x="683568" y="1916832"/>
            <a:ext cx="3600450" cy="4249737"/>
          </a:xfrm>
        </p:spPr>
        <p:txBody>
          <a:bodyPr/>
          <a:lstStyle/>
          <a:p>
            <a:endParaRPr lang="es-E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17" b="29394"/>
          <a:stretch/>
        </p:blipFill>
        <p:spPr>
          <a:xfrm>
            <a:off x="7589634" y="107503"/>
            <a:ext cx="1526758" cy="57606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7503"/>
            <a:ext cx="1368152" cy="43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611560" y="2420889"/>
            <a:ext cx="6120680" cy="1296144"/>
          </a:xfrm>
        </p:spPr>
        <p:txBody>
          <a:bodyPr/>
          <a:lstStyle>
            <a:lvl1pPr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ES" dirty="0" err="1" smtClean="0"/>
              <a:t>Thank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Department</a:t>
            </a:r>
            <a:r>
              <a:rPr lang="es-ES" dirty="0" smtClean="0"/>
              <a:t>:</a:t>
            </a:r>
          </a:p>
          <a:p>
            <a:pPr lvl="1"/>
            <a:r>
              <a:rPr lang="es-ES" dirty="0" err="1" smtClean="0"/>
              <a:t>Name</a:t>
            </a:r>
            <a:r>
              <a:rPr lang="es-ES" dirty="0" smtClean="0"/>
              <a:t>: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115616" cy="365125"/>
          </a:xfrm>
          <a:prstGeom prst="rect">
            <a:avLst/>
          </a:prstGeom>
        </p:spPr>
        <p:txBody>
          <a:bodyPr/>
          <a:lstStyle/>
          <a:p>
            <a:fld id="{A931C055-9493-43E8-B35F-78C34FBC8BB7}" type="datetimeFigureOut">
              <a:rPr lang="es-ES" smtClean="0"/>
              <a:pPr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15616" y="6492875"/>
            <a:ext cx="2448272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563888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1D0C8711-9DE1-47E6-A0B9-818FFD0EAEC3}" type="slidenum">
              <a:rPr lang="es-ES" smtClean="0"/>
              <a:pPr/>
              <a:t>‹#›</a:t>
            </a:fld>
            <a:endParaRPr lang="es-E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92696"/>
            <a:ext cx="5010040" cy="1593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1143000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1772816"/>
            <a:ext cx="8229600" cy="452596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9" name="3 Marcador de fecha"/>
          <p:cNvSpPr>
            <a:spLocks noGrp="1"/>
          </p:cNvSpPr>
          <p:nvPr>
            <p:ph type="dt" sz="half" idx="2"/>
          </p:nvPr>
        </p:nvSpPr>
        <p:spPr>
          <a:xfrm>
            <a:off x="251520" y="6525344"/>
            <a:ext cx="1368152" cy="248493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A931C055-9493-43E8-B35F-78C34FBC8BB7}" type="datetimeFigureOut">
              <a:rPr lang="es-ES" smtClean="0"/>
              <a:pPr/>
              <a:t>26/06/2015</a:t>
            </a:fld>
            <a:endParaRPr lang="es-ES" dirty="0"/>
          </a:p>
        </p:txBody>
      </p:sp>
      <p:sp>
        <p:nvSpPr>
          <p:cNvPr id="10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619672" y="6525344"/>
            <a:ext cx="4680520" cy="248493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s-ES" dirty="0"/>
          </a:p>
        </p:txBody>
      </p:sp>
      <p:sp>
        <p:nvSpPr>
          <p:cNvPr id="11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732240" y="6520259"/>
            <a:ext cx="648072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1"/>
                </a:solidFill>
                <a:latin typeface="+mj-lt"/>
              </a:defRPr>
            </a:lvl1pPr>
          </a:lstStyle>
          <a:p>
            <a:fld id="{1D0C8711-9DE1-47E6-A0B9-818FFD0EAEC3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54" r:id="rId4"/>
    <p:sldLayoutId id="2147483657" r:id="rId5"/>
    <p:sldLayoutId id="2147483650" r:id="rId6"/>
  </p:sldLayoutIdLst>
  <p:txStyles>
    <p:titleStyle>
      <a:lvl1pPr algn="l" defTabSz="914400" rtl="0" eaLnBrk="1" latinLnBrk="0" hangingPunct="1">
        <a:spcBef>
          <a:spcPct val="0"/>
        </a:spcBef>
        <a:buSzPct val="110000"/>
        <a:buFontTx/>
        <a:buNone/>
        <a:defRPr sz="26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8"/>
        </a:buBlip>
        <a:defRPr sz="2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9"/>
        </a:buBlip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0"/>
        </a:buBlip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8"/>
        </a:buBlip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www.pro-pat.eu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636940"/>
            <a:ext cx="5184576" cy="2677656"/>
          </a:xfrm>
        </p:spPr>
        <p:txBody>
          <a:bodyPr/>
          <a:lstStyle/>
          <a:p>
            <a:r>
              <a:rPr lang="en-US" sz="2400" dirty="0"/>
              <a:t>Robust and affordable process control </a:t>
            </a:r>
            <a:r>
              <a:rPr lang="en-US" sz="2400" dirty="0" smtClean="0"/>
              <a:t>technologies </a:t>
            </a:r>
            <a:r>
              <a:rPr lang="en-US" sz="2400" dirty="0"/>
              <a:t>for improving standards and </a:t>
            </a:r>
            <a:r>
              <a:rPr lang="en-US" sz="2400" dirty="0" err="1"/>
              <a:t>optimising</a:t>
            </a:r>
            <a:r>
              <a:rPr lang="en-US" sz="2400" dirty="0"/>
              <a:t> industrial operations</a:t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ca-ES" sz="2400" i="1" dirty="0" smtClean="0"/>
              <a:t>Pau Puigdollers</a:t>
            </a:r>
            <a:br>
              <a:rPr lang="ca-ES" sz="2400" i="1" dirty="0" smtClean="0"/>
            </a:br>
            <a:r>
              <a:rPr lang="ca-ES" sz="2400" i="1" dirty="0" smtClean="0"/>
              <a:t>Project Coordinator</a:t>
            </a:r>
            <a:r>
              <a:rPr lang="ca-ES" dirty="0" smtClean="0"/>
              <a:t/>
            </a:r>
            <a:br>
              <a:rPr lang="ca-ES" dirty="0" smtClean="0"/>
            </a:br>
            <a:endParaRPr lang="es-ES" sz="2400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673" y="5177354"/>
            <a:ext cx="1169327" cy="16806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11560" y="3212976"/>
            <a:ext cx="6120680" cy="1296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sz="3900" dirty="0" smtClean="0">
                <a:hlinkClick r:id="rId2"/>
              </a:rPr>
              <a:t>www.pro-pat.eu</a:t>
            </a:r>
            <a:endParaRPr lang="es-ES" sz="3900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err="1" smtClean="0"/>
              <a:t>Thank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! </a:t>
            </a:r>
            <a:endParaRPr lang="es-E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4763"/>
            <a:ext cx="1152128" cy="1703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/>
          <a:lstStyle/>
          <a:p>
            <a:r>
              <a:rPr lang="en-AU" b="1" dirty="0" smtClean="0"/>
              <a:t>Quick overview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4752528"/>
          </a:xfrm>
        </p:spPr>
        <p:txBody>
          <a:bodyPr/>
          <a:lstStyle/>
          <a:p>
            <a:r>
              <a:rPr lang="en-US" dirty="0" smtClean="0"/>
              <a:t>Topic: SPIRE 1 – Integrated Process Control</a:t>
            </a:r>
          </a:p>
          <a:p>
            <a:r>
              <a:rPr lang="en-US" dirty="0" smtClean="0"/>
              <a:t>Grant </a:t>
            </a:r>
            <a:r>
              <a:rPr lang="en-US" dirty="0"/>
              <a:t>Agreement no. </a:t>
            </a:r>
            <a:r>
              <a:rPr lang="en-US" dirty="0" smtClean="0"/>
              <a:t>637232</a:t>
            </a:r>
            <a:endParaRPr lang="en-AU" dirty="0"/>
          </a:p>
          <a:p>
            <a:r>
              <a:rPr lang="en-AU" dirty="0" smtClean="0"/>
              <a:t>Start date: 1</a:t>
            </a:r>
            <a:r>
              <a:rPr lang="en-AU" baseline="30000" dirty="0" smtClean="0"/>
              <a:t>st</a:t>
            </a:r>
            <a:r>
              <a:rPr lang="en-AU" dirty="0" smtClean="0"/>
              <a:t> January 2015</a:t>
            </a:r>
          </a:p>
          <a:p>
            <a:r>
              <a:rPr lang="en-AU" dirty="0" smtClean="0"/>
              <a:t>End date: 31</a:t>
            </a:r>
            <a:r>
              <a:rPr lang="en-AU" baseline="30000" dirty="0" smtClean="0"/>
              <a:t>st</a:t>
            </a:r>
            <a:r>
              <a:rPr lang="en-AU" dirty="0" smtClean="0"/>
              <a:t> December 2018</a:t>
            </a:r>
          </a:p>
          <a:p>
            <a:r>
              <a:rPr lang="en-AU" dirty="0" smtClean="0"/>
              <a:t>Participants: 16 partners, 8 EU countries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/>
              <a:t>SME led project that also includes a technology start up, process industries, academia and institutes.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5"/>
          <a:stretch/>
        </p:blipFill>
        <p:spPr>
          <a:xfrm>
            <a:off x="122033" y="4058950"/>
            <a:ext cx="2989932" cy="21602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832" y="4221088"/>
            <a:ext cx="2819028" cy="19981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136" y="4227284"/>
            <a:ext cx="2841996" cy="1995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14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PROPAT: Making 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process analytical technology (PAT) initiative a reality for the European process industries through integrated process control.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42484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GB" dirty="0" smtClean="0"/>
              <a:t>PAT enables: </a:t>
            </a:r>
          </a:p>
          <a:p>
            <a:pPr marL="0" indent="0">
              <a:buNone/>
            </a:pPr>
            <a:r>
              <a:rPr lang="en-GB" dirty="0" smtClean="0"/>
              <a:t>• a </a:t>
            </a:r>
            <a:r>
              <a:rPr lang="en-GB" dirty="0"/>
              <a:t>process to be monitored for real time release of the process, cutting down on the amount of testing downstream and optimising quality in real-time. </a:t>
            </a:r>
          </a:p>
          <a:p>
            <a:pPr marL="0" indent="0">
              <a:buNone/>
            </a:pPr>
            <a:r>
              <a:rPr lang="en-GB" dirty="0" smtClean="0"/>
              <a:t>• quality </a:t>
            </a:r>
            <a:r>
              <a:rPr lang="en-GB" dirty="0"/>
              <a:t>cost reduction by moving quality control closer to the production line (in-line, on-line, at-line) and away from the post-manufacturing quality labs.</a:t>
            </a:r>
          </a:p>
          <a:p>
            <a:pPr marL="0" indent="0">
              <a:buNone/>
            </a:pPr>
            <a:r>
              <a:rPr lang="en-GB" dirty="0" smtClean="0"/>
              <a:t>• Quality </a:t>
            </a:r>
            <a:r>
              <a:rPr lang="en-GB" dirty="0"/>
              <a:t>by </a:t>
            </a:r>
            <a:r>
              <a:rPr lang="en-GB" dirty="0" smtClean="0"/>
              <a:t>Design- allowing </a:t>
            </a:r>
            <a:r>
              <a:rPr lang="en-GB" dirty="0"/>
              <a:t>a process to be optimised to obtain greater efficiencies and higher end quality through knowledge of the fundamental scientific principles behind a process and continuous control of a process. 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234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143000"/>
          </a:xfrm>
        </p:spPr>
        <p:txBody>
          <a:bodyPr/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are the challenges of PAT adoption in the industry?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• High </a:t>
            </a:r>
            <a:r>
              <a:rPr lang="en-GB" dirty="0"/>
              <a:t>costs of analysers</a:t>
            </a:r>
          </a:p>
          <a:p>
            <a:pPr marL="0" indent="0">
              <a:buNone/>
            </a:pPr>
            <a:r>
              <a:rPr lang="en-GB" dirty="0" smtClean="0"/>
              <a:t>• Lack </a:t>
            </a:r>
            <a:r>
              <a:rPr lang="en-GB" dirty="0"/>
              <a:t>of a flexible platform for the integration of different analysers into existing plants </a:t>
            </a:r>
          </a:p>
          <a:p>
            <a:pPr marL="0" indent="0">
              <a:buNone/>
            </a:pPr>
            <a:r>
              <a:rPr lang="en-GB" dirty="0" smtClean="0"/>
              <a:t>• PAT </a:t>
            </a:r>
            <a:r>
              <a:rPr lang="en-GB" dirty="0"/>
              <a:t>generates large volumes of data that need to be managed</a:t>
            </a:r>
          </a:p>
          <a:p>
            <a:pPr marL="0" indent="0">
              <a:buNone/>
            </a:pP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3568" y="4077072"/>
            <a:ext cx="8229600" cy="1143000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SzPct val="110000"/>
              <a:buFontTx/>
              <a:buNone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ProPAT’s</a:t>
            </a: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flexible PAT integration and data management platform will remove the barriers to practical PAT adoption in the industry. </a:t>
            </a:r>
            <a:endParaRPr lang="en-GB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01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</a:t>
            </a:r>
            <a:r>
              <a:rPr lang="en-AU" dirty="0" err="1" smtClean="0"/>
              <a:t>ProPAT</a:t>
            </a:r>
            <a:r>
              <a:rPr lang="en-AU" dirty="0" smtClean="0"/>
              <a:t>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 </a:t>
            </a:r>
            <a:r>
              <a:rPr lang="en-US" dirty="0"/>
              <a:t>affordable platform </a:t>
            </a:r>
            <a:r>
              <a:rPr lang="en-US" dirty="0" smtClean="0"/>
              <a:t>to facilitate Process </a:t>
            </a:r>
            <a:r>
              <a:rPr lang="en-US" dirty="0"/>
              <a:t>Analytical Technology implementation for achieving more efficient and sustainable production processes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600" dirty="0" smtClean="0"/>
              <a:t>Key objectives</a:t>
            </a:r>
          </a:p>
          <a:p>
            <a:r>
              <a:rPr lang="en-US" dirty="0" smtClean="0"/>
              <a:t>To develop an INTEGRATED PROCESS CONTROL PLATFORM based on novel low cost real time on-line sensors and a versatile Global Control System Platform that acquires and processes the data</a:t>
            </a:r>
            <a:endParaRPr lang="en-GB" dirty="0" smtClean="0"/>
          </a:p>
          <a:p>
            <a:r>
              <a:rPr lang="en-GB" dirty="0" smtClean="0"/>
              <a:t>To </a:t>
            </a:r>
            <a:r>
              <a:rPr lang="en-GB" dirty="0"/>
              <a:t>perform PAT and </a:t>
            </a:r>
            <a:r>
              <a:rPr lang="en-GB" dirty="0" err="1"/>
              <a:t>QbD</a:t>
            </a:r>
            <a:r>
              <a:rPr lang="en-GB" dirty="0"/>
              <a:t> implementation case studies in order to evaluate their impacts and demonstrate their advantages. </a:t>
            </a:r>
          </a:p>
          <a:p>
            <a:r>
              <a:rPr lang="en-GB" dirty="0"/>
              <a:t>To develop models for individual sensors and methods for analysing multisensory inputs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0546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Specific</a:t>
            </a:r>
            <a:r>
              <a:rPr lang="es-ES" dirty="0" smtClean="0"/>
              <a:t> outputs</a:t>
            </a:r>
            <a:endParaRPr lang="es-ES" dirty="0"/>
          </a:p>
        </p:txBody>
      </p:sp>
      <p:pic>
        <p:nvPicPr>
          <p:cNvPr id="4" name="Shape 144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18671" y="1691680"/>
            <a:ext cx="6660392" cy="42481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hape 146"/>
          <p:cNvSpPr txBox="1"/>
          <p:nvPr/>
        </p:nvSpPr>
        <p:spPr>
          <a:xfrm>
            <a:off x="6876256" y="1628800"/>
            <a:ext cx="2237300" cy="38164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PT Sans Narrow"/>
              <a:buNone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  <a:sym typeface="PT Sans Narrow"/>
              </a:rPr>
              <a:t>Expected outcomes:</a:t>
            </a:r>
          </a:p>
          <a:p>
            <a:pPr marL="457200" marR="0" lvl="0" indent="-330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PT Sans Narrow"/>
              <a:buChar char="●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  <a:sym typeface="PT Sans Narrow"/>
              </a:rPr>
              <a:t>Novel MEMS-based SWIR compact spectrometer</a:t>
            </a:r>
          </a:p>
          <a:p>
            <a:pPr marL="457200" marR="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PT Sans Narrow"/>
              <a:buChar char="●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  <a:sym typeface="PT Sans Narrow"/>
              </a:rPr>
              <a:t>Novel “lens-free” microscope particle size analyzer</a:t>
            </a:r>
          </a:p>
          <a:p>
            <a:pPr marL="457200" marR="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PT Sans Narrow"/>
              <a:buChar char="●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  <a:sym typeface="PT Sans Narrow"/>
              </a:rPr>
              <a:t>Latest smart sensors</a:t>
            </a:r>
          </a:p>
          <a:p>
            <a:pPr marL="457200" marR="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PT Sans Narrow"/>
              <a:buChar char="●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  <a:sym typeface="PT Sans Narrow"/>
              </a:rPr>
              <a:t>Latest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  <a:sym typeface="PT Sans Narrow"/>
              </a:rPr>
              <a:t>chemometric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  <a:sym typeface="PT Sans Narrow"/>
              </a:rPr>
              <a:t> tools</a:t>
            </a:r>
          </a:p>
          <a:p>
            <a:pPr marL="457200" marR="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PT Sans Narrow"/>
              <a:buChar char="●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  <a:sym typeface="PT Sans Narrow"/>
              </a:rPr>
              <a:t>Global control platform</a:t>
            </a:r>
          </a:p>
          <a:p>
            <a:pPr marL="457200" marR="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PT Sans Narrow"/>
              <a:buChar char="●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  <a:sym typeface="PT Sans Narrow"/>
              </a:rPr>
              <a:t>Installed and validated in real production facilities</a:t>
            </a:r>
          </a:p>
          <a:p>
            <a:pPr marR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4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  <a:sym typeface="PT Sans Narrow"/>
            </a:endParaRPr>
          </a:p>
        </p:txBody>
      </p:sp>
    </p:spTree>
    <p:extLst>
      <p:ext uri="{BB962C8B-B14F-4D97-AF65-F5344CB8AC3E}">
        <p14:creationId xmlns:p14="http://schemas.microsoft.com/office/powerpoint/2010/main" val="11935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A more </a:t>
            </a:r>
            <a:r>
              <a:rPr lang="es-ES" b="1" dirty="0" err="1" smtClean="0"/>
              <a:t>efficient</a:t>
            </a:r>
            <a:r>
              <a:rPr lang="es-ES" b="1" dirty="0" smtClean="0"/>
              <a:t> </a:t>
            </a:r>
            <a:r>
              <a:rPr lang="es-ES" b="1" dirty="0" err="1" smtClean="0"/>
              <a:t>process</a:t>
            </a:r>
            <a:r>
              <a:rPr lang="es-ES" b="1" dirty="0" smtClean="0"/>
              <a:t> </a:t>
            </a:r>
            <a:r>
              <a:rPr lang="es-ES" b="1" dirty="0" err="1" smtClean="0"/>
              <a:t>results</a:t>
            </a:r>
            <a:r>
              <a:rPr lang="es-ES" b="1" dirty="0" smtClean="0"/>
              <a:t> in:</a:t>
            </a:r>
            <a:endParaRPr lang="es-E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Greater </a:t>
            </a:r>
            <a:r>
              <a:rPr lang="en-GB" dirty="0"/>
              <a:t>production capacity</a:t>
            </a:r>
          </a:p>
          <a:p>
            <a:r>
              <a:rPr lang="en-GB" dirty="0" smtClean="0"/>
              <a:t>Easier </a:t>
            </a:r>
            <a:r>
              <a:rPr lang="en-GB" dirty="0"/>
              <a:t>and more predictable processing</a:t>
            </a:r>
          </a:p>
          <a:p>
            <a:r>
              <a:rPr lang="en-GB" dirty="0" smtClean="0"/>
              <a:t>Less </a:t>
            </a:r>
            <a:r>
              <a:rPr lang="en-GB" dirty="0"/>
              <a:t>waste generated</a:t>
            </a:r>
          </a:p>
          <a:p>
            <a:r>
              <a:rPr lang="en-GB" dirty="0" smtClean="0"/>
              <a:t>Cost </a:t>
            </a:r>
            <a:r>
              <a:rPr lang="en-GB" dirty="0"/>
              <a:t>savings</a:t>
            </a:r>
          </a:p>
          <a:p>
            <a:endParaRPr lang="es-ES_tradnl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3568" y="4221088"/>
            <a:ext cx="8229600" cy="1143000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SzPct val="110000"/>
              <a:buFontTx/>
              <a:buNone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err="1" smtClean="0"/>
              <a:t>Integrated</a:t>
            </a:r>
            <a:r>
              <a:rPr lang="es-ES" b="1" dirty="0" smtClean="0"/>
              <a:t> </a:t>
            </a:r>
            <a:r>
              <a:rPr lang="es-ES" b="1" dirty="0" err="1" smtClean="0"/>
              <a:t>process</a:t>
            </a:r>
            <a:r>
              <a:rPr lang="es-ES" b="1" dirty="0" smtClean="0"/>
              <a:t> control </a:t>
            </a:r>
            <a:r>
              <a:rPr lang="es-ES" b="1" dirty="0" err="1" smtClean="0"/>
              <a:t>is</a:t>
            </a:r>
            <a:r>
              <a:rPr lang="es-ES" b="1" dirty="0" smtClean="0"/>
              <a:t> fundamental </a:t>
            </a:r>
            <a:r>
              <a:rPr lang="es-ES" b="1" dirty="0" err="1" smtClean="0"/>
              <a:t>for</a:t>
            </a:r>
            <a:r>
              <a:rPr lang="es-ES" b="1" dirty="0" smtClean="0"/>
              <a:t> a </a:t>
            </a:r>
            <a:r>
              <a:rPr lang="es-ES" b="1" dirty="0" err="1" smtClean="0"/>
              <a:t>sustainable</a:t>
            </a:r>
            <a:r>
              <a:rPr lang="es-ES" b="1" dirty="0" smtClean="0"/>
              <a:t> and </a:t>
            </a:r>
            <a:r>
              <a:rPr lang="es-ES" b="1" dirty="0" err="1" smtClean="0"/>
              <a:t>efficient</a:t>
            </a:r>
            <a:r>
              <a:rPr lang="es-ES" b="1" dirty="0" smtClean="0"/>
              <a:t> </a:t>
            </a:r>
            <a:r>
              <a:rPr lang="es-ES" b="1" dirty="0" err="1" smtClean="0"/>
              <a:t>European</a:t>
            </a:r>
            <a:r>
              <a:rPr lang="es-ES" b="1" dirty="0" smtClean="0"/>
              <a:t> </a:t>
            </a:r>
            <a:r>
              <a:rPr lang="es-ES" b="1" dirty="0" err="1" smtClean="0"/>
              <a:t>process</a:t>
            </a:r>
            <a:r>
              <a:rPr lang="es-ES" b="1" dirty="0" smtClean="0"/>
              <a:t> </a:t>
            </a:r>
            <a:r>
              <a:rPr lang="es-ES" b="1" dirty="0" err="1" smtClean="0"/>
              <a:t>industry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59082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/>
              <a:t>Expected</a:t>
            </a:r>
            <a:r>
              <a:rPr lang="es-ES" b="1" dirty="0" smtClean="0"/>
              <a:t> </a:t>
            </a:r>
            <a:r>
              <a:rPr lang="es-ES" b="1" dirty="0" err="1" smtClean="0"/>
              <a:t>impacts</a:t>
            </a:r>
            <a:endParaRPr lang="es-E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Implementation of PAT in the European process industry</a:t>
            </a:r>
          </a:p>
          <a:p>
            <a:r>
              <a:rPr lang="en-GB" dirty="0"/>
              <a:t>To ensure a more efficient control of processes through on-line measurement and modelling critical quality attributes</a:t>
            </a:r>
          </a:p>
          <a:p>
            <a:r>
              <a:rPr lang="en-GB" dirty="0"/>
              <a:t>Increased resource and energy efficiency in plant operations in the short to medium term</a:t>
            </a:r>
          </a:p>
          <a:p>
            <a:r>
              <a:rPr lang="en-US" dirty="0" err="1"/>
              <a:t>ProPAT</a:t>
            </a:r>
            <a:r>
              <a:rPr lang="en-US" dirty="0"/>
              <a:t> will contribute to the creation of a CEN Workshop Agreement as a best </a:t>
            </a:r>
            <a:r>
              <a:rPr lang="en-US" dirty="0" smtClean="0"/>
              <a:t>practice </a:t>
            </a:r>
            <a:r>
              <a:rPr lang="en-US" dirty="0"/>
              <a:t>document.</a:t>
            </a:r>
          </a:p>
          <a:p>
            <a:r>
              <a:rPr lang="en-US" dirty="0"/>
              <a:t>Cross-sectorial technology transfer: Demonstration activities across 4 different process industries will ensure the cross sectorial technology transfer.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798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/>
              <a:t>Beyond</a:t>
            </a:r>
            <a:r>
              <a:rPr lang="es-ES" b="1" dirty="0" smtClean="0"/>
              <a:t> </a:t>
            </a:r>
            <a:r>
              <a:rPr lang="es-ES" b="1" dirty="0" err="1" smtClean="0"/>
              <a:t>ProPAT</a:t>
            </a:r>
            <a:r>
              <a:rPr lang="es-ES" b="1" dirty="0" smtClean="0"/>
              <a:t> </a:t>
            </a:r>
            <a:r>
              <a:rPr lang="es-ES" b="1" dirty="0" err="1" smtClean="0"/>
              <a:t>boundaries</a:t>
            </a:r>
            <a:endParaRPr lang="es-E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planned dissemination </a:t>
            </a:r>
            <a:r>
              <a:rPr lang="en-US" dirty="0" smtClean="0"/>
              <a:t>and exploitation activities </a:t>
            </a:r>
            <a:r>
              <a:rPr lang="en-US" dirty="0"/>
              <a:t>will also ensure the technology developments reach other potentially interested </a:t>
            </a:r>
            <a:r>
              <a:rPr lang="en-US" dirty="0" smtClean="0"/>
              <a:t>sectors</a:t>
            </a:r>
          </a:p>
          <a:p>
            <a:r>
              <a:rPr lang="en-US" dirty="0" err="1" smtClean="0"/>
              <a:t>ProPAT</a:t>
            </a:r>
            <a:r>
              <a:rPr lang="en-US" dirty="0" smtClean="0"/>
              <a:t> is open to collaboration with similar projects and platforms to ensure a larger impact of the project results.</a:t>
            </a:r>
          </a:p>
          <a:p>
            <a:r>
              <a:rPr lang="en-US" dirty="0" smtClean="0"/>
              <a:t>The creation of a PAT standardization platform will allow the results of </a:t>
            </a:r>
            <a:r>
              <a:rPr lang="en-US" dirty="0" err="1" smtClean="0"/>
              <a:t>ProPAT</a:t>
            </a:r>
            <a:r>
              <a:rPr lang="en-US" dirty="0" smtClean="0"/>
              <a:t> to be </a:t>
            </a:r>
            <a:r>
              <a:rPr lang="en-US" dirty="0" err="1" smtClean="0"/>
              <a:t>uptaken</a:t>
            </a:r>
            <a:r>
              <a:rPr lang="en-US" dirty="0" smtClean="0"/>
              <a:t> by industries around Europe and beyond. </a:t>
            </a:r>
            <a:endParaRPr lang="en-U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215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RIS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1912</TotalTime>
  <Words>541</Words>
  <Application>Microsoft Office PowerPoint</Application>
  <PresentationFormat>On-screen Show (4:3)</PresentationFormat>
  <Paragraphs>54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PT Sans Narrow</vt:lpstr>
      <vt:lpstr>IRIS-Template</vt:lpstr>
      <vt:lpstr>Robust and affordable process control technologies for improving standards and optimising industrial operations  Pau Puigdollers Project Coordinator </vt:lpstr>
      <vt:lpstr>Quick overview</vt:lpstr>
      <vt:lpstr>PROPAT: Making the process analytical technology (PAT) initiative a reality for the European process industries through integrated process control.</vt:lpstr>
      <vt:lpstr>What are the challenges of PAT adoption in the industry?</vt:lpstr>
      <vt:lpstr>What is ProPAT?</vt:lpstr>
      <vt:lpstr>Specific outputs</vt:lpstr>
      <vt:lpstr>A more efficient process results in:</vt:lpstr>
      <vt:lpstr>Expected impacts</vt:lpstr>
      <vt:lpstr>Beyond ProPAT boundaries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CURREGO</dc:creator>
  <cp:lastModifiedBy>Pau Puigdollers</cp:lastModifiedBy>
  <cp:revision>83</cp:revision>
  <dcterms:created xsi:type="dcterms:W3CDTF">2013-09-17T09:15:50Z</dcterms:created>
  <dcterms:modified xsi:type="dcterms:W3CDTF">2015-06-26T09:15:53Z</dcterms:modified>
</cp:coreProperties>
</file>