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sldIdLst>
    <p:sldId id="263" r:id="rId3"/>
    <p:sldId id="262" r:id="rId4"/>
    <p:sldId id="264" r:id="rId5"/>
    <p:sldId id="265" r:id="rId6"/>
    <p:sldId id="266" r:id="rId7"/>
    <p:sldId id="261" r:id="rId8"/>
  </p:sldIdLst>
  <p:sldSz cx="9144000" cy="6858000" type="screen4x3"/>
  <p:notesSz cx="68199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6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3733-5CF4-4863-B198-BB8C6E0C073B}" type="datetimeFigureOut">
              <a:rPr lang="de-DE" smtClean="0"/>
              <a:t>25.06.2015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1BC9A-B3B8-4F49-B532-1D0BEEB45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8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12" Type="http://schemas.openxmlformats.org/officeDocument/2006/relationships/image" Target="../media/image10.gif"/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 userDrawn="1"/>
        </p:nvSpPr>
        <p:spPr>
          <a:xfrm>
            <a:off x="0" y="4869160"/>
            <a:ext cx="9144000" cy="2016224"/>
          </a:xfrm>
          <a:prstGeom prst="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154" y="-2208"/>
            <a:ext cx="9144000" cy="1412776"/>
            <a:chOff x="1154" y="-2208"/>
            <a:chExt cx="9144000" cy="1412776"/>
          </a:xfrm>
        </p:grpSpPr>
        <p:sp>
          <p:nvSpPr>
            <p:cNvPr id="63" name="Rechteck 62"/>
            <p:cNvSpPr/>
            <p:nvPr userDrawn="1"/>
          </p:nvSpPr>
          <p:spPr>
            <a:xfrm>
              <a:off x="1154" y="-2208"/>
              <a:ext cx="9144000" cy="1412776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4" name="Grafik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98592"/>
              <a:ext cx="1142176" cy="1142176"/>
            </a:xfrm>
            <a:prstGeom prst="rect">
              <a:avLst/>
            </a:prstGeom>
          </p:spPr>
        </p:pic>
      </p:grp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29004"/>
            <a:ext cx="1322603" cy="410877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44" y="5117995"/>
            <a:ext cx="2016224" cy="21818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56" y="6078967"/>
            <a:ext cx="1845221" cy="545769"/>
          </a:xfrm>
          <a:prstGeom prst="rect">
            <a:avLst/>
          </a:prstGeom>
        </p:spPr>
      </p:pic>
      <p:pic>
        <p:nvPicPr>
          <p:cNvPr id="32" name="Picture 2" descr="X:\LUDWIGSHAFEN\GC\FOLDERS\Spire-GC\62_Kickoff_PRODIAS_Jan2014\logos\BASFw_wh100db_4c.t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36181"/>
            <a:ext cx="849667" cy="4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31" y="5472608"/>
            <a:ext cx="1333545" cy="5040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39" y="6106765"/>
            <a:ext cx="1453256" cy="301947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51" y="5688632"/>
            <a:ext cx="491492" cy="378343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16" y="5031544"/>
            <a:ext cx="1811119" cy="34175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34" y="6453707"/>
            <a:ext cx="1462019" cy="22517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53" y="5445223"/>
            <a:ext cx="1308934" cy="380021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12" y="4869160"/>
            <a:ext cx="620309" cy="891555"/>
          </a:xfrm>
          <a:prstGeom prst="rect">
            <a:avLst/>
          </a:prstGeom>
        </p:spPr>
      </p:pic>
      <p:sp>
        <p:nvSpPr>
          <p:cNvPr id="40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8229600" cy="1152127"/>
          </a:xfrm>
        </p:spPr>
        <p:txBody>
          <a:bodyPr/>
          <a:lstStyle>
            <a:lvl1pPr marL="0" indent="0">
              <a:buFontTx/>
              <a:buNone/>
              <a:defRPr sz="2800" b="1" baseline="0"/>
            </a:lvl1pPr>
            <a:lvl2pPr marL="742950" indent="-285750">
              <a:buFontTx/>
              <a:buBlip>
                <a:blip r:embed="rId14"/>
              </a:buBlip>
              <a:defRPr sz="2000"/>
            </a:lvl2pPr>
            <a:lvl3pPr marL="1143000" indent="-228600">
              <a:buFontTx/>
              <a:buBlip>
                <a:blip r:embed="rId14"/>
              </a:buBlip>
              <a:defRPr sz="2000"/>
            </a:lvl3pPr>
            <a:lvl4pPr marL="1600200" indent="-228600">
              <a:buFontTx/>
              <a:buBlip>
                <a:blip r:embed="rId14"/>
              </a:buBlip>
              <a:defRPr sz="2000"/>
            </a:lvl4pPr>
            <a:lvl5pPr marL="2057400" indent="-228600">
              <a:buFontTx/>
              <a:buBlip>
                <a:blip r:embed="rId14"/>
              </a:buBlip>
              <a:defRPr sz="2000"/>
            </a:lvl5pPr>
          </a:lstStyle>
          <a:p>
            <a:pPr lvl="0"/>
            <a:r>
              <a:rPr lang="de-DE" dirty="0" smtClean="0"/>
              <a:t>Title: </a:t>
            </a:r>
          </a:p>
          <a:p>
            <a:pPr lvl="0"/>
            <a:endParaRPr lang="de-DE" dirty="0" smtClean="0"/>
          </a:p>
        </p:txBody>
      </p:sp>
      <p:sp>
        <p:nvSpPr>
          <p:cNvPr id="41" name="Inhaltsplatzhalter 2"/>
          <p:cNvSpPr>
            <a:spLocks noGrp="1"/>
          </p:cNvSpPr>
          <p:nvPr>
            <p:ph idx="10" hasCustomPrompt="1"/>
          </p:nvPr>
        </p:nvSpPr>
        <p:spPr>
          <a:xfrm>
            <a:off x="458354" y="3573016"/>
            <a:ext cx="8229600" cy="6480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14"/>
              </a:buBlip>
              <a:defRPr sz="2000"/>
            </a:lvl2pPr>
            <a:lvl3pPr marL="1143000" indent="-228600">
              <a:buFontTx/>
              <a:buBlip>
                <a:blip r:embed="rId14"/>
              </a:buBlip>
              <a:defRPr sz="2000"/>
            </a:lvl3pPr>
            <a:lvl4pPr marL="1600200" indent="-228600">
              <a:buFontTx/>
              <a:buBlip>
                <a:blip r:embed="rId14"/>
              </a:buBlip>
              <a:defRPr sz="2000"/>
            </a:lvl4pPr>
            <a:lvl5pPr marL="2057400" indent="-228600">
              <a:buFontTx/>
              <a:buBlip>
                <a:blip r:embed="rId14"/>
              </a:buBlip>
              <a:defRPr sz="2000"/>
            </a:lvl5pPr>
          </a:lstStyle>
          <a:p>
            <a:pPr lvl="0"/>
            <a:r>
              <a:rPr lang="de-DE" dirty="0" err="1" smtClean="0"/>
              <a:t>Authors</a:t>
            </a:r>
            <a:r>
              <a:rPr lang="de-DE" dirty="0" smtClean="0"/>
              <a:t>:</a:t>
            </a:r>
          </a:p>
        </p:txBody>
      </p:sp>
      <p:sp>
        <p:nvSpPr>
          <p:cNvPr id="42" name="Inhaltsplatzhalter 2"/>
          <p:cNvSpPr>
            <a:spLocks noGrp="1"/>
          </p:cNvSpPr>
          <p:nvPr>
            <p:ph idx="11" hasCustomPrompt="1"/>
          </p:nvPr>
        </p:nvSpPr>
        <p:spPr>
          <a:xfrm>
            <a:off x="467544" y="4293096"/>
            <a:ext cx="8229600" cy="504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742950" indent="-285750">
              <a:buFontTx/>
              <a:buBlip>
                <a:blip r:embed="rId14"/>
              </a:buBlip>
              <a:defRPr sz="2000"/>
            </a:lvl2pPr>
            <a:lvl3pPr marL="1143000" indent="-228600">
              <a:buFontTx/>
              <a:buBlip>
                <a:blip r:embed="rId14"/>
              </a:buBlip>
              <a:defRPr sz="2000"/>
            </a:lvl3pPr>
            <a:lvl4pPr marL="1600200" indent="-228600">
              <a:buFontTx/>
              <a:buBlip>
                <a:blip r:embed="rId14"/>
              </a:buBlip>
              <a:defRPr sz="2000"/>
            </a:lvl4pPr>
            <a:lvl5pPr marL="2057400" indent="-228600">
              <a:buFontTx/>
              <a:buBlip>
                <a:blip r:embed="rId14"/>
              </a:buBlip>
              <a:defRPr sz="2000"/>
            </a:lvl5pPr>
          </a:lstStyle>
          <a:p>
            <a:pPr lvl="0"/>
            <a:r>
              <a:rPr lang="de-DE" dirty="0" smtClean="0"/>
              <a:t>Date &amp; Place </a:t>
            </a:r>
            <a:r>
              <a:rPr lang="de-DE" dirty="0" err="1" smtClean="0"/>
              <a:t>information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8748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7559"/>
            <a:ext cx="7067128" cy="114300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ußzeilenplatzhalter 3"/>
          <p:cNvSpPr txBox="1">
            <a:spLocks/>
          </p:cNvSpPr>
          <p:nvPr userDrawn="1"/>
        </p:nvSpPr>
        <p:spPr>
          <a:xfrm>
            <a:off x="312420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SPIRE </a:t>
            </a:r>
            <a:r>
              <a:rPr lang="de-DE" dirty="0" err="1" smtClean="0"/>
              <a:t>projects</a:t>
            </a:r>
            <a:r>
              <a:rPr lang="de-DE" dirty="0" smtClean="0"/>
              <a:t>, </a:t>
            </a:r>
            <a:r>
              <a:rPr lang="de-DE" dirty="0" err="1" smtClean="0"/>
              <a:t>Brussels</a:t>
            </a:r>
            <a:endParaRPr lang="de-DE" dirty="0"/>
          </a:p>
        </p:txBody>
      </p:sp>
      <p:sp>
        <p:nvSpPr>
          <p:cNvPr id="17" name="Foliennummernplatzhalter 4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56D9A-323B-4191-9751-4E846E33634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1154" y="-2208"/>
            <a:ext cx="9144000" cy="1412776"/>
            <a:chOff x="1154" y="-2208"/>
            <a:chExt cx="9144000" cy="1412776"/>
          </a:xfrm>
        </p:grpSpPr>
        <p:sp>
          <p:nvSpPr>
            <p:cNvPr id="30" name="Rechteck 29"/>
            <p:cNvSpPr/>
            <p:nvPr userDrawn="1"/>
          </p:nvSpPr>
          <p:spPr>
            <a:xfrm>
              <a:off x="1154" y="-2208"/>
              <a:ext cx="9144000" cy="1412776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98592"/>
              <a:ext cx="1142176" cy="1142176"/>
            </a:xfrm>
            <a:prstGeom prst="rect">
              <a:avLst/>
            </a:prstGeom>
          </p:spPr>
        </p:pic>
      </p:grp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29.6.2015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0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7559"/>
            <a:ext cx="7067128" cy="114300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3898776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ußzeilenplatzhalter 3"/>
          <p:cNvSpPr txBox="1">
            <a:spLocks/>
          </p:cNvSpPr>
          <p:nvPr userDrawn="1"/>
        </p:nvSpPr>
        <p:spPr>
          <a:xfrm>
            <a:off x="312420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SPIRE </a:t>
            </a:r>
            <a:r>
              <a:rPr lang="de-DE" dirty="0" err="1" smtClean="0"/>
              <a:t>projects</a:t>
            </a:r>
            <a:r>
              <a:rPr lang="de-DE" dirty="0" smtClean="0"/>
              <a:t>, </a:t>
            </a:r>
            <a:r>
              <a:rPr lang="de-DE" dirty="0" err="1" smtClean="0"/>
              <a:t>Brussels</a:t>
            </a:r>
            <a:endParaRPr lang="de-DE" dirty="0"/>
          </a:p>
        </p:txBody>
      </p:sp>
      <p:sp>
        <p:nvSpPr>
          <p:cNvPr id="17" name="Foliennummernplatzhalter 4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56D9A-323B-4191-9751-4E846E33634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1154" y="-2208"/>
            <a:ext cx="9144000" cy="1412776"/>
            <a:chOff x="1154" y="-2208"/>
            <a:chExt cx="9144000" cy="1412776"/>
          </a:xfrm>
        </p:grpSpPr>
        <p:sp>
          <p:nvSpPr>
            <p:cNvPr id="30" name="Rechteck 29"/>
            <p:cNvSpPr/>
            <p:nvPr userDrawn="1"/>
          </p:nvSpPr>
          <p:spPr>
            <a:xfrm>
              <a:off x="1154" y="-2208"/>
              <a:ext cx="9144000" cy="1412776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98592"/>
              <a:ext cx="1142176" cy="1142176"/>
            </a:xfrm>
            <a:prstGeom prst="rect">
              <a:avLst/>
            </a:prstGeom>
          </p:spPr>
        </p:pic>
      </p:grp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29.6.2015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4748212" y="1556792"/>
            <a:ext cx="3938588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96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1979712" y="2291388"/>
            <a:ext cx="65405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79450" indent="-228600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7438" indent="-2286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0188" indent="-233363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988" indent="-230188" eaLnBrk="0" hangingPunct="0">
              <a:spcBef>
                <a:spcPct val="50000"/>
              </a:spcBef>
              <a:buClr>
                <a:schemeClr val="hlink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188" indent="-2301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388" indent="-2301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0588" indent="-2301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7788" indent="-2301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lvl="0"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altLang="de-DE" sz="2400" kern="0" dirty="0" err="1" smtClean="0">
                <a:solidFill>
                  <a:schemeClr val="accent1">
                    <a:lumMod val="50000"/>
                  </a:schemeClr>
                </a:solidFill>
              </a:rPr>
              <a:t>Acknowledgements</a:t>
            </a:r>
            <a:endParaRPr lang="de-DE" altLang="de-DE" sz="24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kumimoji="0" lang="de-DE" alt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691680" y="4130496"/>
            <a:ext cx="6540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receives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funding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European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Community‘s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Framework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for Research and Innovation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Horizon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2020 (2014-2020)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grant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agreement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e-DE" sz="1400" baseline="30000" dirty="0" err="1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. 636820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3567"/>
            <a:ext cx="1170541" cy="6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hteck 57"/>
          <p:cNvSpPr/>
          <p:nvPr userDrawn="1"/>
        </p:nvSpPr>
        <p:spPr>
          <a:xfrm>
            <a:off x="1154" y="-2208"/>
            <a:ext cx="9144000" cy="1412776"/>
          </a:xfrm>
          <a:prstGeom prst="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Grafik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592"/>
            <a:ext cx="1142176" cy="1142176"/>
          </a:xfrm>
          <a:prstGeom prst="rect">
            <a:avLst/>
          </a:prstGeom>
        </p:spPr>
      </p:pic>
      <p:grpSp>
        <p:nvGrpSpPr>
          <p:cNvPr id="2" name="Gruppieren 1"/>
          <p:cNvGrpSpPr/>
          <p:nvPr userDrawn="1"/>
        </p:nvGrpSpPr>
        <p:grpSpPr>
          <a:xfrm>
            <a:off x="0" y="4869160"/>
            <a:ext cx="9144000" cy="2016224"/>
            <a:chOff x="0" y="4869160"/>
            <a:chExt cx="9144000" cy="2016224"/>
          </a:xfrm>
        </p:grpSpPr>
        <p:sp>
          <p:nvSpPr>
            <p:cNvPr id="46" name="Rechteck 45"/>
            <p:cNvSpPr/>
            <p:nvPr userDrawn="1"/>
          </p:nvSpPr>
          <p:spPr>
            <a:xfrm>
              <a:off x="0" y="4869160"/>
              <a:ext cx="9144000" cy="201622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7" name="Grafik 4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229004"/>
              <a:ext cx="1322603" cy="410877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744" y="5117995"/>
              <a:ext cx="2016224" cy="218186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956" y="6078967"/>
              <a:ext cx="1845221" cy="545769"/>
            </a:xfrm>
            <a:prstGeom prst="rect">
              <a:avLst/>
            </a:prstGeom>
          </p:spPr>
        </p:pic>
        <p:pic>
          <p:nvPicPr>
            <p:cNvPr id="50" name="Picture 2" descr="X:\LUDWIGSHAFEN\GC\FOLDERS\Spire-GC\62_Kickoff_PRODIAS_Jan2014\logos\BASFw_wh100db_4c.tif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336181"/>
              <a:ext cx="849667" cy="42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Grafik 5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431" y="5472608"/>
              <a:ext cx="1333545" cy="504080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39" y="6106765"/>
              <a:ext cx="1453256" cy="301947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951" y="5688632"/>
              <a:ext cx="491492" cy="378343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16" y="5031544"/>
              <a:ext cx="1811119" cy="341757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734" y="6453707"/>
              <a:ext cx="1462019" cy="225177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953" y="5445223"/>
              <a:ext cx="1308934" cy="380021"/>
            </a:xfrm>
            <a:prstGeom prst="rect">
              <a:avLst/>
            </a:prstGeom>
          </p:spPr>
        </p:pic>
        <p:pic>
          <p:nvPicPr>
            <p:cNvPr id="60" name="Grafik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0212" y="4869160"/>
              <a:ext cx="620309" cy="891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5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6C4FB36C-CAE2-4FDC-B3EF-53A307075C2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29.6.2015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09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29.6.2015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6D9A-323B-4191-9751-4E846E336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8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re2030.eu/recoba/" TargetMode="External"/><Relationship Id="rId2" Type="http://schemas.openxmlformats.org/officeDocument/2006/relationships/hyperlink" Target="mailto:libor.seda@basf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1872207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kern="0" dirty="0"/>
              <a:t>RECOBA: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Cross-sectorial </a:t>
            </a:r>
            <a:r>
              <a:rPr lang="en-US" dirty="0" err="1">
                <a:solidFill>
                  <a:srgbClr val="C00000"/>
                </a:solidFill>
              </a:rPr>
              <a:t>RE</a:t>
            </a:r>
            <a:r>
              <a:rPr lang="en-US" dirty="0" err="1"/>
              <a:t>al-time</a:t>
            </a:r>
            <a:r>
              <a:rPr lang="en-US" dirty="0"/>
              <a:t> sensing, advanced </a:t>
            </a:r>
            <a:r>
              <a:rPr lang="en-US" dirty="0" err="1">
                <a:solidFill>
                  <a:srgbClr val="C00000"/>
                </a:solidFill>
              </a:rPr>
              <a:t>CO</a:t>
            </a:r>
            <a:r>
              <a:rPr lang="en-US" dirty="0" err="1"/>
              <a:t>ntrol</a:t>
            </a:r>
            <a:r>
              <a:rPr lang="en-US" dirty="0"/>
              <a:t> and </a:t>
            </a:r>
            <a:r>
              <a:rPr lang="en-US" dirty="0" err="1"/>
              <a:t>optimisation</a:t>
            </a:r>
            <a:r>
              <a:rPr lang="en-US" dirty="0"/>
              <a:t> of </a:t>
            </a:r>
            <a:r>
              <a:rPr lang="en-US" dirty="0" err="1">
                <a:solidFill>
                  <a:srgbClr val="C00000"/>
                </a:solidFill>
              </a:rPr>
              <a:t>BA</a:t>
            </a:r>
            <a:r>
              <a:rPr lang="en-US" dirty="0" err="1"/>
              <a:t>tch</a:t>
            </a:r>
            <a:r>
              <a:rPr lang="en-US" dirty="0"/>
              <a:t> processes saving energy and raw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Libor </a:t>
            </a:r>
            <a:r>
              <a:rPr lang="cs-CZ" dirty="0" smtClean="0"/>
              <a:t>Šeda, BASF SE</a:t>
            </a:r>
            <a:endParaRPr lang="en-US" dirty="0"/>
          </a:p>
          <a:p>
            <a:r>
              <a:rPr lang="en-US" b="0" dirty="0" smtClean="0"/>
              <a:t>libor.seda@basf.com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cs-CZ" dirty="0" smtClean="0"/>
              <a:t>29.6.2015, Introduction to SPIRE projects</a:t>
            </a:r>
            <a:r>
              <a:rPr lang="en-US" dirty="0" smtClean="0"/>
              <a:t>;</a:t>
            </a:r>
            <a:r>
              <a:rPr lang="cs-CZ" dirty="0" smtClean="0"/>
              <a:t> Brussels, Belgium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dirty="0" err="1"/>
              <a:t>What</a:t>
            </a:r>
            <a:r>
              <a:rPr lang="de-DE" sz="2800" b="1" dirty="0"/>
              <a:t> </a:t>
            </a:r>
            <a:r>
              <a:rPr lang="de-DE" sz="2800" b="1" dirty="0" err="1"/>
              <a:t>is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RECOBA </a:t>
            </a:r>
            <a:r>
              <a:rPr lang="de-DE" sz="2800" b="1" dirty="0" err="1"/>
              <a:t>project</a:t>
            </a:r>
            <a:r>
              <a:rPr lang="de-DE" sz="2800" b="1" dirty="0"/>
              <a:t> </a:t>
            </a:r>
            <a:r>
              <a:rPr lang="de-DE" sz="2800" b="1" dirty="0" err="1"/>
              <a:t>about</a:t>
            </a:r>
            <a:r>
              <a:rPr lang="de-DE" sz="2800" b="1" dirty="0"/>
              <a:t>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525963"/>
          </a:xfrm>
        </p:spPr>
        <p:txBody>
          <a:bodyPr/>
          <a:lstStyle/>
          <a:p>
            <a:r>
              <a:rPr lang="en-US" sz="2200" dirty="0"/>
              <a:t>Increase the efficiency (product quality, energy, raw materials, costs) of the considered </a:t>
            </a:r>
            <a:r>
              <a:rPr lang="en-US" sz="2200" dirty="0" smtClean="0"/>
              <a:t>example batch processes.</a:t>
            </a:r>
          </a:p>
          <a:p>
            <a:pPr lvl="1"/>
            <a:r>
              <a:rPr lang="en-US" sz="2200" dirty="0" smtClean="0"/>
              <a:t>Prove that online </a:t>
            </a:r>
            <a:r>
              <a:rPr lang="en-US" sz="2200" dirty="0" err="1" smtClean="0"/>
              <a:t>optimisation</a:t>
            </a:r>
            <a:r>
              <a:rPr lang="en-US" sz="2200" dirty="0" smtClean="0"/>
              <a:t> and control methods can be used in cross-sectorial applications and </a:t>
            </a:r>
            <a:r>
              <a:rPr lang="en-US" sz="2200" dirty="0"/>
              <a:t>thus </a:t>
            </a:r>
            <a:r>
              <a:rPr lang="en-US" sz="2200" dirty="0" smtClean="0"/>
              <a:t>encourage other EU process industries for implementation of online model predictive control for their processes.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29.6.2015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16" y="3746529"/>
            <a:ext cx="5154759" cy="27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5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project</a:t>
            </a:r>
            <a:r>
              <a:rPr lang="en-US" baseline="0" dirty="0" smtClean="0"/>
              <a:t> partners?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586266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Consortium</a:t>
            </a:r>
          </a:p>
          <a:p>
            <a:pPr lvl="1"/>
            <a:r>
              <a:rPr lang="en-US" dirty="0"/>
              <a:t>3 </a:t>
            </a:r>
            <a:r>
              <a:rPr lang="en-US" dirty="0" smtClean="0"/>
              <a:t>industries </a:t>
            </a:r>
          </a:p>
          <a:p>
            <a:pPr lvl="2"/>
            <a:r>
              <a:rPr lang="en-US" dirty="0" smtClean="0"/>
              <a:t>BASF SE, Germany</a:t>
            </a:r>
          </a:p>
          <a:p>
            <a:pPr lvl="2"/>
            <a:r>
              <a:rPr lang="en-US" dirty="0"/>
              <a:t>ThyssenKrupp Steel Europe AG, Germany </a:t>
            </a:r>
            <a:endParaRPr lang="en-US" dirty="0" smtClean="0"/>
          </a:p>
          <a:p>
            <a:pPr lvl="2"/>
            <a:r>
              <a:rPr lang="en-US" dirty="0"/>
              <a:t>ELKEM AS Technology, Norway </a:t>
            </a:r>
            <a:endParaRPr lang="en-US" dirty="0" smtClean="0"/>
          </a:p>
          <a:p>
            <a:pPr lvl="1"/>
            <a:r>
              <a:rPr lang="en-US" dirty="0" smtClean="0"/>
              <a:t>5 research institutes/universities</a:t>
            </a:r>
          </a:p>
          <a:p>
            <a:pPr lvl="2"/>
            <a:r>
              <a:rPr lang="en-US" dirty="0" err="1"/>
              <a:t>VDEh-Betriebsforschungsinstitut</a:t>
            </a:r>
            <a:r>
              <a:rPr lang="en-US" dirty="0"/>
              <a:t> GmbH, Germany </a:t>
            </a:r>
            <a:endParaRPr lang="en-US" dirty="0" smtClean="0"/>
          </a:p>
          <a:p>
            <a:pPr lvl="2"/>
            <a:r>
              <a:rPr lang="en-US" dirty="0" smtClean="0"/>
              <a:t>POLYMAT, University </a:t>
            </a:r>
            <a:r>
              <a:rPr lang="en-US" dirty="0"/>
              <a:t>of the Basque Country UPV/EHU, Spain</a:t>
            </a:r>
            <a:endParaRPr lang="en-US" dirty="0" smtClean="0"/>
          </a:p>
          <a:p>
            <a:pPr lvl="2"/>
            <a:r>
              <a:rPr lang="en-US" dirty="0"/>
              <a:t>University of </a:t>
            </a:r>
            <a:r>
              <a:rPr lang="en-US" dirty="0" smtClean="0"/>
              <a:t>Cambridge, United Kingdom </a:t>
            </a:r>
          </a:p>
          <a:p>
            <a:pPr lvl="2"/>
            <a:r>
              <a:rPr lang="en-US" dirty="0" smtClean="0"/>
              <a:t>RWTH Aachen University, </a:t>
            </a:r>
            <a:r>
              <a:rPr lang="en-US" dirty="0" smtClean="0"/>
              <a:t>Germany </a:t>
            </a:r>
            <a:endParaRPr lang="en-US" dirty="0" smtClean="0"/>
          </a:p>
          <a:p>
            <a:pPr lvl="2"/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Chemistry </a:t>
            </a:r>
            <a:r>
              <a:rPr lang="en-US" dirty="0"/>
              <a:t>and Technology Prague, Czech </a:t>
            </a:r>
            <a:r>
              <a:rPr lang="en-US" dirty="0" smtClean="0"/>
              <a:t>Republic</a:t>
            </a:r>
            <a:endParaRPr lang="en-US" dirty="0"/>
          </a:p>
          <a:p>
            <a:pPr lvl="1"/>
            <a:r>
              <a:rPr lang="en-US" dirty="0"/>
              <a:t>2 SMEs </a:t>
            </a:r>
            <a:endParaRPr lang="en-US" dirty="0" smtClean="0"/>
          </a:p>
          <a:p>
            <a:pPr lvl="2"/>
            <a:r>
              <a:rPr lang="en-US" dirty="0" err="1"/>
              <a:t>Cybernetica</a:t>
            </a:r>
            <a:r>
              <a:rPr lang="en-US" dirty="0"/>
              <a:t> AS, </a:t>
            </a:r>
            <a:r>
              <a:rPr lang="en-US" dirty="0" smtClean="0"/>
              <a:t>Norway</a:t>
            </a:r>
          </a:p>
          <a:p>
            <a:pPr lvl="2"/>
            <a:r>
              <a:rPr lang="en-US" dirty="0" err="1"/>
              <a:t>Minkon</a:t>
            </a:r>
            <a:r>
              <a:rPr lang="en-US" dirty="0"/>
              <a:t> Sp. z </a:t>
            </a:r>
            <a:r>
              <a:rPr lang="en-US" dirty="0" err="1"/>
              <a:t>o.o</a:t>
            </a:r>
            <a:r>
              <a:rPr lang="en-US" dirty="0"/>
              <a:t>., </a:t>
            </a:r>
            <a:r>
              <a:rPr lang="en-US" dirty="0" smtClean="0"/>
              <a:t>Poland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B36C-CAE2-4FDC-B3EF-53A307075C2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29.6.2015</a:t>
            </a:r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51" y="2348880"/>
            <a:ext cx="2952328" cy="285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dirty="0" err="1" smtClean="0"/>
              <a:t>What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considered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example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processes</a:t>
            </a:r>
            <a:r>
              <a:rPr lang="de-DE" sz="2800" b="1" dirty="0" smtClean="0"/>
              <a:t>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Polymerisation</a:t>
            </a:r>
            <a:r>
              <a:rPr lang="en-US" b="1" dirty="0" smtClean="0"/>
              <a:t> process (BASF)</a:t>
            </a:r>
          </a:p>
          <a:p>
            <a:pPr lvl="1"/>
            <a:r>
              <a:rPr lang="en-US" dirty="0" smtClean="0"/>
              <a:t>Semi-batch emulsion copolymerization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Liquid steelmaking process (TKSE)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Silicon refining process (ELKEM)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29.6.2015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664296" cy="255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844"/>
            <a:ext cx="2808312" cy="210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374679"/>
            <a:ext cx="2748671" cy="20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Scientific technical goals</a:t>
            </a:r>
          </a:p>
          <a:p>
            <a:pPr lvl="1"/>
            <a:r>
              <a:rPr lang="en-US" dirty="0" smtClean="0"/>
              <a:t>Innovative sensor techniques (Raman spectroscopy, TEM, temperature </a:t>
            </a:r>
            <a:r>
              <a:rPr lang="en-US" dirty="0" err="1" smtClean="0"/>
              <a:t>fibre</a:t>
            </a:r>
            <a:r>
              <a:rPr lang="en-US" dirty="0" smtClean="0"/>
              <a:t> optic sensors, etc.) will be implemented.</a:t>
            </a:r>
          </a:p>
          <a:p>
            <a:pPr lvl="1"/>
            <a:r>
              <a:rPr lang="en-US" dirty="0" smtClean="0"/>
              <a:t>Innovative process models will be developed.</a:t>
            </a:r>
          </a:p>
          <a:p>
            <a:pPr lvl="1"/>
            <a:r>
              <a:rPr lang="en-US" dirty="0" smtClean="0"/>
              <a:t>Control and </a:t>
            </a:r>
            <a:r>
              <a:rPr lang="en-US" dirty="0" err="1" smtClean="0"/>
              <a:t>optimisation</a:t>
            </a:r>
            <a:r>
              <a:rPr lang="en-US" dirty="0" smtClean="0"/>
              <a:t> </a:t>
            </a:r>
            <a:r>
              <a:rPr lang="en-US" dirty="0" smtClean="0"/>
              <a:t>methods will be faster and more reliable.</a:t>
            </a:r>
          </a:p>
          <a:p>
            <a:r>
              <a:rPr lang="en-US" b="1" dirty="0" smtClean="0"/>
              <a:t>Technological impact</a:t>
            </a:r>
          </a:p>
          <a:p>
            <a:pPr lvl="1"/>
            <a:r>
              <a:rPr lang="en-US" dirty="0" smtClean="0"/>
              <a:t>Products have higher and consistent quality (big </a:t>
            </a:r>
            <a:r>
              <a:rPr lang="en-US" b="1" dirty="0" smtClean="0"/>
              <a:t>+</a:t>
            </a:r>
            <a:r>
              <a:rPr lang="en-US" dirty="0" smtClean="0"/>
              <a:t> also for customers).</a:t>
            </a:r>
          </a:p>
          <a:p>
            <a:r>
              <a:rPr lang="en-US" b="1" dirty="0" smtClean="0"/>
              <a:t>Economic impact</a:t>
            </a:r>
          </a:p>
          <a:p>
            <a:pPr lvl="1"/>
            <a:r>
              <a:rPr lang="en-US" dirty="0" smtClean="0"/>
              <a:t>Higher energy and resource efficiency will be achieved.</a:t>
            </a:r>
          </a:p>
          <a:p>
            <a:r>
              <a:rPr lang="en-US" b="1" dirty="0" smtClean="0"/>
              <a:t>Environmental impact</a:t>
            </a:r>
          </a:p>
          <a:p>
            <a:pPr lvl="1"/>
            <a:r>
              <a:rPr lang="en-US" dirty="0" smtClean="0"/>
              <a:t>Carbon footprint will be reduced.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29.6.2015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2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8354" y="1556792"/>
            <a:ext cx="8229600" cy="136815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Project coordination:</a:t>
            </a:r>
          </a:p>
          <a:p>
            <a:pPr marL="0" indent="0">
              <a:buNone/>
            </a:pPr>
            <a:r>
              <a:rPr lang="en-US" sz="2400" dirty="0" smtClean="0"/>
              <a:t>Libor </a:t>
            </a:r>
            <a:r>
              <a:rPr lang="cs-CZ" sz="2400" dirty="0" smtClean="0"/>
              <a:t>Šeda, BASF SE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libor.seda@basf.com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http://www.spire2030.eu/recoba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15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heme/theme1.xml><?xml version="1.0" encoding="utf-8"?>
<a:theme xmlns:a="http://schemas.openxmlformats.org/drawingml/2006/main" name="000_Presentation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pplication xmlns="http://www.sap.com/ip/bi/pioneer/powerpoint/application">
  <Version>4</Version>
  <AAO_Revision>1.4.8.3163</AAO_Revision>
  <!--Release (Major.Minor Version): 1.4-->
  <RefreshOnOpen>False</RefreshOnOpen>
  <ForcePromptOnInitialRefresh>False</ForcePromptOnInitialRefresh>
  <StorePromptsInDocument>True</StorePromptsInDocument>
  <Cleaned>False</Cleaned>
  <MergeVariables>False</MergeVariables>
  <WorkingMode>Local</WorkingMode>
  <Items/>
</Application>
</file>

<file path=customXml/itemProps1.xml><?xml version="1.0" encoding="utf-8"?>
<ds:datastoreItem xmlns:ds="http://schemas.openxmlformats.org/officeDocument/2006/customXml" ds:itemID="{89F3549C-FB0E-4850-BC36-B89A9F6BD380}">
  <ds:schemaRefs>
    <ds:schemaRef ds:uri="http://www.sap.com/ip/bi/pioneer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000_Presentation_Master</Template>
  <TotalTime>0</TotalTime>
  <Words>291</Words>
  <Application>Microsoft Office PowerPoint</Application>
  <PresentationFormat>Bildschirmpräsentation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000_Presentation_Master</vt:lpstr>
      <vt:lpstr>PowerPoint-Präsentation</vt:lpstr>
      <vt:lpstr>What is the RECOBA project about?</vt:lpstr>
      <vt:lpstr>Who are the project partners?</vt:lpstr>
      <vt:lpstr>What are the considered example processes?</vt:lpstr>
      <vt:lpstr>Summary</vt:lpstr>
      <vt:lpstr>PowerPoint-Präsentation</vt:lpstr>
    </vt:vector>
  </TitlesOfParts>
  <Company>BASF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Bettina Boettcher</dc:creator>
  <cp:lastModifiedBy>Eric Neuhaus</cp:lastModifiedBy>
  <cp:revision>107</cp:revision>
  <cp:lastPrinted>2015-04-02T13:45:34Z</cp:lastPrinted>
  <dcterms:created xsi:type="dcterms:W3CDTF">2015-04-02T07:32:30Z</dcterms:created>
  <dcterms:modified xsi:type="dcterms:W3CDTF">2015-06-25T13:22:10Z</dcterms:modified>
</cp:coreProperties>
</file>