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91" r:id="rId5"/>
    <p:sldId id="268" r:id="rId6"/>
    <p:sldId id="261" r:id="rId7"/>
    <p:sldId id="295" r:id="rId8"/>
    <p:sldId id="296" r:id="rId9"/>
    <p:sldId id="298" r:id="rId10"/>
    <p:sldId id="294" r:id="rId11"/>
    <p:sldId id="293" r:id="rId12"/>
    <p:sldId id="297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C120661-6A51-49F2-954E-62F649FFED6B}">
          <p14:sldIdLst>
            <p14:sldId id="291"/>
            <p14:sldId id="268"/>
            <p14:sldId id="261"/>
            <p14:sldId id="295"/>
            <p14:sldId id="296"/>
            <p14:sldId id="298"/>
            <p14:sldId id="294"/>
            <p14:sldId id="293"/>
            <p14:sldId id="297"/>
            <p14:sldId id="265"/>
            <p14:sldId id="26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89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8" autoAdjust="0"/>
    <p:restoredTop sz="94528" autoAdjust="0"/>
  </p:normalViewPr>
  <p:slideViewPr>
    <p:cSldViewPr snapToGrid="0" snapToObjects="1">
      <p:cViewPr>
        <p:scale>
          <a:sx n="100" d="100"/>
          <a:sy n="100" d="100"/>
        </p:scale>
        <p:origin x="-1944" y="-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2C87D-7CC1-0648-98D0-5BDD24FCED9C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7F9FB-4843-5340-BDC4-AB0D228EF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359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76448-5D26-014A-95E3-8AED6137CC21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D506F-5A38-9341-991C-DEDDA41A3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684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607B-E06D-416C-849F-B3EE57A13045}" type="datetime1">
              <a:rPr lang="en-US" smtClean="0"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D682-0E33-CF46-B808-D814C5E57C6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 descr="SAM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91" y="2699958"/>
            <a:ext cx="3378144" cy="2250605"/>
          </a:xfrm>
          <a:prstGeom prst="rect">
            <a:avLst/>
          </a:prstGeom>
        </p:spPr>
      </p:pic>
      <p:pic>
        <p:nvPicPr>
          <p:cNvPr id="8" name="Picture 5" descr="otsikkopalkki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1885"/>
            <a:ext cx="9144000" cy="1146294"/>
          </a:xfrm>
          <a:prstGeom prst="rect">
            <a:avLst/>
          </a:prstGeom>
        </p:spPr>
      </p:pic>
      <p:sp>
        <p:nvSpPr>
          <p:cNvPr id="9" name="TextBox 6"/>
          <p:cNvSpPr txBox="1"/>
          <p:nvPr userDrawn="1"/>
        </p:nvSpPr>
        <p:spPr>
          <a:xfrm>
            <a:off x="1398495" y="5961063"/>
            <a:ext cx="5804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  <a:latin typeface="Verdana"/>
              </a:rPr>
              <a:t>SAMT - Sustainability </a:t>
            </a:r>
            <a:r>
              <a:rPr lang="en-US" sz="1600" i="1" dirty="0">
                <a:solidFill>
                  <a:schemeClr val="bg1"/>
                </a:solidFill>
                <a:latin typeface="Verdana"/>
              </a:rPr>
              <a:t>assessment methods and tools </a:t>
            </a:r>
            <a:r>
              <a:rPr lang="en-US" sz="1600" i="1" dirty="0" smtClean="0">
                <a:solidFill>
                  <a:schemeClr val="bg1"/>
                </a:solidFill>
                <a:latin typeface="Verdana"/>
              </a:rPr>
              <a:t>to support </a:t>
            </a:r>
            <a:r>
              <a:rPr lang="en-US" sz="1600" i="1" dirty="0">
                <a:solidFill>
                  <a:schemeClr val="bg1"/>
                </a:solidFill>
                <a:latin typeface="Verdana"/>
              </a:rPr>
              <a:t>decision-making in the process </a:t>
            </a:r>
            <a:r>
              <a:rPr lang="en-US" sz="1600" i="1" dirty="0" smtClean="0">
                <a:solidFill>
                  <a:schemeClr val="bg1"/>
                </a:solidFill>
                <a:latin typeface="Verdana"/>
              </a:rPr>
              <a:t>industries</a:t>
            </a:r>
            <a:endParaRPr lang="en-US" sz="1600" i="1" dirty="0">
              <a:solidFill>
                <a:schemeClr val="bg1"/>
              </a:solidFill>
              <a:latin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411" y="1116000"/>
            <a:ext cx="7489589" cy="1362075"/>
          </a:xfrm>
        </p:spPr>
        <p:txBody>
          <a:bodyPr anchor="t">
            <a:normAutofit/>
          </a:bodyPr>
          <a:lstStyle>
            <a:lvl1pPr algn="l">
              <a:defRPr sz="3600" b="0" cap="none" baseline="0">
                <a:solidFill>
                  <a:srgbClr val="089147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31" y="2904773"/>
            <a:ext cx="4195481" cy="1815882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70412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7596" y="193675"/>
            <a:ext cx="814177" cy="5445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6000"/>
            <a:ext cx="8229600" cy="1039091"/>
          </a:xfrm>
        </p:spPr>
        <p:txBody>
          <a:bodyPr/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1375"/>
            <a:ext cx="8229600" cy="424497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3024-A34D-40E2-A1DB-53A5A76C8D9D}" type="datetime1">
              <a:rPr lang="en-US" smtClean="0"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D682-0E33-CF46-B808-D814C5E57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04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otsikkopalkki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94"/>
          <a:stretch/>
        </p:blipFill>
        <p:spPr>
          <a:xfrm>
            <a:off x="0" y="6287072"/>
            <a:ext cx="9144000" cy="570928"/>
          </a:xfrm>
          <a:prstGeom prst="rect">
            <a:avLst/>
          </a:prstGeom>
        </p:spPr>
      </p:pic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7596" y="193675"/>
            <a:ext cx="814177" cy="5445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6000"/>
            <a:ext cx="8229600" cy="1039091"/>
          </a:xfrm>
        </p:spPr>
        <p:txBody>
          <a:bodyPr/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1375"/>
            <a:ext cx="8229600" cy="424497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0B3024-A34D-40E2-A1DB-53A5A76C8D9D}" type="datetime1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E5D682-0E33-CF46-B808-D814C5E57C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540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7596" y="193675"/>
            <a:ext cx="814177" cy="54451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20E4-4BBD-4D47-845B-DE563F6568A8}" type="datetime1">
              <a:rPr lang="en-US" smtClean="0"/>
              <a:t>6/25/2015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D682-0E33-CF46-B808-D814C5E57C6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116000"/>
            <a:ext cx="8229600" cy="1039091"/>
          </a:xfrm>
        </p:spPr>
        <p:txBody>
          <a:bodyPr/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2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C69D-9AA3-41AB-A1C1-8873503AE546}" type="datetime1">
              <a:rPr lang="en-US" smtClean="0"/>
              <a:t>6/25/2015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D682-0E33-CF46-B808-D814C5E57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39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vaus_korj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36"/>
            <a:ext cx="9144000" cy="683977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577602" y="1920718"/>
            <a:ext cx="5041356" cy="1362075"/>
          </a:xfrm>
        </p:spPr>
        <p:txBody>
          <a:bodyPr anchor="t">
            <a:normAutofit/>
          </a:bodyPr>
          <a:lstStyle>
            <a:lvl1pPr algn="ctr">
              <a:defRPr sz="3600" b="0" cap="none" baseline="0">
                <a:solidFill>
                  <a:srgbClr val="089147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D682-0E33-CF46-B808-D814C5E57C6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558706" y="1919581"/>
            <a:ext cx="2910116" cy="1815882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7634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060D3-580A-4053-8117-6A874D223A9C}" type="datetime1">
              <a:rPr lang="en-US" smtClean="0"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5D682-0E33-CF46-B808-D814C5E57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1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6" r:id="rId3"/>
    <p:sldLayoutId id="2147483654" r:id="rId4"/>
    <p:sldLayoutId id="2147483655" r:id="rId5"/>
    <p:sldLayoutId id="2147483649" r:id="rId6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08914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89147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89147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89147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89147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89147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ire2030.eu/samt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emf"/><Relationship Id="rId1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Introducing</a:t>
            </a:r>
            <a:r>
              <a:rPr lang="fi-FI" dirty="0" smtClean="0"/>
              <a:t> SAMT </a:t>
            </a:r>
            <a:r>
              <a:rPr lang="fi-FI" dirty="0" err="1" smtClean="0"/>
              <a:t>project</a:t>
            </a:r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Hanna Pihkola, VTT</a:t>
            </a:r>
          </a:p>
          <a:p>
            <a:endParaRPr lang="fi-FI" dirty="0" smtClean="0"/>
          </a:p>
          <a:p>
            <a:r>
              <a:rPr lang="fi-FI" dirty="0" err="1" smtClean="0"/>
              <a:t>Introducing</a:t>
            </a:r>
            <a:r>
              <a:rPr lang="fi-FI" dirty="0" smtClean="0"/>
              <a:t> SPIRE 2014 </a:t>
            </a:r>
            <a:r>
              <a:rPr lang="fi-FI" dirty="0" err="1" smtClean="0"/>
              <a:t>projects</a:t>
            </a:r>
            <a:r>
              <a:rPr lang="fi-FI" dirty="0" smtClean="0"/>
              <a:t> </a:t>
            </a:r>
          </a:p>
          <a:p>
            <a:r>
              <a:rPr lang="fi-FI" dirty="0" smtClean="0"/>
              <a:t>29 </a:t>
            </a:r>
            <a:r>
              <a:rPr lang="fi-FI" dirty="0" err="1" smtClean="0"/>
              <a:t>June</a:t>
            </a:r>
            <a:r>
              <a:rPr lang="fi-FI" dirty="0" smtClean="0"/>
              <a:t> 2015, </a:t>
            </a:r>
            <a:r>
              <a:rPr lang="fi-FI" dirty="0" err="1" smtClean="0"/>
              <a:t>Brussels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374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Callout 7"/>
          <p:cNvSpPr/>
          <p:nvPr/>
        </p:nvSpPr>
        <p:spPr>
          <a:xfrm>
            <a:off x="5229225" y="4888121"/>
            <a:ext cx="3638549" cy="1125874"/>
          </a:xfrm>
          <a:prstGeom prst="wedgeEllipseCallou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 err="1" smtClean="0">
                <a:solidFill>
                  <a:schemeClr val="tx1"/>
                </a:solidFill>
              </a:rPr>
              <a:t>Invitations</a:t>
            </a:r>
            <a:r>
              <a:rPr lang="fi-FI" sz="1600" dirty="0" smtClean="0">
                <a:solidFill>
                  <a:schemeClr val="tx1"/>
                </a:solidFill>
              </a:rPr>
              <a:t> </a:t>
            </a:r>
            <a:r>
              <a:rPr lang="fi-FI" sz="1600" dirty="0" err="1" smtClean="0">
                <a:solidFill>
                  <a:schemeClr val="tx1"/>
                </a:solidFill>
              </a:rPr>
              <a:t>will</a:t>
            </a:r>
            <a:r>
              <a:rPr lang="fi-FI" sz="1600" dirty="0" smtClean="0">
                <a:solidFill>
                  <a:schemeClr val="tx1"/>
                </a:solidFill>
              </a:rPr>
              <a:t> </a:t>
            </a:r>
            <a:r>
              <a:rPr lang="fi-FI" sz="1600" dirty="0" err="1" smtClean="0">
                <a:solidFill>
                  <a:schemeClr val="tx1"/>
                </a:solidFill>
              </a:rPr>
              <a:t>be</a:t>
            </a:r>
            <a:r>
              <a:rPr lang="fi-FI" sz="1600" dirty="0" smtClean="0">
                <a:solidFill>
                  <a:schemeClr val="tx1"/>
                </a:solidFill>
              </a:rPr>
              <a:t> </a:t>
            </a:r>
            <a:r>
              <a:rPr lang="fi-FI" sz="1600" dirty="0" err="1" smtClean="0">
                <a:solidFill>
                  <a:schemeClr val="tx1"/>
                </a:solidFill>
              </a:rPr>
              <a:t>available</a:t>
            </a:r>
            <a:r>
              <a:rPr lang="fi-FI" sz="1600" dirty="0" smtClean="0">
                <a:solidFill>
                  <a:schemeClr val="tx1"/>
                </a:solidFill>
              </a:rPr>
              <a:t> </a:t>
            </a:r>
            <a:r>
              <a:rPr lang="fi-FI" sz="1600" dirty="0" err="1" smtClean="0">
                <a:solidFill>
                  <a:schemeClr val="tx1"/>
                </a:solidFill>
              </a:rPr>
              <a:t>through</a:t>
            </a:r>
            <a:r>
              <a:rPr lang="fi-FI" sz="1600" dirty="0" smtClean="0">
                <a:solidFill>
                  <a:schemeClr val="tx1"/>
                </a:solidFill>
              </a:rPr>
              <a:t> the SPIRE info </a:t>
            </a:r>
            <a:r>
              <a:rPr lang="fi-FI" sz="1600" dirty="0" err="1" smtClean="0">
                <a:solidFill>
                  <a:schemeClr val="tx1"/>
                </a:solidFill>
              </a:rPr>
              <a:t>channels</a:t>
            </a:r>
            <a:endParaRPr lang="fi-FI" sz="16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3020"/>
            <a:ext cx="8229600" cy="1039091"/>
          </a:xfrm>
        </p:spPr>
        <p:txBody>
          <a:bodyPr/>
          <a:lstStyle/>
          <a:p>
            <a:r>
              <a:rPr lang="fi-FI" dirty="0" smtClean="0"/>
              <a:t>SAMT open </a:t>
            </a:r>
            <a:r>
              <a:rPr lang="fi-FI" dirty="0" err="1" smtClean="0"/>
              <a:t>workshops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2520"/>
            <a:ext cx="8229600" cy="4244975"/>
          </a:xfrm>
        </p:spPr>
        <p:txBody>
          <a:bodyPr/>
          <a:lstStyle/>
          <a:p>
            <a:r>
              <a:rPr lang="en-US" i="1" dirty="0" smtClean="0"/>
              <a:t>1</a:t>
            </a:r>
            <a:r>
              <a:rPr lang="en-US" i="1" baseline="30000" dirty="0" smtClean="0"/>
              <a:t>st</a:t>
            </a:r>
            <a:r>
              <a:rPr lang="en-US" i="1" dirty="0" smtClean="0"/>
              <a:t> workshop, June 2</a:t>
            </a:r>
            <a:r>
              <a:rPr lang="en-US" i="1" baseline="30000" dirty="0" smtClean="0"/>
              <a:t>nd</a:t>
            </a:r>
            <a:r>
              <a:rPr lang="en-US" i="1" dirty="0" smtClean="0"/>
              <a:t> 2015 in Wuppertal, Germany</a:t>
            </a:r>
          </a:p>
          <a:p>
            <a:pPr lvl="1"/>
            <a:r>
              <a:rPr lang="en-US" i="1" dirty="0" smtClean="0"/>
              <a:t>Overview of methods and tools used in the process industries, including the practice of application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workshop, 17</a:t>
            </a:r>
            <a:r>
              <a:rPr lang="en-US" b="1" baseline="30000" dirty="0" smtClean="0"/>
              <a:t>th</a:t>
            </a:r>
            <a:r>
              <a:rPr lang="en-US" b="1" dirty="0" smtClean="0"/>
              <a:t> February 2016, Bilbao, Spain </a:t>
            </a:r>
          </a:p>
          <a:p>
            <a:pPr lvl="1"/>
            <a:r>
              <a:rPr lang="en-US" dirty="0" smtClean="0"/>
              <a:t>Findings and learnings from the industry specific case studies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3</a:t>
            </a:r>
            <a:r>
              <a:rPr lang="en-US" b="1" baseline="30000" dirty="0" smtClean="0"/>
              <a:t>rd</a:t>
            </a:r>
            <a:r>
              <a:rPr lang="en-US" b="1" dirty="0" smtClean="0"/>
              <a:t> workshop, October 2016</a:t>
            </a:r>
            <a:r>
              <a:rPr lang="en-US" dirty="0" smtClean="0"/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Identification of best practices, cross-sectorial guidance and </a:t>
            </a:r>
            <a:br>
              <a:rPr lang="en-US" dirty="0" smtClean="0"/>
            </a:br>
            <a:r>
              <a:rPr lang="en-US" dirty="0" smtClean="0"/>
              <a:t>recommendations for future actions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Brussels 29 June </a:t>
            </a: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9" name="Oval Callout 8"/>
          <p:cNvSpPr/>
          <p:nvPr/>
        </p:nvSpPr>
        <p:spPr>
          <a:xfrm>
            <a:off x="971550" y="5097671"/>
            <a:ext cx="3638549" cy="807829"/>
          </a:xfrm>
          <a:prstGeom prst="wedgeEllipseCallout">
            <a:avLst>
              <a:gd name="adj1" fmla="val 14769"/>
              <a:gd name="adj2" fmla="val 68882"/>
            </a:avLst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 err="1" smtClean="0">
                <a:solidFill>
                  <a:schemeClr val="tx1"/>
                </a:solidFill>
              </a:rPr>
              <a:t>Joint</a:t>
            </a:r>
            <a:r>
              <a:rPr lang="fi-FI" sz="1600" dirty="0" smtClean="0">
                <a:solidFill>
                  <a:schemeClr val="tx1"/>
                </a:solidFill>
              </a:rPr>
              <a:t> </a:t>
            </a:r>
            <a:r>
              <a:rPr lang="fi-FI" sz="1600" dirty="0" err="1" smtClean="0">
                <a:solidFill>
                  <a:schemeClr val="tx1"/>
                </a:solidFill>
              </a:rPr>
              <a:t>event</a:t>
            </a:r>
            <a:r>
              <a:rPr lang="fi-FI" sz="1600" dirty="0" smtClean="0">
                <a:solidFill>
                  <a:schemeClr val="tx1"/>
                </a:solidFill>
              </a:rPr>
              <a:t> with MEASURE &amp; STYLE?</a:t>
            </a:r>
            <a:endParaRPr lang="fi-FI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72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6" t="12953" r="4421" b="13524"/>
          <a:stretch/>
        </p:blipFill>
        <p:spPr bwMode="auto">
          <a:xfrm>
            <a:off x="1504632" y="1301274"/>
            <a:ext cx="4153218" cy="2813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Brussels 29 June </a:t>
            </a: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14375" y="96997"/>
            <a:ext cx="6419850" cy="1362075"/>
          </a:xfrm>
        </p:spPr>
        <p:txBody>
          <a:bodyPr>
            <a:normAutofit fontScale="90000"/>
          </a:bodyPr>
          <a:lstStyle/>
          <a:p>
            <a:r>
              <a:rPr lang="fi-FI" b="1" dirty="0" smtClean="0"/>
              <a:t/>
            </a:r>
            <a:br>
              <a:rPr lang="fi-FI" b="1" dirty="0" smtClean="0"/>
            </a:br>
            <a:r>
              <a:rPr lang="fi-FI" b="1" dirty="0" err="1" smtClean="0"/>
              <a:t>Thank</a:t>
            </a:r>
            <a:r>
              <a:rPr lang="fi-FI" b="1" dirty="0" smtClean="0"/>
              <a:t> </a:t>
            </a:r>
            <a:r>
              <a:rPr lang="fi-FI" b="1" dirty="0" err="1" smtClean="0"/>
              <a:t>you</a:t>
            </a:r>
            <a:r>
              <a:rPr lang="fi-FI" b="1" dirty="0" smtClean="0"/>
              <a:t>! </a:t>
            </a:r>
            <a:r>
              <a:rPr lang="fi-FI" b="1" dirty="0" err="1" smtClean="0"/>
              <a:t>Any</a:t>
            </a:r>
            <a:r>
              <a:rPr lang="fi-FI" b="1" dirty="0" smtClean="0"/>
              <a:t> </a:t>
            </a:r>
            <a:r>
              <a:rPr lang="fi-FI" b="1" dirty="0" err="1" smtClean="0"/>
              <a:t>questions</a:t>
            </a:r>
            <a:r>
              <a:rPr lang="fi-FI" b="1" dirty="0" smtClean="0"/>
              <a:t>?</a:t>
            </a:r>
            <a:r>
              <a:rPr lang="fi-FI" b="1" dirty="0"/>
              <a:t/>
            </a:r>
            <a:br>
              <a:rPr lang="fi-FI" b="1" dirty="0"/>
            </a:br>
            <a:r>
              <a:rPr lang="fi-FI" b="1" dirty="0" smtClean="0"/>
              <a:t> </a:t>
            </a:r>
            <a:endParaRPr lang="fi-FI" b="1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idx="1"/>
          </p:nvPr>
        </p:nvSpPr>
        <p:spPr>
          <a:xfrm>
            <a:off x="4438117" y="4216399"/>
            <a:ext cx="4477815" cy="1968501"/>
          </a:xfrm>
        </p:spPr>
        <p:txBody>
          <a:bodyPr>
            <a:normAutofit fontScale="92500"/>
          </a:bodyPr>
          <a:lstStyle/>
          <a:p>
            <a:r>
              <a:rPr lang="fi-FI" sz="2400" b="1" dirty="0" err="1" smtClean="0">
                <a:solidFill>
                  <a:schemeClr val="tx1"/>
                </a:solidFill>
              </a:rPr>
              <a:t>Contacts</a:t>
            </a:r>
            <a:r>
              <a:rPr lang="fi-FI" sz="2400" b="1" dirty="0" smtClean="0">
                <a:solidFill>
                  <a:schemeClr val="tx1"/>
                </a:solidFill>
              </a:rPr>
              <a:t>:</a:t>
            </a:r>
            <a:endParaRPr lang="fi-FI" sz="2400" b="1" dirty="0">
              <a:solidFill>
                <a:schemeClr val="tx1"/>
              </a:solidFill>
            </a:endParaRPr>
          </a:p>
          <a:p>
            <a:r>
              <a:rPr lang="fi-FI" sz="2400" dirty="0" err="1" smtClean="0">
                <a:solidFill>
                  <a:schemeClr val="tx1"/>
                </a:solidFill>
              </a:rPr>
              <a:t>hanna.pihkola@vtt.fi</a:t>
            </a:r>
            <a:endParaRPr lang="fi-FI" sz="2400" dirty="0" smtClean="0">
              <a:solidFill>
                <a:schemeClr val="tx1"/>
              </a:solidFill>
            </a:endParaRPr>
          </a:p>
          <a:p>
            <a:r>
              <a:rPr lang="fi-FI" sz="2400" dirty="0" err="1" smtClean="0">
                <a:solidFill>
                  <a:schemeClr val="tx1"/>
                </a:solidFill>
              </a:rPr>
              <a:t>tiina.pajula@vtt.fi</a:t>
            </a:r>
            <a:endParaRPr lang="fi-FI" sz="2400" dirty="0" smtClean="0">
              <a:solidFill>
                <a:schemeClr val="tx1"/>
              </a:solidFill>
            </a:endParaRPr>
          </a:p>
          <a:p>
            <a:r>
              <a:rPr lang="fi-FI" sz="2900" dirty="0" smtClean="0">
                <a:solidFill>
                  <a:schemeClr val="tx1"/>
                </a:solidFill>
                <a:hlinkClick r:id="rId3"/>
              </a:rPr>
              <a:t>www.spire2030.eu/samt</a:t>
            </a:r>
            <a:r>
              <a:rPr lang="fi-FI" sz="2900" dirty="0" smtClean="0">
                <a:solidFill>
                  <a:schemeClr val="tx1"/>
                </a:solidFill>
              </a:rPr>
              <a:t> </a:t>
            </a:r>
            <a:endParaRPr lang="fi-FI" sz="2900" dirty="0">
              <a:solidFill>
                <a:schemeClr val="tx1"/>
              </a:solidFill>
            </a:endParaRPr>
          </a:p>
          <a:p>
            <a:endParaRPr lang="fi-FI" sz="2900" dirty="0">
              <a:solidFill>
                <a:schemeClr val="tx1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5172075" y="2535446"/>
            <a:ext cx="3638549" cy="1125874"/>
          </a:xfrm>
          <a:prstGeom prst="wedgeEllipseCallou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 smtClean="0">
                <a:solidFill>
                  <a:schemeClr val="tx1"/>
                </a:solidFill>
              </a:rPr>
              <a:t>SAMT </a:t>
            </a:r>
            <a:r>
              <a:rPr lang="fi-FI" sz="1600" dirty="0" err="1" smtClean="0">
                <a:solidFill>
                  <a:schemeClr val="tx1"/>
                </a:solidFill>
              </a:rPr>
              <a:t>project</a:t>
            </a:r>
            <a:r>
              <a:rPr lang="fi-FI" sz="1600" dirty="0" smtClean="0">
                <a:solidFill>
                  <a:schemeClr val="tx1"/>
                </a:solidFill>
              </a:rPr>
              <a:t> </a:t>
            </a:r>
            <a:r>
              <a:rPr lang="fi-FI" sz="1600" dirty="0" err="1" smtClean="0">
                <a:solidFill>
                  <a:schemeClr val="tx1"/>
                </a:solidFill>
              </a:rPr>
              <a:t>team</a:t>
            </a:r>
            <a:r>
              <a:rPr lang="fi-FI" sz="1600" dirty="0" smtClean="0">
                <a:solidFill>
                  <a:schemeClr val="tx1"/>
                </a:solidFill>
              </a:rPr>
              <a:t> at </a:t>
            </a:r>
            <a:r>
              <a:rPr lang="fi-FI" sz="1600" dirty="0" err="1" smtClean="0">
                <a:solidFill>
                  <a:schemeClr val="tx1"/>
                </a:solidFill>
              </a:rPr>
              <a:t>work</a:t>
            </a:r>
            <a:r>
              <a:rPr lang="fi-FI" sz="1600" dirty="0" smtClean="0">
                <a:solidFill>
                  <a:schemeClr val="tx1"/>
                </a:solidFill>
              </a:rPr>
              <a:t> in </a:t>
            </a:r>
            <a:r>
              <a:rPr lang="fi-FI" sz="1600" dirty="0" err="1" smtClean="0">
                <a:solidFill>
                  <a:schemeClr val="tx1"/>
                </a:solidFill>
              </a:rPr>
              <a:t>Wuppertal</a:t>
            </a:r>
            <a:r>
              <a:rPr lang="fi-FI" sz="1600" dirty="0" smtClean="0">
                <a:solidFill>
                  <a:schemeClr val="tx1"/>
                </a:solidFill>
              </a:rPr>
              <a:t> on </a:t>
            </a:r>
            <a:r>
              <a:rPr lang="fi-FI" sz="1600" dirty="0" err="1" smtClean="0">
                <a:solidFill>
                  <a:schemeClr val="tx1"/>
                </a:solidFill>
              </a:rPr>
              <a:t>June</a:t>
            </a:r>
            <a:endParaRPr lang="fi-FI" sz="16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85582" y="4155906"/>
            <a:ext cx="1885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/>
              <a:t>Photo </a:t>
            </a:r>
            <a:r>
              <a:rPr lang="fi-FI" sz="1200" dirty="0" err="1" smtClean="0"/>
              <a:t>by</a:t>
            </a:r>
            <a:r>
              <a:rPr lang="fi-FI" sz="1200" dirty="0" smtClean="0"/>
              <a:t> Michael </a:t>
            </a:r>
            <a:r>
              <a:rPr lang="fi-FI" sz="1200" dirty="0" err="1" smtClean="0"/>
              <a:t>Ritthoff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75484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70"/>
            <a:ext cx="8229600" cy="1039091"/>
          </a:xfrm>
        </p:spPr>
        <p:txBody>
          <a:bodyPr>
            <a:normAutofit/>
          </a:bodyPr>
          <a:lstStyle/>
          <a:p>
            <a:r>
              <a:rPr lang="fi-FI" sz="3200" dirty="0" err="1"/>
              <a:t>A</a:t>
            </a:r>
            <a:r>
              <a:rPr lang="fi-FI" sz="3200" dirty="0" err="1" smtClean="0"/>
              <a:t>im</a:t>
            </a:r>
            <a:r>
              <a:rPr lang="fi-FI" sz="3200" dirty="0" smtClean="0"/>
              <a:t> of the SAMT </a:t>
            </a:r>
            <a:r>
              <a:rPr lang="fi-FI" sz="3200" dirty="0" err="1" smtClean="0"/>
              <a:t>project</a:t>
            </a:r>
            <a:endParaRPr lang="fi-FI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2000"/>
            <a:ext cx="8229600" cy="4244975"/>
          </a:xfrm>
        </p:spPr>
        <p:txBody>
          <a:bodyPr>
            <a:normAutofit/>
          </a:bodyPr>
          <a:lstStyle/>
          <a:p>
            <a:r>
              <a:rPr lang="en-US" dirty="0" smtClean="0"/>
              <a:t>To </a:t>
            </a:r>
            <a:r>
              <a:rPr lang="en-US" b="1" dirty="0" smtClean="0"/>
              <a:t>review </a:t>
            </a:r>
            <a:r>
              <a:rPr lang="en-US" b="1" dirty="0"/>
              <a:t>and make recommendations </a:t>
            </a:r>
            <a:r>
              <a:rPr lang="en-US" dirty="0"/>
              <a:t>about the most potential </a:t>
            </a:r>
            <a:r>
              <a:rPr lang="en-US" b="1" dirty="0"/>
              <a:t>methods for evaluating sustainability </a:t>
            </a:r>
            <a:r>
              <a:rPr lang="en-US" dirty="0"/>
              <a:t>in the process industry, focusing </a:t>
            </a:r>
            <a:r>
              <a:rPr lang="en-US" dirty="0" smtClean="0"/>
              <a:t>on </a:t>
            </a:r>
            <a:r>
              <a:rPr lang="en-US" b="1" dirty="0"/>
              <a:t>energy and resource </a:t>
            </a:r>
            <a:r>
              <a:rPr lang="en-US" b="1" dirty="0" smtClean="0"/>
              <a:t>efficiency</a:t>
            </a:r>
            <a:r>
              <a:rPr lang="en-US" dirty="0" smtClean="0"/>
              <a:t> </a:t>
            </a:r>
          </a:p>
          <a:p>
            <a:r>
              <a:rPr lang="en-US" dirty="0" smtClean="0"/>
              <a:t>To collect</a:t>
            </a:r>
            <a:r>
              <a:rPr lang="en-US" dirty="0"/>
              <a:t>, evaluate and communicate the experiences of </a:t>
            </a:r>
            <a:r>
              <a:rPr lang="en-US" dirty="0" smtClean="0"/>
              <a:t>industrial </a:t>
            </a:r>
            <a:r>
              <a:rPr lang="en-US" dirty="0"/>
              <a:t>actors from </a:t>
            </a:r>
            <a:r>
              <a:rPr lang="en-US" b="1" dirty="0"/>
              <a:t>cement, oil, metal, water, waste and chemical </a:t>
            </a:r>
            <a:r>
              <a:rPr lang="en-US" b="1" dirty="0" smtClean="0"/>
              <a:t>industry</a:t>
            </a:r>
          </a:p>
          <a:p>
            <a:r>
              <a:rPr lang="en-US" dirty="0" smtClean="0"/>
              <a:t>To </a:t>
            </a:r>
            <a:r>
              <a:rPr lang="en-US" b="1" dirty="0" smtClean="0"/>
              <a:t>promote </a:t>
            </a:r>
            <a:r>
              <a:rPr lang="en-US" b="1" dirty="0"/>
              <a:t>cross-sectorial learning </a:t>
            </a:r>
            <a:r>
              <a:rPr lang="en-US" dirty="0"/>
              <a:t>and </a:t>
            </a:r>
            <a:r>
              <a:rPr lang="en-US" b="1" dirty="0"/>
              <a:t>uptake of </a:t>
            </a:r>
            <a:r>
              <a:rPr lang="en-US" b="1" dirty="0" smtClean="0"/>
              <a:t>best practices</a:t>
            </a:r>
            <a:r>
              <a:rPr lang="en-US" dirty="0" smtClean="0"/>
              <a:t> by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onducting </a:t>
            </a:r>
            <a:r>
              <a:rPr lang="en-US" dirty="0"/>
              <a:t>case </a:t>
            </a:r>
            <a:r>
              <a:rPr lang="en-US" dirty="0" smtClean="0"/>
              <a:t>studies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rganizing workshops </a:t>
            </a:r>
            <a:r>
              <a:rPr lang="en-US" dirty="0"/>
              <a:t>and </a:t>
            </a:r>
          </a:p>
          <a:p>
            <a:pPr lvl="1"/>
            <a:r>
              <a:rPr lang="en-US" dirty="0" smtClean="0"/>
              <a:t>Identifying </a:t>
            </a:r>
            <a:r>
              <a:rPr lang="en-US" dirty="0"/>
              <a:t>needs for future R&amp;D and </a:t>
            </a:r>
            <a:r>
              <a:rPr lang="en-US" dirty="0" smtClean="0"/>
              <a:t>standardization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Brussels 29 June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74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71475" y="506400"/>
            <a:ext cx="8229600" cy="1039091"/>
          </a:xfrm>
        </p:spPr>
        <p:txBody>
          <a:bodyPr>
            <a:noAutofit/>
          </a:bodyPr>
          <a:lstStyle/>
          <a:p>
            <a:r>
              <a:rPr lang="fi-FI" sz="2000" dirty="0" smtClean="0"/>
              <a:t>A </a:t>
            </a:r>
            <a:r>
              <a:rPr lang="fi-FI" sz="2000" dirty="0" err="1" smtClean="0"/>
              <a:t>cross-sectorial</a:t>
            </a:r>
            <a:r>
              <a:rPr lang="fi-FI" sz="2000" dirty="0" smtClean="0"/>
              <a:t> </a:t>
            </a:r>
            <a:r>
              <a:rPr lang="fi-FI" sz="2000" dirty="0" err="1" smtClean="0"/>
              <a:t>team</a:t>
            </a:r>
            <a:r>
              <a:rPr lang="fi-FI" sz="2000" dirty="0" smtClean="0"/>
              <a:t> </a:t>
            </a:r>
            <a:r>
              <a:rPr lang="fi-FI" sz="2000" dirty="0" err="1" smtClean="0"/>
              <a:t>working</a:t>
            </a:r>
            <a:r>
              <a:rPr lang="fi-FI" sz="2000" dirty="0" smtClean="0"/>
              <a:t> </a:t>
            </a:r>
            <a:r>
              <a:rPr lang="fi-FI" sz="2000" dirty="0" err="1" smtClean="0"/>
              <a:t>together</a:t>
            </a:r>
            <a:r>
              <a:rPr lang="fi-FI" sz="2000" dirty="0" smtClean="0"/>
              <a:t> to </a:t>
            </a:r>
            <a:r>
              <a:rPr lang="fi-FI" sz="2000" dirty="0" err="1" smtClean="0"/>
              <a:t>identify</a:t>
            </a:r>
            <a:r>
              <a:rPr lang="fi-FI" sz="2000" dirty="0" smtClean="0"/>
              <a:t> </a:t>
            </a:r>
            <a:r>
              <a:rPr lang="fi-FI" sz="2000" dirty="0" err="1" smtClean="0"/>
              <a:t>best</a:t>
            </a:r>
            <a:r>
              <a:rPr lang="fi-FI" sz="2000" dirty="0"/>
              <a:t> </a:t>
            </a:r>
            <a:r>
              <a:rPr lang="fi-FI" sz="2000" dirty="0" err="1" smtClean="0"/>
              <a:t>practices</a:t>
            </a:r>
            <a:r>
              <a:rPr lang="fi-FI" sz="2000" dirty="0" smtClean="0"/>
              <a:t> for </a:t>
            </a:r>
            <a:r>
              <a:rPr lang="fi-FI" sz="2000" dirty="0" err="1" smtClean="0"/>
              <a:t>evaluating</a:t>
            </a:r>
            <a:r>
              <a:rPr lang="fi-FI" sz="2000" dirty="0" smtClean="0"/>
              <a:t> </a:t>
            </a:r>
            <a:r>
              <a:rPr lang="fi-FI" sz="2000" dirty="0" err="1" smtClean="0"/>
              <a:t>resource</a:t>
            </a:r>
            <a:r>
              <a:rPr lang="fi-FI" sz="2000" dirty="0" smtClean="0"/>
              <a:t> and </a:t>
            </a:r>
            <a:r>
              <a:rPr lang="fi-FI" sz="2000" dirty="0" err="1" smtClean="0"/>
              <a:t>energy</a:t>
            </a:r>
            <a:r>
              <a:rPr lang="fi-FI" sz="2000" dirty="0" smtClean="0"/>
              <a:t> </a:t>
            </a:r>
            <a:r>
              <a:rPr lang="fi-FI" sz="2000" dirty="0" err="1" smtClean="0"/>
              <a:t>efficiency</a:t>
            </a:r>
            <a:endParaRPr lang="fi-FI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71650"/>
            <a:ext cx="8229600" cy="4064000"/>
          </a:xfrm>
        </p:spPr>
        <p:txBody>
          <a:bodyPr>
            <a:normAutofit/>
          </a:bodyPr>
          <a:lstStyle/>
          <a:p>
            <a:r>
              <a:rPr lang="fi-FI" sz="1600" dirty="0" smtClean="0"/>
              <a:t>SAMT is </a:t>
            </a:r>
            <a:r>
              <a:rPr lang="fi-FI" sz="1600" dirty="0" err="1" smtClean="0"/>
              <a:t>coordination</a:t>
            </a:r>
            <a:r>
              <a:rPr lang="fi-FI" sz="1600" dirty="0" smtClean="0"/>
              <a:t> and </a:t>
            </a:r>
            <a:r>
              <a:rPr lang="fi-FI" sz="1600" dirty="0" err="1" smtClean="0"/>
              <a:t>support</a:t>
            </a:r>
            <a:r>
              <a:rPr lang="fi-FI" sz="1600" dirty="0" smtClean="0"/>
              <a:t> action </a:t>
            </a:r>
          </a:p>
          <a:p>
            <a:r>
              <a:rPr lang="en-US" sz="1600" dirty="0" smtClean="0"/>
              <a:t>Project </a:t>
            </a:r>
            <a:r>
              <a:rPr lang="en-US" sz="1600" dirty="0"/>
              <a:t>consortium consists of three research institutes, six companies and one standardization </a:t>
            </a:r>
            <a:r>
              <a:rPr lang="en-US" sz="1600" dirty="0" smtClean="0"/>
              <a:t>body</a:t>
            </a:r>
          </a:p>
          <a:p>
            <a:r>
              <a:rPr lang="en-US" sz="1600" dirty="0"/>
              <a:t>Cooperating with SPIRE sister projects STYLE and MEASURE</a:t>
            </a:r>
            <a:endParaRPr lang="fi-FI" sz="1600" dirty="0"/>
          </a:p>
          <a:p>
            <a:pPr marL="0" indent="0">
              <a:buNone/>
            </a:pPr>
            <a:endParaRPr lang="fi-FI" sz="1400" dirty="0"/>
          </a:p>
          <a:p>
            <a:endParaRPr lang="fi-FI" sz="1400" dirty="0" smtClean="0"/>
          </a:p>
          <a:p>
            <a:pPr marL="0" indent="0">
              <a:buNone/>
            </a:pPr>
            <a:endParaRPr lang="fi-FI" sz="1400" dirty="0" smtClean="0"/>
          </a:p>
          <a:p>
            <a:endParaRPr lang="fi-FI" sz="1400" dirty="0"/>
          </a:p>
          <a:p>
            <a:endParaRPr lang="fi-FI" sz="1400" dirty="0" smtClean="0"/>
          </a:p>
          <a:p>
            <a:endParaRPr lang="fi-FI" sz="1400" dirty="0"/>
          </a:p>
          <a:p>
            <a:endParaRPr lang="fi-FI" sz="1400" dirty="0" smtClean="0"/>
          </a:p>
          <a:p>
            <a:endParaRPr lang="fi-FI" sz="1400" dirty="0"/>
          </a:p>
          <a:p>
            <a:endParaRPr lang="fi-FI" sz="1400" dirty="0" smtClean="0"/>
          </a:p>
          <a:p>
            <a:endParaRPr lang="fi-FI" sz="1400" dirty="0"/>
          </a:p>
          <a:p>
            <a:endParaRPr lang="fi-FI" sz="1400" dirty="0" smtClean="0"/>
          </a:p>
          <a:p>
            <a:endParaRPr lang="fi-FI" sz="1400" dirty="0"/>
          </a:p>
          <a:p>
            <a:pPr marL="0" indent="0">
              <a:buNone/>
            </a:pPr>
            <a:endParaRPr lang="fi-FI" sz="14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53" b="40331"/>
          <a:stretch/>
        </p:blipFill>
        <p:spPr>
          <a:xfrm>
            <a:off x="1979349" y="5638527"/>
            <a:ext cx="5337265" cy="717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751" y="5650748"/>
            <a:ext cx="1032854" cy="6837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28" y="5502668"/>
            <a:ext cx="1315088" cy="875855"/>
          </a:xfrm>
          <a:prstGeom prst="rect">
            <a:avLst/>
          </a:prstGeom>
        </p:spPr>
      </p:pic>
      <p:pic>
        <p:nvPicPr>
          <p:cNvPr id="12" name="Picture 2" descr="Images intégrées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586" y="4086868"/>
            <a:ext cx="1745028" cy="6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323" y="3420903"/>
            <a:ext cx="1708013" cy="39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010" y="3435596"/>
            <a:ext cx="1619910" cy="38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D:\My\cemex general\logos\LOGO FULL-C C-S ING-Ajp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26" y="4110484"/>
            <a:ext cx="11826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Beschreibung: Beschreibung: Beschreibung: Bayer_Cross_RGB_1009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953" y="3949513"/>
            <a:ext cx="9048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150" y="4035451"/>
            <a:ext cx="81438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" descr="http://www.eaglefilters.fi/files/vtt_logo.jpg?1286369026=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60" y="3266183"/>
            <a:ext cx="1122502" cy="50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 descr="http://aenweb04/identidadcorporativa/ESP/imgs/logos/logoAENORcompleto400mma60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825726"/>
            <a:ext cx="3125378" cy="2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989" y="4141670"/>
            <a:ext cx="1501624" cy="448739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870" y="4231031"/>
            <a:ext cx="1159510" cy="579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819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>
            <a:spLocks noGrp="1"/>
          </p:cNvSpPr>
          <p:nvPr>
            <p:ph type="title" idx="4294967295"/>
          </p:nvPr>
        </p:nvSpPr>
        <p:spPr>
          <a:xfrm>
            <a:off x="0" y="-3175"/>
            <a:ext cx="8229600" cy="1038225"/>
          </a:xfrm>
        </p:spPr>
        <p:txBody>
          <a:bodyPr>
            <a:normAutofit/>
          </a:bodyPr>
          <a:lstStyle/>
          <a:p>
            <a:r>
              <a:rPr lang="fi-FI" sz="3200" dirty="0" smtClean="0"/>
              <a:t>Main </a:t>
            </a:r>
            <a:r>
              <a:rPr lang="fi-FI" sz="3200" dirty="0" err="1" smtClean="0"/>
              <a:t>tasks</a:t>
            </a:r>
            <a:r>
              <a:rPr lang="fi-FI" sz="3200" dirty="0" smtClean="0"/>
              <a:t> &amp; </a:t>
            </a:r>
            <a:r>
              <a:rPr lang="fi-FI" sz="3200" dirty="0" err="1" smtClean="0"/>
              <a:t>Outcome</a:t>
            </a:r>
            <a:endParaRPr lang="fi-FI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144869" y="10524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596" y="193675"/>
            <a:ext cx="814177" cy="544513"/>
          </a:xfrm>
          <a:prstGeom prst="rect">
            <a:avLst/>
          </a:prstGeom>
        </p:spPr>
      </p:pic>
      <p:sp>
        <p:nvSpPr>
          <p:cNvPr id="8" name="Flowchart: Process 7"/>
          <p:cNvSpPr/>
          <p:nvPr/>
        </p:nvSpPr>
        <p:spPr>
          <a:xfrm>
            <a:off x="875900" y="1008281"/>
            <a:ext cx="1274952" cy="795411"/>
          </a:xfrm>
          <a:prstGeom prst="flowChartProcess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>
                <a:solidFill>
                  <a:prstClr val="white"/>
                </a:solidFill>
              </a:rPr>
              <a:t>REVIEW OF ASSESSMENT METHODS AND TOOLS</a:t>
            </a:r>
            <a:endParaRPr lang="fi-FI" sz="1200" dirty="0">
              <a:solidFill>
                <a:prstClr val="white"/>
              </a:solidFill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2329535" y="1007632"/>
            <a:ext cx="1336004" cy="796060"/>
          </a:xfrm>
          <a:prstGeom prst="flowChartProcess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>
                <a:solidFill>
                  <a:prstClr val="white"/>
                </a:solidFill>
              </a:rPr>
              <a:t>REVIEW OF STANDARDS</a:t>
            </a:r>
            <a:endParaRPr lang="fi-FI" sz="1200" dirty="0">
              <a:solidFill>
                <a:prstClr val="white"/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3845353" y="1015065"/>
            <a:ext cx="1395761" cy="788627"/>
          </a:xfrm>
          <a:prstGeom prst="flowChartProcess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>
                <a:solidFill>
                  <a:prstClr val="white"/>
                </a:solidFill>
              </a:rPr>
              <a:t>INTERVIEWS WITH INDUSTRY EXPERTS</a:t>
            </a:r>
            <a:endParaRPr lang="fi-FI" sz="1200" dirty="0">
              <a:solidFill>
                <a:prstClr val="white"/>
              </a:solidFill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647300" y="1944965"/>
            <a:ext cx="4856339" cy="319647"/>
          </a:xfrm>
          <a:prstGeom prst="flowChartProcess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>
                <a:solidFill>
                  <a:prstClr val="white"/>
                </a:solidFill>
              </a:rPr>
              <a:t>EVALUATION CRITERIA FOR THE ASSESSMENT METHODS AND TOOLS</a:t>
            </a:r>
            <a:endParaRPr lang="fi-FI" sz="1200" dirty="0">
              <a:solidFill>
                <a:prstClr val="white"/>
              </a:solidFill>
            </a:endParaRPr>
          </a:p>
        </p:txBody>
      </p:sp>
      <p:sp>
        <p:nvSpPr>
          <p:cNvPr id="18" name="Flowchart: Process 17"/>
          <p:cNvSpPr/>
          <p:nvPr/>
        </p:nvSpPr>
        <p:spPr>
          <a:xfrm>
            <a:off x="998535" y="3317048"/>
            <a:ext cx="1232208" cy="435565"/>
          </a:xfrm>
          <a:prstGeom prst="flowChartProcess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>
                <a:solidFill>
                  <a:prstClr val="white"/>
                </a:solidFill>
              </a:rPr>
              <a:t>CASE STUDY</a:t>
            </a:r>
            <a:endParaRPr lang="fi-FI" sz="1200" dirty="0">
              <a:solidFill>
                <a:prstClr val="white"/>
              </a:solidFill>
            </a:endParaRPr>
          </a:p>
        </p:txBody>
      </p:sp>
      <p:sp>
        <p:nvSpPr>
          <p:cNvPr id="19" name="Flowchart: Process 18"/>
          <p:cNvSpPr/>
          <p:nvPr/>
        </p:nvSpPr>
        <p:spPr>
          <a:xfrm>
            <a:off x="647300" y="2353875"/>
            <a:ext cx="4856339" cy="349403"/>
          </a:xfrm>
          <a:prstGeom prst="flowChartProcess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 smtClean="0">
                <a:solidFill>
                  <a:prstClr val="black"/>
                </a:solidFill>
              </a:rPr>
              <a:t>OPEN WORKSHOP 1 – 02 JUNE 2015</a:t>
            </a:r>
            <a:endParaRPr lang="fi-FI" sz="1200" b="1" dirty="0">
              <a:solidFill>
                <a:prstClr val="black"/>
              </a:solidFill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2489055" y="3320954"/>
            <a:ext cx="1176484" cy="439279"/>
          </a:xfrm>
          <a:prstGeom prst="flowChartProcess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>
                <a:solidFill>
                  <a:prstClr val="white"/>
                </a:solidFill>
              </a:rPr>
              <a:t>CASE STUDY</a:t>
            </a:r>
            <a:endParaRPr lang="fi-FI" sz="1200" dirty="0">
              <a:solidFill>
                <a:prstClr val="white"/>
              </a:solidFill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3927537" y="3317240"/>
            <a:ext cx="1135622" cy="442993"/>
          </a:xfrm>
          <a:prstGeom prst="flowChartProcess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>
                <a:solidFill>
                  <a:prstClr val="white"/>
                </a:solidFill>
              </a:rPr>
              <a:t>CASE STUDY</a:t>
            </a:r>
            <a:endParaRPr lang="fi-FI" sz="1200" dirty="0">
              <a:solidFill>
                <a:prstClr val="white"/>
              </a:solidFill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647300" y="2907113"/>
            <a:ext cx="4856333" cy="319647"/>
          </a:xfrm>
          <a:prstGeom prst="flowChartProcess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>
                <a:solidFill>
                  <a:prstClr val="white"/>
                </a:solidFill>
              </a:rPr>
              <a:t>EVALUATION, CLASSIFICIATION AND TESTING OF THE METHODS</a:t>
            </a:r>
            <a:endParaRPr lang="fi-FI" sz="1200" dirty="0">
              <a:solidFill>
                <a:prstClr val="white"/>
              </a:solidFill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647300" y="4213102"/>
            <a:ext cx="4856333" cy="349403"/>
          </a:xfrm>
          <a:prstGeom prst="flowChartProcess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 smtClean="0">
                <a:solidFill>
                  <a:prstClr val="black"/>
                </a:solidFill>
              </a:rPr>
              <a:t>OPEN WORKSHOP 2 – 17 FEBRUARY 2016</a:t>
            </a:r>
            <a:endParaRPr lang="fi-FI" sz="1200" b="1" dirty="0">
              <a:solidFill>
                <a:prstClr val="black"/>
              </a:solidFill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686336" y="6283571"/>
            <a:ext cx="4817297" cy="349403"/>
          </a:xfrm>
          <a:prstGeom prst="flowChartProcess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 smtClean="0">
                <a:solidFill>
                  <a:prstClr val="black"/>
                </a:solidFill>
              </a:rPr>
              <a:t>OPEN WORKSHOP 3 – OCTOBER 2016</a:t>
            </a:r>
            <a:endParaRPr lang="fi-FI" sz="1200" b="1" dirty="0">
              <a:solidFill>
                <a:prstClr val="black"/>
              </a:solidFill>
            </a:endParaRPr>
          </a:p>
        </p:txBody>
      </p:sp>
      <p:sp>
        <p:nvSpPr>
          <p:cNvPr id="33" name="Flowchart: Process 32"/>
          <p:cNvSpPr/>
          <p:nvPr/>
        </p:nvSpPr>
        <p:spPr>
          <a:xfrm>
            <a:off x="647300" y="4728215"/>
            <a:ext cx="4856333" cy="319647"/>
          </a:xfrm>
          <a:prstGeom prst="flowChartProcess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>
                <a:solidFill>
                  <a:prstClr val="white"/>
                </a:solidFill>
              </a:rPr>
              <a:t>RECOMMENDATIONS AND FUTURE RESEARCH NEEDS</a:t>
            </a:r>
            <a:endParaRPr lang="fi-FI" sz="1200" dirty="0">
              <a:solidFill>
                <a:prstClr val="white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5687627" y="1007632"/>
            <a:ext cx="275063" cy="175506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black"/>
              </a:solidFill>
            </a:endParaRPr>
          </a:p>
        </p:txBody>
      </p:sp>
      <p:sp>
        <p:nvSpPr>
          <p:cNvPr id="35" name="Right Brace 34"/>
          <p:cNvSpPr/>
          <p:nvPr/>
        </p:nvSpPr>
        <p:spPr>
          <a:xfrm>
            <a:off x="5685770" y="2944195"/>
            <a:ext cx="275063" cy="158413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black"/>
              </a:solidFill>
            </a:endParaRPr>
          </a:p>
        </p:txBody>
      </p:sp>
      <p:sp>
        <p:nvSpPr>
          <p:cNvPr id="36" name="Right Brace 35"/>
          <p:cNvSpPr/>
          <p:nvPr/>
        </p:nvSpPr>
        <p:spPr>
          <a:xfrm>
            <a:off x="5708072" y="4680715"/>
            <a:ext cx="252761" cy="192850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9862" y="1284999"/>
            <a:ext cx="22425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>
                <a:solidFill>
                  <a:prstClr val="black"/>
                </a:solidFill>
              </a:rPr>
              <a:t>WP1 </a:t>
            </a:r>
          </a:p>
          <a:p>
            <a:r>
              <a:rPr lang="fi-FI" dirty="0" err="1">
                <a:solidFill>
                  <a:prstClr val="black"/>
                </a:solidFill>
              </a:rPr>
              <a:t>D</a:t>
            </a:r>
            <a:r>
              <a:rPr lang="fi-FI" dirty="0" err="1" smtClean="0">
                <a:solidFill>
                  <a:prstClr val="black"/>
                </a:solidFill>
              </a:rPr>
              <a:t>escribes</a:t>
            </a:r>
            <a:r>
              <a:rPr lang="fi-FI" dirty="0" smtClean="0">
                <a:solidFill>
                  <a:prstClr val="black"/>
                </a:solidFill>
              </a:rPr>
              <a:t> </a:t>
            </a:r>
            <a:endParaRPr lang="fi-FI" dirty="0">
              <a:solidFill>
                <a:prstClr val="black"/>
              </a:solidFill>
            </a:endParaRPr>
          </a:p>
          <a:p>
            <a:r>
              <a:rPr lang="fi-FI" dirty="0" smtClean="0">
                <a:solidFill>
                  <a:prstClr val="black"/>
                </a:solidFill>
              </a:rPr>
              <a:t>the </a:t>
            </a:r>
            <a:r>
              <a:rPr lang="fi-FI" dirty="0" err="1" smtClean="0">
                <a:solidFill>
                  <a:prstClr val="black"/>
                </a:solidFill>
              </a:rPr>
              <a:t>state</a:t>
            </a:r>
            <a:r>
              <a:rPr lang="fi-FI" dirty="0" smtClean="0">
                <a:solidFill>
                  <a:prstClr val="black"/>
                </a:solidFill>
              </a:rPr>
              <a:t> of the </a:t>
            </a:r>
            <a:r>
              <a:rPr lang="fi-FI" dirty="0" err="1" smtClean="0">
                <a:solidFill>
                  <a:prstClr val="black"/>
                </a:solidFill>
              </a:rPr>
              <a:t>art</a:t>
            </a:r>
            <a:r>
              <a:rPr lang="fi-FI" dirty="0" smtClean="0">
                <a:solidFill>
                  <a:prstClr val="black"/>
                </a:solidFill>
              </a:rPr>
              <a:t> </a:t>
            </a:r>
            <a:br>
              <a:rPr lang="fi-FI" dirty="0" smtClean="0">
                <a:solidFill>
                  <a:prstClr val="black"/>
                </a:solidFill>
              </a:rPr>
            </a:br>
            <a:r>
              <a:rPr lang="fi-FI" dirty="0" smtClean="0">
                <a:solidFill>
                  <a:prstClr val="black"/>
                </a:solidFill>
              </a:rPr>
              <a:t>in </a:t>
            </a:r>
            <a:r>
              <a:rPr lang="fi-FI" dirty="0" err="1" smtClean="0">
                <a:solidFill>
                  <a:prstClr val="black"/>
                </a:solidFill>
              </a:rPr>
              <a:t>theory</a:t>
            </a:r>
            <a:r>
              <a:rPr lang="fi-FI" dirty="0" smtClean="0">
                <a:solidFill>
                  <a:prstClr val="black"/>
                </a:solidFill>
              </a:rPr>
              <a:t> and </a:t>
            </a:r>
            <a:r>
              <a:rPr lang="fi-FI" dirty="0" err="1" smtClean="0">
                <a:solidFill>
                  <a:prstClr val="black"/>
                </a:solidFill>
              </a:rPr>
              <a:t>practice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28715" y="2914786"/>
            <a:ext cx="30514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>
                <a:solidFill>
                  <a:prstClr val="black"/>
                </a:solidFill>
              </a:rPr>
              <a:t>WP2</a:t>
            </a:r>
          </a:p>
          <a:p>
            <a:r>
              <a:rPr lang="fi-FI" dirty="0" err="1" smtClean="0">
                <a:solidFill>
                  <a:prstClr val="black"/>
                </a:solidFill>
              </a:rPr>
              <a:t>Evaluates</a:t>
            </a:r>
            <a:r>
              <a:rPr lang="fi-FI" dirty="0" smtClean="0">
                <a:solidFill>
                  <a:prstClr val="black"/>
                </a:solidFill>
              </a:rPr>
              <a:t> the </a:t>
            </a:r>
            <a:r>
              <a:rPr lang="fi-FI" dirty="0" err="1" smtClean="0">
                <a:solidFill>
                  <a:prstClr val="black"/>
                </a:solidFill>
              </a:rPr>
              <a:t>ability</a:t>
            </a:r>
            <a:r>
              <a:rPr lang="fi-FI" dirty="0" smtClean="0">
                <a:solidFill>
                  <a:prstClr val="black"/>
                </a:solidFill>
              </a:rPr>
              <a:t> of the</a:t>
            </a:r>
          </a:p>
          <a:p>
            <a:r>
              <a:rPr lang="fi-FI" dirty="0" err="1">
                <a:solidFill>
                  <a:prstClr val="black"/>
                </a:solidFill>
              </a:rPr>
              <a:t>m</a:t>
            </a:r>
            <a:r>
              <a:rPr lang="fi-FI" dirty="0" err="1" smtClean="0">
                <a:solidFill>
                  <a:prstClr val="black"/>
                </a:solidFill>
              </a:rPr>
              <a:t>ethods</a:t>
            </a:r>
            <a:r>
              <a:rPr lang="fi-FI" dirty="0" smtClean="0">
                <a:solidFill>
                  <a:prstClr val="black"/>
                </a:solidFill>
              </a:rPr>
              <a:t> to </a:t>
            </a:r>
            <a:r>
              <a:rPr lang="fi-FI" dirty="0" err="1" smtClean="0">
                <a:solidFill>
                  <a:prstClr val="black"/>
                </a:solidFill>
              </a:rPr>
              <a:t>support</a:t>
            </a:r>
            <a:r>
              <a:rPr lang="fi-FI" dirty="0" smtClean="0">
                <a:solidFill>
                  <a:prstClr val="black"/>
                </a:solidFill>
              </a:rPr>
              <a:t> </a:t>
            </a:r>
          </a:p>
          <a:p>
            <a:r>
              <a:rPr lang="fi-FI" dirty="0" err="1">
                <a:solidFill>
                  <a:prstClr val="black"/>
                </a:solidFill>
              </a:rPr>
              <a:t>d</a:t>
            </a:r>
            <a:r>
              <a:rPr lang="fi-FI" dirty="0" err="1" smtClean="0">
                <a:solidFill>
                  <a:prstClr val="black"/>
                </a:solidFill>
              </a:rPr>
              <a:t>ecision-making</a:t>
            </a:r>
            <a:r>
              <a:rPr lang="fi-FI" dirty="0" smtClean="0">
                <a:solidFill>
                  <a:prstClr val="black"/>
                </a:solidFill>
              </a:rPr>
              <a:t> and </a:t>
            </a:r>
            <a:r>
              <a:rPr lang="fi-FI" dirty="0" err="1" smtClean="0">
                <a:solidFill>
                  <a:prstClr val="black"/>
                </a:solidFill>
              </a:rPr>
              <a:t>assess</a:t>
            </a:r>
            <a:endParaRPr lang="fi-FI" dirty="0" smtClean="0">
              <a:solidFill>
                <a:prstClr val="black"/>
              </a:solidFill>
            </a:endParaRPr>
          </a:p>
          <a:p>
            <a:r>
              <a:rPr lang="fi-FI" dirty="0" err="1">
                <a:solidFill>
                  <a:prstClr val="black"/>
                </a:solidFill>
              </a:rPr>
              <a:t>e</a:t>
            </a:r>
            <a:r>
              <a:rPr lang="fi-FI" dirty="0" err="1" smtClean="0">
                <a:solidFill>
                  <a:prstClr val="black"/>
                </a:solidFill>
              </a:rPr>
              <a:t>nergy</a:t>
            </a:r>
            <a:r>
              <a:rPr lang="fi-FI" dirty="0" smtClean="0">
                <a:solidFill>
                  <a:prstClr val="black"/>
                </a:solidFill>
              </a:rPr>
              <a:t> and </a:t>
            </a:r>
            <a:r>
              <a:rPr lang="fi-FI" dirty="0" err="1" smtClean="0">
                <a:solidFill>
                  <a:prstClr val="black"/>
                </a:solidFill>
              </a:rPr>
              <a:t>resource</a:t>
            </a:r>
            <a:r>
              <a:rPr lang="fi-FI" dirty="0" smtClean="0">
                <a:solidFill>
                  <a:prstClr val="black"/>
                </a:solidFill>
              </a:rPr>
              <a:t> </a:t>
            </a:r>
            <a:r>
              <a:rPr lang="fi-FI" dirty="0" err="1" smtClean="0">
                <a:solidFill>
                  <a:prstClr val="black"/>
                </a:solidFill>
              </a:rPr>
              <a:t>efficiency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34965" y="4777490"/>
            <a:ext cx="26848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>
                <a:solidFill>
                  <a:prstClr val="black"/>
                </a:solidFill>
              </a:rPr>
              <a:t>WP3 </a:t>
            </a:r>
          </a:p>
          <a:p>
            <a:r>
              <a:rPr lang="fi-FI" dirty="0" err="1" smtClean="0">
                <a:solidFill>
                  <a:prstClr val="black"/>
                </a:solidFill>
              </a:rPr>
              <a:t>Focuses</a:t>
            </a:r>
            <a:r>
              <a:rPr lang="fi-FI" dirty="0" smtClean="0">
                <a:solidFill>
                  <a:prstClr val="black"/>
                </a:solidFill>
              </a:rPr>
              <a:t> on </a:t>
            </a:r>
            <a:r>
              <a:rPr lang="fi-FI" dirty="0" err="1" smtClean="0">
                <a:solidFill>
                  <a:prstClr val="black"/>
                </a:solidFill>
              </a:rPr>
              <a:t>cross-sectorial</a:t>
            </a:r>
            <a:endParaRPr lang="fi-FI" dirty="0" smtClean="0">
              <a:solidFill>
                <a:prstClr val="black"/>
              </a:solidFill>
            </a:endParaRPr>
          </a:p>
          <a:p>
            <a:r>
              <a:rPr lang="fi-FI" dirty="0" err="1" smtClean="0">
                <a:solidFill>
                  <a:prstClr val="black"/>
                </a:solidFill>
              </a:rPr>
              <a:t>applicability</a:t>
            </a:r>
            <a:r>
              <a:rPr lang="fi-FI" dirty="0" smtClean="0">
                <a:solidFill>
                  <a:prstClr val="black"/>
                </a:solidFill>
              </a:rPr>
              <a:t> and </a:t>
            </a:r>
            <a:r>
              <a:rPr lang="fi-FI" dirty="0" err="1" smtClean="0">
                <a:solidFill>
                  <a:prstClr val="black"/>
                </a:solidFill>
              </a:rPr>
              <a:t>provides</a:t>
            </a:r>
            <a:endParaRPr lang="fi-FI" dirty="0" smtClean="0">
              <a:solidFill>
                <a:prstClr val="black"/>
              </a:solidFill>
            </a:endParaRPr>
          </a:p>
          <a:p>
            <a:r>
              <a:rPr lang="fi-FI" dirty="0" err="1">
                <a:solidFill>
                  <a:prstClr val="black"/>
                </a:solidFill>
              </a:rPr>
              <a:t>r</a:t>
            </a:r>
            <a:r>
              <a:rPr lang="fi-FI" dirty="0" err="1" smtClean="0">
                <a:solidFill>
                  <a:prstClr val="black"/>
                </a:solidFill>
              </a:rPr>
              <a:t>ecommendations</a:t>
            </a:r>
            <a:r>
              <a:rPr lang="fi-FI" dirty="0" smtClean="0">
                <a:solidFill>
                  <a:prstClr val="black"/>
                </a:solidFill>
              </a:rPr>
              <a:t> for</a:t>
            </a:r>
          </a:p>
          <a:p>
            <a:r>
              <a:rPr lang="fi-FI" dirty="0" err="1">
                <a:solidFill>
                  <a:prstClr val="black"/>
                </a:solidFill>
              </a:rPr>
              <a:t>f</a:t>
            </a:r>
            <a:r>
              <a:rPr lang="fi-FI" dirty="0" err="1" smtClean="0">
                <a:solidFill>
                  <a:prstClr val="black"/>
                </a:solidFill>
              </a:rPr>
              <a:t>uture</a:t>
            </a:r>
            <a:r>
              <a:rPr lang="fi-FI" dirty="0" smtClean="0">
                <a:solidFill>
                  <a:prstClr val="black"/>
                </a:solidFill>
              </a:rPr>
              <a:t> </a:t>
            </a:r>
            <a:r>
              <a:rPr lang="fi-FI" dirty="0" err="1" smtClean="0">
                <a:solidFill>
                  <a:prstClr val="black"/>
                </a:solidFill>
              </a:rPr>
              <a:t>development</a:t>
            </a:r>
            <a:r>
              <a:rPr lang="fi-FI" dirty="0" smtClean="0">
                <a:solidFill>
                  <a:prstClr val="black"/>
                </a:solidFill>
              </a:rPr>
              <a:t> </a:t>
            </a:r>
            <a:r>
              <a:rPr lang="fi-FI" dirty="0" err="1" smtClean="0">
                <a:solidFill>
                  <a:prstClr val="black"/>
                </a:solidFill>
              </a:rPr>
              <a:t>needs</a:t>
            </a:r>
            <a:endParaRPr lang="fi-FI" dirty="0">
              <a:solidFill>
                <a:prstClr val="black"/>
              </a:solidFill>
            </a:endParaRPr>
          </a:p>
          <a:p>
            <a:r>
              <a:rPr lang="fi-FI" dirty="0">
                <a:solidFill>
                  <a:prstClr val="black"/>
                </a:solidFill>
              </a:rPr>
              <a:t>a</a:t>
            </a:r>
            <a:r>
              <a:rPr lang="fi-FI" dirty="0" smtClean="0">
                <a:solidFill>
                  <a:prstClr val="black"/>
                </a:solidFill>
              </a:rPr>
              <a:t>nd </a:t>
            </a:r>
            <a:r>
              <a:rPr lang="fi-FI" dirty="0" err="1" smtClean="0">
                <a:solidFill>
                  <a:prstClr val="black"/>
                </a:solidFill>
              </a:rPr>
              <a:t>implementation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43" name="Flowchart: Process 42"/>
          <p:cNvSpPr/>
          <p:nvPr/>
        </p:nvSpPr>
        <p:spPr>
          <a:xfrm>
            <a:off x="998535" y="5141238"/>
            <a:ext cx="4161209" cy="1027745"/>
          </a:xfrm>
          <a:prstGeom prst="flowChartProcess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fi-FI" sz="1200" dirty="0" smtClean="0">
                <a:solidFill>
                  <a:prstClr val="white"/>
                </a:solidFill>
              </a:rPr>
              <a:t>STRATEGY FOR IMPLEMENTATION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prstClr val="white"/>
                </a:solidFill>
              </a:rPr>
              <a:t>ROADMAP FOR </a:t>
            </a:r>
            <a:r>
              <a:rPr lang="fi-FI" sz="1200" dirty="0" smtClean="0">
                <a:solidFill>
                  <a:prstClr val="white"/>
                </a:solidFill>
              </a:rPr>
              <a:t>DISSEMINATION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fi-FI" sz="1200" dirty="0" smtClean="0">
                <a:solidFill>
                  <a:prstClr val="white"/>
                </a:solidFill>
              </a:rPr>
              <a:t>RECOMMENDATIONS FOR CROSS-SECTORIAL ASSESSMENT</a:t>
            </a:r>
            <a:endParaRPr lang="fi-FI" sz="1200" dirty="0">
              <a:solidFill>
                <a:prstClr val="white"/>
              </a:solidFill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fi-FI" sz="1200" dirty="0" smtClean="0">
                <a:solidFill>
                  <a:prstClr val="white"/>
                </a:solidFill>
              </a:rPr>
              <a:t>INPUT FOR FUTURE STANDARDIZATION</a:t>
            </a:r>
          </a:p>
        </p:txBody>
      </p:sp>
      <p:sp>
        <p:nvSpPr>
          <p:cNvPr id="44" name="Flowchart: Process 43"/>
          <p:cNvSpPr/>
          <p:nvPr/>
        </p:nvSpPr>
        <p:spPr>
          <a:xfrm>
            <a:off x="639680" y="3828243"/>
            <a:ext cx="4856333" cy="319647"/>
          </a:xfrm>
          <a:prstGeom prst="flowChartProcess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>
                <a:solidFill>
                  <a:prstClr val="white"/>
                </a:solidFill>
              </a:rPr>
              <a:t>BEST PRACTICE FOR EVALUATING RESOURCE AND ENERGY EFFICIENCY</a:t>
            </a:r>
            <a:endParaRPr lang="fi-FI" sz="1200" dirty="0">
              <a:solidFill>
                <a:prstClr val="white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 rot="20246428">
            <a:off x="7253304" y="849568"/>
            <a:ext cx="1380003" cy="872057"/>
          </a:xfrm>
          <a:prstGeom prst="leftArrow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 smtClean="0">
                <a:solidFill>
                  <a:schemeClr val="tx1"/>
                </a:solidFill>
              </a:rPr>
              <a:t>On-going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2" name="Left Arrow 31"/>
          <p:cNvSpPr/>
          <p:nvPr/>
        </p:nvSpPr>
        <p:spPr>
          <a:xfrm rot="20246428">
            <a:off x="7405704" y="2326668"/>
            <a:ext cx="1380003" cy="872057"/>
          </a:xfrm>
          <a:prstGeom prst="leftArrow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 smtClean="0">
                <a:solidFill>
                  <a:schemeClr val="tx1"/>
                </a:solidFill>
              </a:rPr>
              <a:t>Starting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4" name="Left Arrow 33"/>
          <p:cNvSpPr/>
          <p:nvPr/>
        </p:nvSpPr>
        <p:spPr>
          <a:xfrm rot="20246428">
            <a:off x="7557557" y="4268096"/>
            <a:ext cx="1380003" cy="872057"/>
          </a:xfrm>
          <a:prstGeom prst="leftArrow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2016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14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2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550"/>
            <a:ext cx="8229600" cy="1039091"/>
          </a:xfrm>
        </p:spPr>
        <p:txBody>
          <a:bodyPr>
            <a:normAutofit fontScale="90000"/>
          </a:bodyPr>
          <a:lstStyle/>
          <a:p>
            <a:r>
              <a:rPr lang="fi-FI" dirty="0" err="1" smtClean="0"/>
              <a:t>First</a:t>
            </a:r>
            <a:r>
              <a:rPr lang="fi-FI" dirty="0" smtClean="0"/>
              <a:t> results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available</a:t>
            </a:r>
            <a:r>
              <a:rPr lang="fi-FI" dirty="0" smtClean="0"/>
              <a:t> on the </a:t>
            </a:r>
            <a:br>
              <a:rPr lang="fi-FI" dirty="0" smtClean="0"/>
            </a:br>
            <a:r>
              <a:rPr lang="fi-FI" dirty="0" smtClean="0"/>
              <a:t>SAMT </a:t>
            </a:r>
            <a:r>
              <a:rPr lang="fi-FI" dirty="0" err="1" smtClean="0"/>
              <a:t>website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3725"/>
            <a:ext cx="8229600" cy="4244975"/>
          </a:xfrm>
        </p:spPr>
        <p:txBody>
          <a:bodyPr>
            <a:normAutofit/>
          </a:bodyPr>
          <a:lstStyle/>
          <a:p>
            <a:r>
              <a:rPr lang="fi-FI" b="1" dirty="0" smtClean="0"/>
              <a:t>D1.1 </a:t>
            </a:r>
            <a:r>
              <a:rPr lang="fi-FI" b="1" dirty="0" err="1" smtClean="0"/>
              <a:t>Overview</a:t>
            </a:r>
            <a:r>
              <a:rPr lang="fi-FI" b="1" dirty="0" smtClean="0"/>
              <a:t> of </a:t>
            </a:r>
            <a:r>
              <a:rPr lang="fi-FI" b="1" dirty="0" err="1" smtClean="0"/>
              <a:t>existing</a:t>
            </a:r>
            <a:r>
              <a:rPr lang="fi-FI" b="1" dirty="0" smtClean="0"/>
              <a:t> </a:t>
            </a:r>
            <a:r>
              <a:rPr lang="fi-FI" b="1" dirty="0" err="1" smtClean="0"/>
              <a:t>sustainability</a:t>
            </a:r>
            <a:r>
              <a:rPr lang="fi-FI" b="1" dirty="0" smtClean="0"/>
              <a:t> </a:t>
            </a:r>
            <a:r>
              <a:rPr lang="fi-FI" b="1" dirty="0" err="1" smtClean="0"/>
              <a:t>assessment</a:t>
            </a:r>
            <a:r>
              <a:rPr lang="fi-FI" b="1" dirty="0" smtClean="0"/>
              <a:t> </a:t>
            </a:r>
            <a:r>
              <a:rPr lang="fi-FI" b="1" dirty="0" err="1" smtClean="0"/>
              <a:t>methods</a:t>
            </a:r>
            <a:r>
              <a:rPr lang="fi-FI" b="1" dirty="0" smtClean="0"/>
              <a:t> and </a:t>
            </a:r>
            <a:r>
              <a:rPr lang="fi-FI" b="1" dirty="0" err="1" smtClean="0"/>
              <a:t>tools</a:t>
            </a:r>
            <a:r>
              <a:rPr lang="fi-FI" b="1" dirty="0" smtClean="0"/>
              <a:t> and of </a:t>
            </a:r>
            <a:r>
              <a:rPr lang="fi-FI" b="1" dirty="0" err="1" smtClean="0"/>
              <a:t>relevant</a:t>
            </a:r>
            <a:r>
              <a:rPr lang="fi-FI" b="1" dirty="0" smtClean="0"/>
              <a:t> </a:t>
            </a:r>
            <a:r>
              <a:rPr lang="fi-FI" b="1" dirty="0" err="1" smtClean="0"/>
              <a:t>standards</a:t>
            </a:r>
            <a:r>
              <a:rPr lang="fi-FI" b="1" dirty="0" smtClean="0"/>
              <a:t> </a:t>
            </a:r>
            <a:r>
              <a:rPr lang="fi-FI" dirty="0" smtClean="0"/>
              <a:t>(</a:t>
            </a:r>
            <a:r>
              <a:rPr lang="fi-FI" dirty="0" err="1" smtClean="0"/>
              <a:t>Saurat</a:t>
            </a:r>
            <a:r>
              <a:rPr lang="fi-FI" dirty="0" smtClean="0"/>
              <a:t>, </a:t>
            </a:r>
            <a:r>
              <a:rPr lang="fi-FI" dirty="0" err="1" smtClean="0"/>
              <a:t>Ritthoff</a:t>
            </a:r>
            <a:r>
              <a:rPr lang="fi-FI" dirty="0" smtClean="0"/>
              <a:t> &amp; Smith 2015)</a:t>
            </a:r>
          </a:p>
          <a:p>
            <a:r>
              <a:rPr lang="fi-FI" dirty="0" err="1" smtClean="0"/>
              <a:t>Search</a:t>
            </a:r>
            <a:r>
              <a:rPr lang="fi-FI" dirty="0" smtClean="0"/>
              <a:t> </a:t>
            </a:r>
            <a:r>
              <a:rPr lang="fi-FI" dirty="0" err="1" smtClean="0"/>
              <a:t>resulted</a:t>
            </a:r>
            <a:r>
              <a:rPr lang="fi-FI" dirty="0" smtClean="0"/>
              <a:t> </a:t>
            </a:r>
            <a:r>
              <a:rPr lang="fi-FI" dirty="0"/>
              <a:t>to 52 </a:t>
            </a:r>
            <a:r>
              <a:rPr lang="fi-FI" dirty="0" err="1" smtClean="0"/>
              <a:t>methods</a:t>
            </a:r>
            <a:r>
              <a:rPr lang="fi-FI" dirty="0" smtClean="0"/>
              <a:t> and 38 </a:t>
            </a:r>
            <a:r>
              <a:rPr lang="fi-FI" dirty="0" err="1" smtClean="0"/>
              <a:t>tools</a:t>
            </a:r>
            <a:endParaRPr lang="fi-FI" dirty="0" smtClean="0"/>
          </a:p>
          <a:p>
            <a:r>
              <a:rPr lang="en-US" dirty="0"/>
              <a:t>Methods and tools were clustered and </a:t>
            </a:r>
            <a:r>
              <a:rPr lang="en-US" dirty="0" smtClean="0"/>
              <a:t>reviewed</a:t>
            </a:r>
          </a:p>
          <a:p>
            <a:r>
              <a:rPr lang="fi-FI" dirty="0" smtClean="0"/>
              <a:t>The </a:t>
            </a:r>
            <a:r>
              <a:rPr lang="fi-FI" dirty="0" err="1" smtClean="0"/>
              <a:t>amount</a:t>
            </a:r>
            <a:r>
              <a:rPr lang="fi-FI" dirty="0" smtClean="0"/>
              <a:t> of </a:t>
            </a:r>
            <a:r>
              <a:rPr lang="fi-FI" dirty="0" err="1" smtClean="0"/>
              <a:t>found</a:t>
            </a:r>
            <a:r>
              <a:rPr lang="fi-FI" dirty="0" smtClean="0"/>
              <a:t> </a:t>
            </a:r>
            <a:r>
              <a:rPr lang="fi-FI" dirty="0" err="1" smtClean="0"/>
              <a:t>methods</a:t>
            </a:r>
            <a:r>
              <a:rPr lang="fi-FI" dirty="0" smtClean="0"/>
              <a:t> and </a:t>
            </a:r>
            <a:r>
              <a:rPr lang="fi-FI" dirty="0" err="1" smtClean="0"/>
              <a:t>tools</a:t>
            </a:r>
            <a:r>
              <a:rPr lang="fi-FI" dirty="0" smtClean="0"/>
              <a:t> </a:t>
            </a:r>
            <a:r>
              <a:rPr lang="fi-FI" dirty="0" err="1" smtClean="0"/>
              <a:t>was</a:t>
            </a:r>
            <a:r>
              <a:rPr lang="fi-FI" dirty="0" smtClean="0"/>
              <a:t> a </a:t>
            </a:r>
            <a:r>
              <a:rPr lang="fi-FI" dirty="0" err="1" smtClean="0"/>
              <a:t>surprise</a:t>
            </a:r>
            <a:endParaRPr lang="fi-FI" dirty="0" smtClean="0"/>
          </a:p>
          <a:p>
            <a:pPr lvl="1"/>
            <a:r>
              <a:rPr lang="fi-FI" dirty="0"/>
              <a:t>T</a:t>
            </a:r>
            <a:r>
              <a:rPr lang="fi-FI" dirty="0" smtClean="0"/>
              <a:t>he </a:t>
            </a:r>
            <a:r>
              <a:rPr lang="fi-FI" dirty="0" err="1" smtClean="0"/>
              <a:t>list</a:t>
            </a:r>
            <a:r>
              <a:rPr lang="fi-FI" dirty="0" smtClean="0"/>
              <a:t> is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yet</a:t>
            </a:r>
            <a:r>
              <a:rPr lang="fi-FI" dirty="0" smtClean="0"/>
              <a:t> </a:t>
            </a:r>
            <a:r>
              <a:rPr lang="fi-FI" dirty="0" err="1" smtClean="0"/>
              <a:t>exhaustive</a:t>
            </a:r>
            <a:endParaRPr lang="fi-FI" dirty="0" smtClean="0"/>
          </a:p>
          <a:p>
            <a:pPr lvl="1"/>
            <a:r>
              <a:rPr lang="fi-FI" dirty="0" err="1" smtClean="0"/>
              <a:t>It</a:t>
            </a:r>
            <a:r>
              <a:rPr lang="fi-FI" dirty="0" smtClean="0"/>
              <a:t> </a:t>
            </a:r>
            <a:r>
              <a:rPr lang="fi-FI" dirty="0" err="1" smtClean="0"/>
              <a:t>seems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only</a:t>
            </a:r>
            <a:r>
              <a:rPr lang="fi-FI" dirty="0" smtClean="0"/>
              <a:t> a </a:t>
            </a:r>
            <a:r>
              <a:rPr lang="fi-FI" dirty="0" err="1" smtClean="0"/>
              <a:t>very</a:t>
            </a:r>
            <a:r>
              <a:rPr lang="fi-FI" dirty="0" smtClean="0"/>
              <a:t> </a:t>
            </a:r>
            <a:r>
              <a:rPr lang="fi-FI" dirty="0" err="1" smtClean="0"/>
              <a:t>small</a:t>
            </a:r>
            <a:r>
              <a:rPr lang="fi-FI" dirty="0" smtClean="0"/>
              <a:t> </a:t>
            </a:r>
            <a:r>
              <a:rPr lang="fi-FI" dirty="0" err="1" smtClean="0"/>
              <a:t>number</a:t>
            </a:r>
            <a:r>
              <a:rPr lang="fi-FI" dirty="0" smtClean="0"/>
              <a:t> of </a:t>
            </a:r>
            <a:r>
              <a:rPr lang="fi-FI" dirty="0" err="1" smtClean="0"/>
              <a:t>methods</a:t>
            </a:r>
            <a:r>
              <a:rPr lang="fi-FI" dirty="0" smtClean="0"/>
              <a:t> and </a:t>
            </a:r>
            <a:r>
              <a:rPr lang="fi-FI" dirty="0" err="1" smtClean="0"/>
              <a:t>tools</a:t>
            </a:r>
            <a:r>
              <a:rPr lang="fi-FI" dirty="0" smtClean="0"/>
              <a:t> is </a:t>
            </a:r>
            <a:r>
              <a:rPr lang="fi-FI" dirty="0" err="1" smtClean="0"/>
              <a:t>applied</a:t>
            </a:r>
            <a:r>
              <a:rPr lang="fi-FI" dirty="0" smtClean="0"/>
              <a:t> in the </a:t>
            </a:r>
            <a:r>
              <a:rPr lang="fi-FI" dirty="0" err="1" smtClean="0"/>
              <a:t>process</a:t>
            </a:r>
            <a:r>
              <a:rPr lang="fi-FI" dirty="0" smtClean="0"/>
              <a:t> </a:t>
            </a:r>
            <a:r>
              <a:rPr lang="fi-FI" dirty="0" err="1" smtClean="0"/>
              <a:t>industries</a:t>
            </a:r>
            <a:r>
              <a:rPr lang="fi-FI" dirty="0" smtClean="0"/>
              <a:t>. In </a:t>
            </a:r>
            <a:r>
              <a:rPr lang="fi-FI" dirty="0" err="1" smtClean="0"/>
              <a:t>addition</a:t>
            </a:r>
            <a:r>
              <a:rPr lang="fi-FI" dirty="0" smtClean="0"/>
              <a:t>, </a:t>
            </a:r>
            <a:r>
              <a:rPr lang="fi-FI" dirty="0" err="1" smtClean="0"/>
              <a:t>companies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</a:t>
            </a:r>
            <a:r>
              <a:rPr lang="fi-FI" dirty="0" err="1" smtClean="0"/>
              <a:t>developed</a:t>
            </a:r>
            <a:r>
              <a:rPr lang="fi-FI" dirty="0" smtClean="0"/>
              <a:t> </a:t>
            </a:r>
            <a:r>
              <a:rPr lang="fi-FI" dirty="0" err="1" smtClean="0"/>
              <a:t>their</a:t>
            </a:r>
            <a:r>
              <a:rPr lang="fi-FI" dirty="0" smtClean="0"/>
              <a:t> </a:t>
            </a:r>
            <a:r>
              <a:rPr lang="fi-FI" dirty="0" err="1" smtClean="0"/>
              <a:t>own</a:t>
            </a:r>
            <a:r>
              <a:rPr lang="fi-FI" dirty="0" smtClean="0"/>
              <a:t> </a:t>
            </a:r>
            <a:r>
              <a:rPr lang="fi-FI" dirty="0" err="1" smtClean="0"/>
              <a:t>methods</a:t>
            </a:r>
            <a:r>
              <a:rPr lang="fi-FI" dirty="0" smtClean="0"/>
              <a:t> and </a:t>
            </a:r>
            <a:r>
              <a:rPr lang="fi-FI" dirty="0" err="1" smtClean="0"/>
              <a:t>tools</a:t>
            </a:r>
            <a:r>
              <a:rPr lang="fi-FI" dirty="0" smtClean="0"/>
              <a:t> for </a:t>
            </a:r>
            <a:r>
              <a:rPr lang="fi-FI" dirty="0" err="1" smtClean="0"/>
              <a:t>internal</a:t>
            </a:r>
            <a:r>
              <a:rPr lang="fi-FI" dirty="0" smtClean="0"/>
              <a:t> </a:t>
            </a:r>
            <a:r>
              <a:rPr lang="fi-FI" dirty="0" err="1" smtClean="0"/>
              <a:t>use</a:t>
            </a:r>
            <a:r>
              <a:rPr lang="fi-FI" dirty="0" smtClean="0"/>
              <a:t>.</a:t>
            </a:r>
          </a:p>
          <a:p>
            <a:r>
              <a:rPr lang="en-US" dirty="0" smtClean="0"/>
              <a:t>There </a:t>
            </a:r>
            <a:r>
              <a:rPr lang="en-US" dirty="0"/>
              <a:t>is a gap of horizontal </a:t>
            </a:r>
            <a:r>
              <a:rPr lang="en-US" dirty="0" smtClean="0"/>
              <a:t>standards (sector independent), </a:t>
            </a:r>
            <a:r>
              <a:rPr lang="en-US" dirty="0"/>
              <a:t>addressing sustainability in </a:t>
            </a:r>
            <a:r>
              <a:rPr lang="en-US" dirty="0" smtClean="0"/>
              <a:t>general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Brussels 29 June </a:t>
            </a: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D682-0E33-CF46-B808-D814C5E57C6F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>
            <a:off x="5667374" y="5577096"/>
            <a:ext cx="3181351" cy="855454"/>
          </a:xfrm>
          <a:prstGeom prst="wedgeEllipseCallou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 err="1" smtClean="0">
                <a:solidFill>
                  <a:schemeClr val="tx1"/>
                </a:solidFill>
              </a:rPr>
              <a:t>See</a:t>
            </a:r>
            <a:r>
              <a:rPr lang="fi-FI" sz="1600" dirty="0" smtClean="0">
                <a:solidFill>
                  <a:schemeClr val="tx1"/>
                </a:solidFill>
              </a:rPr>
              <a:t>: </a:t>
            </a:r>
          </a:p>
          <a:p>
            <a:pPr algn="ctr"/>
            <a:r>
              <a:rPr lang="fi-FI" sz="1600" dirty="0" smtClean="0">
                <a:solidFill>
                  <a:schemeClr val="tx1"/>
                </a:solidFill>
              </a:rPr>
              <a:t>www.spire2030.eu/samt</a:t>
            </a:r>
            <a:endParaRPr lang="fi-FI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42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868350"/>
            <a:ext cx="8229600" cy="1039091"/>
          </a:xfrm>
        </p:spPr>
        <p:txBody>
          <a:bodyPr/>
          <a:lstStyle/>
          <a:p>
            <a:r>
              <a:rPr lang="en-GB" dirty="0" smtClean="0"/>
              <a:t>Definitions applied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0875"/>
            <a:ext cx="8229600" cy="4244975"/>
          </a:xfrm>
        </p:spPr>
        <p:txBody>
          <a:bodyPr/>
          <a:lstStyle/>
          <a:p>
            <a:r>
              <a:rPr lang="en-GB" b="1" dirty="0" smtClean="0"/>
              <a:t>Method:</a:t>
            </a:r>
            <a:r>
              <a:rPr lang="en-GB" dirty="0" smtClean="0"/>
              <a:t> set of instructions describing how to calculate a set of indicators. Methods include official standards.</a:t>
            </a:r>
          </a:p>
          <a:p>
            <a:endParaRPr lang="en-GB" dirty="0" smtClean="0"/>
          </a:p>
          <a:p>
            <a:r>
              <a:rPr lang="en-GB" b="1" dirty="0" smtClean="0"/>
              <a:t>Tool:</a:t>
            </a:r>
            <a:r>
              <a:rPr lang="en-GB" dirty="0" smtClean="0"/>
              <a:t> artefact that assists with the implementation of a method. A tool is usually software but it could also be, for example, a paper-based check-list.</a:t>
            </a:r>
          </a:p>
          <a:p>
            <a:endParaRPr lang="en-GB" dirty="0" smtClean="0"/>
          </a:p>
          <a:p>
            <a:r>
              <a:rPr lang="en-GB" b="1" dirty="0" smtClean="0"/>
              <a:t>Indicator</a:t>
            </a:r>
            <a:r>
              <a:rPr lang="en-GB" dirty="0" smtClean="0"/>
              <a:t>: a quantitative or qualitative proxy that informs on performance, result, impact, etc. without actually directly measuring it.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SAMT D1.1</a:t>
            </a:r>
            <a:endParaRPr lang="en-GB" dirty="0"/>
          </a:p>
        </p:txBody>
      </p:sp>
      <p:sp>
        <p:nvSpPr>
          <p:cNvPr id="7" name="Oval Callout 6"/>
          <p:cNvSpPr/>
          <p:nvPr/>
        </p:nvSpPr>
        <p:spPr>
          <a:xfrm>
            <a:off x="5143500" y="5068551"/>
            <a:ext cx="3638549" cy="1125874"/>
          </a:xfrm>
          <a:prstGeom prst="wedgeEllipseCallou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 err="1" smtClean="0">
                <a:solidFill>
                  <a:schemeClr val="tx1"/>
                </a:solidFill>
              </a:rPr>
              <a:t>Need</a:t>
            </a:r>
            <a:r>
              <a:rPr lang="fi-FI" sz="1600" dirty="0" smtClean="0">
                <a:solidFill>
                  <a:schemeClr val="tx1"/>
                </a:solidFill>
              </a:rPr>
              <a:t> for </a:t>
            </a:r>
            <a:r>
              <a:rPr lang="fi-FI" sz="1600" dirty="0" err="1" smtClean="0">
                <a:solidFill>
                  <a:schemeClr val="tx1"/>
                </a:solidFill>
              </a:rPr>
              <a:t>harmonization</a:t>
            </a:r>
            <a:r>
              <a:rPr lang="fi-FI" sz="1600" dirty="0" smtClean="0">
                <a:solidFill>
                  <a:schemeClr val="tx1"/>
                </a:solidFill>
              </a:rPr>
              <a:t>? </a:t>
            </a:r>
            <a:endParaRPr lang="fi-FI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79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0200"/>
            <a:ext cx="8229600" cy="1039091"/>
          </a:xfrm>
        </p:spPr>
        <p:txBody>
          <a:bodyPr>
            <a:normAutofit fontScale="90000"/>
          </a:bodyPr>
          <a:lstStyle/>
          <a:p>
            <a:r>
              <a:rPr lang="en-GB" dirty="0"/>
              <a:t>Review by clusters</a:t>
            </a:r>
            <a:br>
              <a:rPr lang="en-GB" dirty="0"/>
            </a:b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5916"/>
            <a:ext cx="8515350" cy="4887059"/>
          </a:xfrm>
        </p:spPr>
        <p:txBody>
          <a:bodyPr/>
          <a:lstStyle/>
          <a:p>
            <a:r>
              <a:rPr lang="en-GB" sz="1800" dirty="0" smtClean="0"/>
              <a:t>Focus on clusters with potential for cross-</a:t>
            </a:r>
            <a:r>
              <a:rPr lang="en-GB" sz="1800" dirty="0"/>
              <a:t>s</a:t>
            </a:r>
            <a:r>
              <a:rPr lang="en-GB" sz="1800" dirty="0" smtClean="0"/>
              <a:t>ectorial applications</a:t>
            </a:r>
          </a:p>
          <a:p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SAMT D1.1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598315"/>
              </p:ext>
            </p:extLst>
          </p:nvPr>
        </p:nvGraphicFramePr>
        <p:xfrm>
          <a:off x="596722" y="1657349"/>
          <a:ext cx="8013877" cy="4717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8914"/>
                <a:gridCol w="5904963"/>
              </a:tblGrid>
              <a:tr h="452464">
                <a:tc>
                  <a:txBody>
                    <a:bodyPr/>
                    <a:lstStyle/>
                    <a:p>
                      <a:r>
                        <a:rPr lang="en-GB" sz="1600" b="1" kern="1200" noProof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Method and tool clusters</a:t>
                      </a:r>
                      <a:r>
                        <a:rPr lang="en-GB" sz="1600" noProof="0" dirty="0" smtClean="0">
                          <a:effectLst/>
                        </a:rPr>
                        <a:t> 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kern="1200" noProof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Comments</a:t>
                      </a:r>
                      <a:r>
                        <a:rPr lang="en-GB" sz="1600" noProof="0" dirty="0" smtClean="0">
                          <a:effectLst/>
                        </a:rPr>
                        <a:t> </a:t>
                      </a:r>
                      <a:endParaRPr lang="en-GB" sz="1600" noProof="0" dirty="0"/>
                    </a:p>
                  </a:txBody>
                  <a:tcPr/>
                </a:tc>
              </a:tr>
              <a:tr h="632209">
                <a:tc>
                  <a:txBody>
                    <a:bodyPr/>
                    <a:lstStyle/>
                    <a:p>
                      <a:r>
                        <a:rPr lang="en-GB" sz="1600" b="1" noProof="0" dirty="0" smtClean="0"/>
                        <a:t>Life cycle methods</a:t>
                      </a:r>
                      <a:endParaRPr lang="en-GB" sz="16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LCA, subsets or derivatives of LCA, and life cycle methods beyond environmental assessment</a:t>
                      </a:r>
                      <a:r>
                        <a:rPr lang="de-DE" sz="1600" dirty="0" smtClean="0">
                          <a:effectLst/>
                        </a:rPr>
                        <a:t> </a:t>
                      </a:r>
                      <a:endParaRPr lang="en-GB" sz="1600" noProof="0" dirty="0"/>
                    </a:p>
                  </a:txBody>
                  <a:tcPr/>
                </a:tc>
              </a:tr>
              <a:tr h="632209">
                <a:tc>
                  <a:txBody>
                    <a:bodyPr/>
                    <a:lstStyle/>
                    <a:p>
                      <a:r>
                        <a:rPr lang="en-GB" sz="1600" b="1" noProof="0" dirty="0" smtClean="0"/>
                        <a:t>Hybrid methods</a:t>
                      </a:r>
                      <a:endParaRPr lang="en-GB" sz="16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Fusion of existing methods (the limit between methods becomes blurred) in order to increase the scope of each individual method.</a:t>
                      </a:r>
                      <a:r>
                        <a:rPr lang="de-DE" sz="1600" dirty="0" smtClean="0">
                          <a:effectLst/>
                        </a:rPr>
                        <a:t> </a:t>
                      </a:r>
                      <a:endParaRPr lang="en-GB" sz="1600" noProof="0" dirty="0"/>
                    </a:p>
                  </a:txBody>
                  <a:tcPr/>
                </a:tc>
              </a:tr>
              <a:tr h="892531">
                <a:tc>
                  <a:txBody>
                    <a:bodyPr/>
                    <a:lstStyle/>
                    <a:p>
                      <a:r>
                        <a:rPr lang="en-GB" sz="1600" b="1" noProof="0" dirty="0" smtClean="0"/>
                        <a:t>Integrated methods</a:t>
                      </a:r>
                      <a:endParaRPr lang="en-GB" sz="16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Juxtaposition of well-delimited methods (“Russian dolls” construct) to support decision making. Usually includes a weighting scheme to aggregate sub-indicators into one or a small number of indicators.</a:t>
                      </a:r>
                      <a:r>
                        <a:rPr lang="de-DE" sz="1600" dirty="0" smtClean="0">
                          <a:effectLst/>
                        </a:rPr>
                        <a:t> </a:t>
                      </a:r>
                      <a:endParaRPr lang="en-GB" sz="1600" noProof="0" dirty="0"/>
                    </a:p>
                  </a:txBody>
                  <a:tcPr/>
                </a:tc>
              </a:tr>
              <a:tr h="452464">
                <a:tc>
                  <a:txBody>
                    <a:bodyPr/>
                    <a:lstStyle/>
                    <a:p>
                      <a:r>
                        <a:rPr lang="en-GB" sz="1600" b="1" noProof="0" dirty="0" smtClean="0"/>
                        <a:t>Full</a:t>
                      </a:r>
                      <a:r>
                        <a:rPr lang="en-GB" sz="1600" b="1" baseline="0" noProof="0" dirty="0" smtClean="0"/>
                        <a:t> LCA tools</a:t>
                      </a:r>
                      <a:endParaRPr lang="en-GB" sz="16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Implementation of ISO-conform LCA and possibly other life cycle methods</a:t>
                      </a:r>
                      <a:r>
                        <a:rPr lang="de-DE" sz="1600" dirty="0" smtClean="0">
                          <a:effectLst/>
                        </a:rPr>
                        <a:t> </a:t>
                      </a:r>
                      <a:endParaRPr lang="en-GB" sz="1600" noProof="0" dirty="0"/>
                    </a:p>
                  </a:txBody>
                  <a:tcPr/>
                </a:tc>
              </a:tr>
              <a:tr h="452464">
                <a:tc>
                  <a:txBody>
                    <a:bodyPr/>
                    <a:lstStyle/>
                    <a:p>
                      <a:r>
                        <a:rPr lang="en-GB" sz="1600" b="1" noProof="0" dirty="0" smtClean="0"/>
                        <a:t>Simplified LCA tools</a:t>
                      </a:r>
                      <a:endParaRPr lang="en-GB" sz="16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Implementation of streamlined LCA and possibly other life cycle methods</a:t>
                      </a:r>
                      <a:r>
                        <a:rPr lang="de-DE" sz="1600" dirty="0" smtClean="0">
                          <a:effectLst/>
                        </a:rPr>
                        <a:t> </a:t>
                      </a:r>
                      <a:endParaRPr lang="en-GB" sz="1600" noProof="0" dirty="0"/>
                    </a:p>
                  </a:txBody>
                  <a:tcPr/>
                </a:tc>
              </a:tr>
              <a:tr h="632209">
                <a:tc>
                  <a:txBody>
                    <a:bodyPr/>
                    <a:lstStyle/>
                    <a:p>
                      <a:r>
                        <a:rPr lang="en-GB" sz="1600" b="1" noProof="0" dirty="0" smtClean="0"/>
                        <a:t>Integrated tools</a:t>
                      </a:r>
                      <a:endParaRPr lang="en-GB" sz="16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Interestingly, available integrated tools do not implement the integrated methods described above but provide their own combinations of methods</a:t>
                      </a:r>
                      <a:r>
                        <a:rPr lang="de-DE" sz="1600" dirty="0" smtClean="0">
                          <a:effectLst/>
                        </a:rPr>
                        <a:t> </a:t>
                      </a:r>
                      <a:endParaRPr lang="en-GB" sz="1600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051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887400"/>
            <a:ext cx="8229600" cy="103909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Overview: Which tools implement which methods?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1"/>
            <a:ext cx="8151038" cy="11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89147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89147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89147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89147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89147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GB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Interactive visualisations </a:t>
            </a:r>
            <a:r>
              <a:rPr lang="en-GB" sz="1600" dirty="0">
                <a:solidFill>
                  <a:prstClr val="black">
                    <a:lumMod val="65000"/>
                    <a:lumOff val="35000"/>
                  </a:prstClr>
                </a:solidFill>
              </a:rPr>
              <a:t>available at </a:t>
            </a:r>
            <a:r>
              <a:rPr lang="en-GB" sz="16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www.spire2030.eu/samt </a:t>
            </a:r>
          </a:p>
        </p:txBody>
      </p:sp>
      <p:pic>
        <p:nvPicPr>
          <p:cNvPr id="10" name="Bild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1904999"/>
            <a:ext cx="5467350" cy="495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2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4525"/>
            <a:ext cx="8229600" cy="1039091"/>
          </a:xfrm>
        </p:spPr>
        <p:txBody>
          <a:bodyPr/>
          <a:lstStyle/>
          <a:p>
            <a:r>
              <a:rPr lang="fi-FI" dirty="0" err="1" smtClean="0"/>
              <a:t>Next</a:t>
            </a:r>
            <a:r>
              <a:rPr lang="fi-FI" dirty="0" smtClean="0"/>
              <a:t> </a:t>
            </a:r>
            <a:r>
              <a:rPr lang="fi-FI" dirty="0" err="1" smtClean="0"/>
              <a:t>steps</a:t>
            </a:r>
            <a:r>
              <a:rPr lang="fi-FI" dirty="0" smtClean="0"/>
              <a:t> in the </a:t>
            </a:r>
            <a:r>
              <a:rPr lang="fi-FI" dirty="0" err="1" smtClean="0"/>
              <a:t>project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7050"/>
            <a:ext cx="8229600" cy="4244975"/>
          </a:xfrm>
        </p:spPr>
        <p:txBody>
          <a:bodyPr/>
          <a:lstStyle/>
          <a:p>
            <a:r>
              <a:rPr lang="en-US" dirty="0" smtClean="0"/>
              <a:t>Analyzing the outcome of the interviews and the findings from the first workshop</a:t>
            </a:r>
          </a:p>
          <a:p>
            <a:r>
              <a:rPr lang="en-US" dirty="0" smtClean="0"/>
              <a:t>Preparing the evaluation criteria</a:t>
            </a:r>
          </a:p>
          <a:p>
            <a:r>
              <a:rPr lang="en-US" dirty="0" smtClean="0"/>
              <a:t>Next deliverable available in August: </a:t>
            </a:r>
            <a:endParaRPr lang="en-US" dirty="0"/>
          </a:p>
          <a:p>
            <a:pPr lvl="1"/>
            <a:r>
              <a:rPr lang="en-US" b="1" dirty="0" smtClean="0"/>
              <a:t>D1.2 </a:t>
            </a:r>
            <a:r>
              <a:rPr lang="en-US" b="1" dirty="0"/>
              <a:t>Description of current industry practice and definition of the evaluation criteria </a:t>
            </a:r>
            <a:endParaRPr lang="en-US" b="1" dirty="0" smtClean="0"/>
          </a:p>
          <a:p>
            <a:r>
              <a:rPr lang="en-US" dirty="0" smtClean="0"/>
              <a:t>Evaluation of the selected methods and tools </a:t>
            </a:r>
          </a:p>
          <a:p>
            <a:r>
              <a:rPr lang="en-US" dirty="0" smtClean="0"/>
              <a:t>Preparing for the industrial case studies that start in November</a:t>
            </a:r>
          </a:p>
          <a:p>
            <a:pPr lvl="1"/>
            <a:r>
              <a:rPr lang="en-US" dirty="0" smtClean="0"/>
              <a:t>3 cases planned to test the selected methods and tools in practice and to focus on cross-sectorial aspects and cooperation between different industry sectors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Brussels 29 June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5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AMT">
      <a:dk1>
        <a:sysClr val="windowText" lastClr="000000"/>
      </a:dk1>
      <a:lt1>
        <a:sysClr val="window" lastClr="FFFFFF"/>
      </a:lt1>
      <a:dk2>
        <a:srgbClr val="089147"/>
      </a:dk2>
      <a:lt2>
        <a:srgbClr val="DFEDC9"/>
      </a:lt2>
      <a:accent1>
        <a:srgbClr val="75BF44"/>
      </a:accent1>
      <a:accent2>
        <a:srgbClr val="B8D988"/>
      </a:accent2>
      <a:accent3>
        <a:srgbClr val="66CCFF"/>
      </a:accent3>
      <a:accent4>
        <a:srgbClr val="FF9933"/>
      </a:accent4>
      <a:accent5>
        <a:srgbClr val="5F5F5F"/>
      </a:accent5>
      <a:accent6>
        <a:srgbClr val="0066FF"/>
      </a:accent6>
      <a:hlink>
        <a:srgbClr val="A5002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<p:properties xmlns:p="http://schemas.microsoft.com/office/2006/metadata/properties" xmlns:xsi="http://www.w3.org/2001/XMLSchema-instance" xmlns:pc="http://schemas.microsoft.com/office/infopath/2007/PartnerControls"><documentManagement><Author0 xmlns="$ListId:Shared Documents;" xsi:nil="true"></Author0></documentManagement></p:properties>
</file>

<file path=customXml/item2.xml><?xml version="1.0" encoding="utf-8"?><ct:contentTypeSchema ct:_="" ma:_="" ma:contentTypeName="Document" ma:contentTypeID="0x010100603181B9F12D304D8C1E993C46C781AC" ma:contentTypeVersion="0" ma:contentTypeDescription="Create a new document." ma:contentTypeScope="" ma:versionID="bb165ae6394f65caf58c35dba8bcc1c4" xmlns:ct="http://schemas.microsoft.com/office/2006/metadata/contentType" xmlns:ma="http://schemas.microsoft.com/office/2006/metadata/properties/metaAttributes">
<xsd:schema targetNamespace="http://schemas.microsoft.com/office/2006/metadata/properties" ma:root="true" ma:fieldsID="d2dad8d00024f06655d6a1129939ab7e" ns2:_="" xmlns:xsd="http://www.w3.org/2001/XMLSchema" xmlns:xs="http://www.w3.org/2001/XMLSchema" xmlns:p="http://schemas.microsoft.com/office/2006/metadata/properties" xmlns:ns2="$ListId:Shared Documents;">
<xsd:import namespace="$ListId:Shared Documents;"/>
<xsd:element name="properties">
<xsd:complexType>
<xsd:sequence>
<xsd:element name="documentManagement">
<xsd:complexType>
<xsd:all>
<xsd:element ref="ns2:Author0" minOccurs="0"/>
</xsd:all>
</xsd:complexType>
</xsd:element>
</xsd:sequence>
</xsd:complexType>
</xsd:element>
</xsd:schema>
<xsd:schema targetNamespace="$ListId:Shared Documents;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Author0" ma:index="8" nillable="true" ma:displayName="Author" ma:internalName="Author0">
<xsd:simpleType>
<xsd:restriction base="dms:Text">
<xsd:maxLength value="255"/>
</xsd:restriction>
</xsd:simpleType>
</xsd:element>
</xsd:schema>
<xsd:schema targetNamespace="http://schemas.openxmlformats.org/package/2006/metadata/core-properties" elementFormDefault="qualified" attributeFormDefault="unqualified" blockDefault="#all"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>
<xsd:import namespace="http://purl.org/dc/elements/1.1/" schemaLocation="http://dublincore.org/schemas/xmls/qdc/2003/04/02/dc.xsd"/>
<xsd:import namespace="http://purl.org/dc/terms/" schemaLocation="http://dublincore.org/schemas/xmls/qdc/2003/04/02/dcterms.xsd"/>
<xsd:element name="coreProperties" type="CT_coreProperties"/>
<xsd:complexType name="CT_coreProperties">
<xsd:all>
<xsd:element ref="dc:creator" minOccurs="0" maxOccurs="1"/>
<xsd:element ref="dcterms:created" minOccurs="0" maxOccurs="1"/>
<xsd:element ref="dc:identifier" minOccurs="0" maxOccurs="1"/>
<xsd:element name="contentType" minOccurs="0" maxOccurs="1" type="xsd:string" ma:index="0" ma:displayName="Content Type"/>
<xsd:element ref="dc:title" minOccurs="0" maxOccurs="1" ma:index="4" ma:displayName="Title"/>
<xsd:element ref="dc:subject" minOccurs="0" maxOccurs="1"/>
<xsd:element ref="dc:description" minOccurs="0" maxOccurs="1"/>
<xsd:element name="keywords" minOccurs="0" maxOccurs="1" type="xsd:string"/>
<xsd:element ref="dc:language" minOccurs="0" maxOccurs="1"/>
<xsd:element name="category" minOccurs="0" maxOccurs="1" type="xsd:string"/>
<xsd:element name="version" minOccurs="0" maxOccurs="1" type="xsd:string"/>
<xsd:element name="revision" minOccurs="0" maxOccurs="1" type="xsd:string">
<xsd:annotation>
<xsd:documentation>
                        This value indicates the number of saves or revisions. The application is responsible for updating this value after each revision.
                    </xsd:documentation>
</xsd:annotation>
</xsd:element>
<xsd:element name="lastModifiedBy" minOccurs="0" maxOccurs="1" type="xsd:string"/>
<xsd:element ref="dcterms:modified" minOccurs="0" maxOccurs="1"/>
<xsd:element name="contentStatus" minOccurs="0" maxOccurs="1" type="xsd:string"/>
</xsd:all>
</xsd:complexType>
</xsd:schema>
<xs:schema targetNamespace="http://schemas.microsoft.com/office/infopath/2007/PartnerControls" elementFormDefault="qualified" attributeFormDefault="unqualified" xmlns:pc="http://schemas.microsoft.com/office/infopath/2007/PartnerControls" xmlns:xs="http://www.w3.org/2001/XMLSchema">
<xs:element name="Person">
<xs:complexType>
<xs:sequence>
<xs:element ref="pc:DisplayName" minOccurs="0"></xs:element>
<xs:element ref="pc:AccountId" minOccurs="0"></xs:element>
<xs:element ref="pc:AccountType" minOccurs="0"></xs:element>
</xs:sequence>
</xs:complexType>
</xs:element>
<xs:element name="DisplayName" type="xs:string"></xs:element>
<xs:element name="AccountId" type="xs:string"></xs:element>
<xs:element name="AccountType" type="xs:string"></xs:element>
<xs:element name="BDCAssociatedEntity">
<xs:complexType>
<xs:sequence>
<xs:element ref="pc:BDCEntity" minOccurs="0" maxOccurs="unbounded"></xs:element>
</xs:sequence>
<xs:attribute ref="pc:EntityNamespace"></xs:attribute>
<xs:attribute ref="pc:EntityName"></xs:attribute>
<xs:attribute ref="pc:SystemInstanceName"></xs:attribute>
<xs:attribute ref="pc:AssociationName"></xs:attribute>
</xs:complexType>
</xs:element>
<xs:attribute name="EntityNamespace" type="xs:string"></xs:attribute>
<xs:attribute name="EntityName" type="xs:string"></xs:attribute>
<xs:attribute name="SystemInstanceName" type="xs:string"></xs:attribute>
<xs:attribute name="AssociationName" type="xs:string"></xs:attribute>
<xs:element name="BDCEntity">
<xs:complexType>
<xs:sequence>
<xs:element ref="pc:EntityDisplayName" minOccurs="0"></xs:element>
<xs:element ref="pc:EntityInstanceReference" minOccurs="0"></xs:element>
<xs:element ref="pc:EntityId1" minOccurs="0"></xs:element>
<xs:element ref="pc:EntityId2" minOccurs="0"></xs:element>
<xs:element ref="pc:EntityId3" minOccurs="0"></xs:element>
<xs:element ref="pc:EntityId4" minOccurs="0"></xs:element>
<xs:element ref="pc:EntityId5" minOccurs="0"></xs:element>
</xs:sequence>
</xs:complexType>
</xs:element>
<xs:element name="EntityDisplayName" type="xs:string"></xs:element>
<xs:element name="EntityInstanceReference" type="xs:string"></xs:element>
<xs:element name="EntityId1" type="xs:string"></xs:element>
<xs:element name="EntityId2" type="xs:string"></xs:element>
<xs:element name="EntityId3" type="xs:string"></xs:element>
<xs:element name="EntityId4" type="xs:string"></xs:element>
<xs:element name="EntityId5" type="xs:string"></xs:element>
<xs:element name="Terms">
<xs:complexType>
<xs:sequence>
<xs:element ref="pc:TermInfo" minOccurs="0" maxOccurs="unbounded"></xs:element>
</xs:sequence>
</xs:complexType>
</xs:element>
<xs:element name="TermInfo">
<xs:complexType>
<xs:sequence>
<xs:element ref="pc:TermName" minOccurs="0"></xs:element>
<xs:element ref="pc:TermId" minOccurs="0"></xs:element>
</xs:sequence>
</xs:complexType>
</xs:element>
<xs:element name="TermName" type="xs:string"></xs:element>
<xs:element name="TermId" type="xs:string"></xs:element>
</xs:schema>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BC4F53-922D-4A64-82CF-6483C618E798}">
  <ds:schemaRefs>
    <ds:schemaRef ds:uri="http://www.w3.org/XML/1998/namespace"/>
    <ds:schemaRef ds:uri="http://purl.org/dc/terms/"/>
    <ds:schemaRef ds:uri="http://purl.org/dc/elements/1.1/"/>
    <ds:schemaRef ds:uri="$ListId:Shared Documents;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4A29ECB-ED06-4C82-8831-08BA55BA49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$ListId:Shared Documents;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770206C-4D71-4AE1-9F2A-CD83BA2588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3434</TotalTime>
  <Words>773</Words>
  <Application>Microsoft Office PowerPoint</Application>
  <PresentationFormat>On-screen Show (4:3)</PresentationFormat>
  <Paragraphs>129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Introducing SAMT project</vt:lpstr>
      <vt:lpstr>Aim of the SAMT project</vt:lpstr>
      <vt:lpstr>A cross-sectorial team working together to identify best practices for evaluating resource and energy efficiency</vt:lpstr>
      <vt:lpstr>Main tasks &amp; Outcome</vt:lpstr>
      <vt:lpstr>First results are available on the  SAMT website </vt:lpstr>
      <vt:lpstr>Definitions applied</vt:lpstr>
      <vt:lpstr>Review by clusters  </vt:lpstr>
      <vt:lpstr>Overview: Which tools implement which methods?</vt:lpstr>
      <vt:lpstr>Next steps in the project </vt:lpstr>
      <vt:lpstr>SAMT open workshops</vt:lpstr>
      <vt:lpstr> Thank you! Any questions?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VTT</dc:creator>
  <cp:lastModifiedBy>Pihkola Hanna</cp:lastModifiedBy>
  <cp:revision>154</cp:revision>
  <dcterms:created xsi:type="dcterms:W3CDTF">2015-02-19T12:35:04Z</dcterms:created>
  <dcterms:modified xsi:type="dcterms:W3CDTF">2015-06-25T13:32:45Z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-231450387</vt:i4>
  </property>
  <property fmtid="{D5CDD505-2E9C-101B-9397-08002B2CF9AE}" pid="3" name="_NewReviewCycle">
    <vt:lpwstr/>
  </property>
  <property fmtid="{D5CDD505-2E9C-101B-9397-08002B2CF9AE}" pid="4" name="_EmailSubject">
    <vt:lpwstr>INVITATION: Introduction to SPIRE projects - 29 June 2015, Brussels/ SAMT presentation</vt:lpwstr>
  </property>
  <property fmtid="{D5CDD505-2E9C-101B-9397-08002B2CF9AE}" pid="5" name="_AuthorEmail">
    <vt:lpwstr>Hanna.Pihkola@vtt.fi</vt:lpwstr>
  </property>
  <property fmtid="{D5CDD505-2E9C-101B-9397-08002B2CF9AE}" pid="6" name="_AuthorEmailDisplayName">
    <vt:lpwstr>Pihkola Hanna</vt:lpwstr>
  </property>
  <property fmtid="{D5CDD505-2E9C-101B-9397-08002B2CF9AE}" pid="7" name="_PreviousAdHocReviewCycleID">
    <vt:i4>-231450387</vt:i4>
  </property>
  <property fmtid="{D5CDD505-2E9C-101B-9397-08002B2CF9AE}" pid="8" name="ContentTypeId">
    <vt:lpwstr>0x010100603181B9F12D304D8C1E993C46C781AC</vt:lpwstr>
  </property>
</Properties>
</file>