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4"/>
  </p:sldMasterIdLst>
  <p:notesMasterIdLst>
    <p:notesMasterId r:id="rId16"/>
  </p:notesMasterIdLst>
  <p:sldIdLst>
    <p:sldId id="259" r:id="rId5"/>
    <p:sldId id="260" r:id="rId6"/>
    <p:sldId id="327" r:id="rId7"/>
    <p:sldId id="328" r:id="rId8"/>
    <p:sldId id="329" r:id="rId9"/>
    <p:sldId id="335" r:id="rId10"/>
    <p:sldId id="330" r:id="rId11"/>
    <p:sldId id="332" r:id="rId12"/>
    <p:sldId id="333" r:id="rId13"/>
    <p:sldId id="334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661C8-7F07-4920-81EF-87A6CDE64D17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CDAB2-3199-42C3-A103-8A49E6B886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CDAB2-3199-42C3-A103-8A49E6B886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9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393925"/>
            <a:ext cx="9144005" cy="52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06"/>
            <a:ext cx="9143989" cy="64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29-Jun-15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8" y="206959"/>
            <a:ext cx="4305291" cy="14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3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29-Jun-15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STYLE Project introduction, Brussels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233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7543800" cy="986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4" y="645979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29-Jun-15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STYLE Project introduction, Brussels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047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3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9141619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29-Jun-15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659" y="5672527"/>
            <a:ext cx="1237674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659" y="5672527"/>
            <a:ext cx="123767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6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33500"/>
            <a:ext cx="3703320" cy="4535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33504"/>
            <a:ext cx="3703320" cy="4535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29-Jun-15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7543800" cy="986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5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0"/>
            <a:ext cx="7543800" cy="98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4" y="645979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29-Jun-15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STYLE Project introduction, Brussels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047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5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5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41191"/>
            <a:ext cx="9141619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29-Jun-15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659" y="5672527"/>
            <a:ext cx="1237674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659" y="5672527"/>
            <a:ext cx="1237674" cy="1219200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822964" y="645979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29-Jun-15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STYLE Project introduction, Brussels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047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9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-1"/>
            <a:ext cx="9143989" cy="504769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" y="5074920"/>
            <a:ext cx="9141619" cy="1783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5029376"/>
            <a:ext cx="9141619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20614"/>
            <a:ext cx="7584948" cy="777266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29-Jun-15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56" y="5240592"/>
            <a:ext cx="1237674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56" y="5240592"/>
            <a:ext cx="123767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7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29-Jun-15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7543800" cy="986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33500"/>
            <a:ext cx="3703320" cy="4535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33504"/>
            <a:ext cx="3703320" cy="45355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29-Jun-15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7543800" cy="986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380175"/>
            <a:ext cx="9144000" cy="5115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" y="6348066"/>
            <a:ext cx="9144001" cy="659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75" y="0"/>
            <a:ext cx="7543800" cy="986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46200"/>
            <a:ext cx="7543800" cy="45228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4" y="645979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29-Jun-15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STYLE Project introduction, Brussels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047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986022"/>
            <a:ext cx="7543800" cy="1064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659" y="5672527"/>
            <a:ext cx="1237674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659" y="5672527"/>
            <a:ext cx="123767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0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0" r:id="rId8"/>
    <p:sldLayoutId id="2147483652" r:id="rId9"/>
    <p:sldLayoutId id="2147483669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my.peace@britest.co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re2030.eu/measur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pire2030.eu/samt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hyperlink" Target="STYLE-43-Presentation%20VERI.pptx" TargetMode="External"/><Relationship Id="rId18" Type="http://schemas.openxmlformats.org/officeDocument/2006/relationships/image" Target="../media/image18.png"/><Relationship Id="rId3" Type="http://schemas.openxmlformats.org/officeDocument/2006/relationships/image" Target="../media/image10.jpeg"/><Relationship Id="rId21" Type="http://schemas.openxmlformats.org/officeDocument/2006/relationships/image" Target="../media/image20.png"/><Relationship Id="rId7" Type="http://schemas.openxmlformats.org/officeDocument/2006/relationships/hyperlink" Target="STYLE-43-Template-Carmeuse%20Presentation_cv2.pptx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STYLE%20290115%20-%20Solvay.ppt" TargetMode="External"/><Relationship Id="rId2" Type="http://schemas.openxmlformats.org/officeDocument/2006/relationships/hyperlink" Target="http://www.spire2030.eu/style/" TargetMode="External"/><Relationship Id="rId16" Type="http://schemas.openxmlformats.org/officeDocument/2006/relationships/image" Target="../media/image17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hyperlink" Target="IVL.ppt" TargetMode="External"/><Relationship Id="rId5" Type="http://schemas.openxmlformats.org/officeDocument/2006/relationships/image" Target="../media/image11.jpeg"/><Relationship Id="rId15" Type="http://schemas.openxmlformats.org/officeDocument/2006/relationships/hyperlink" Target="STYLE-RDC-20150129-v2.pptx" TargetMode="External"/><Relationship Id="rId10" Type="http://schemas.openxmlformats.org/officeDocument/2006/relationships/image" Target="../media/image14.gif"/><Relationship Id="rId19" Type="http://schemas.openxmlformats.org/officeDocument/2006/relationships/hyperlink" Target="STYLE%20Kick-off%20meeting%20-%20Tata%20Steel%20introduction.ppt" TargetMode="External"/><Relationship Id="rId4" Type="http://schemas.openxmlformats.org/officeDocument/2006/relationships/hyperlink" Target="Britest%20Presenter%20-%20STYLE.pptx" TargetMode="External"/><Relationship Id="rId9" Type="http://schemas.openxmlformats.org/officeDocument/2006/relationships/hyperlink" Target="mailto:Assessing%20SD%20Value%20@%20Holcim%202015.pptx" TargetMode="External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ire2030.e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Introducing SPIRE4-2014 Projects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Brussels, 29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</a:p>
          <a:p>
            <a:endParaRPr lang="en-GB" dirty="0"/>
          </a:p>
          <a:p>
            <a:r>
              <a:rPr lang="en-GB" dirty="0" smtClean="0"/>
              <a:t>SUE Fleet, Britest CEO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</a:t>
            </a:r>
            <a:endParaRPr lang="en-GB" b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24151174"/>
              </p:ext>
            </p:extLst>
          </p:nvPr>
        </p:nvGraphicFramePr>
        <p:xfrm>
          <a:off x="324864" y="1435747"/>
          <a:ext cx="7900425" cy="4179311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  <a:gridCol w="316017"/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Jan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Feb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Mar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Apr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May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Jun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Jul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Aug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Sep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Oct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Nov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Dec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Jan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Feb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Mar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Apr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May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Jun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Jul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Aug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Sep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Oct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Nov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Dec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12970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MEASURE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970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SAMT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2970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</a:rPr>
                        <a:t>STYLE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733249" y="5107411"/>
            <a:ext cx="3456384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Industrial Testing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2905" y="4489063"/>
            <a:ext cx="6526968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Inventory &amp; Classification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3649" y="4777095"/>
            <a:ext cx="1008112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Validation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22905" y="3082083"/>
            <a:ext cx="1717362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Review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81222" y="3502093"/>
            <a:ext cx="3456384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               Evaluation Best Practice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29592" y="3603825"/>
            <a:ext cx="3264797" cy="46547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  Gap Analysis &amp;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Implementation Strategy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99630" y="2227091"/>
            <a:ext cx="2037056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Sector-specific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01401" y="2616855"/>
            <a:ext cx="2067294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  Roadmap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-607012" y="3487231"/>
            <a:ext cx="3570677" cy="33031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Questionnaire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93017" y="1855286"/>
            <a:ext cx="1717362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        Analysis 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1568091" y="2176225"/>
            <a:ext cx="948664" cy="33031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Workshop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3670524" y="2176225"/>
            <a:ext cx="948664" cy="33031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Workshop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1898407" y="3502093"/>
            <a:ext cx="948664" cy="33031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Workshop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5657685" y="3487231"/>
            <a:ext cx="3570677" cy="33031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Roadmap Workshop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4334119" y="3478566"/>
            <a:ext cx="948664" cy="33031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Workshop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208051" y="4798237"/>
            <a:ext cx="948664" cy="330316"/>
          </a:xfrm>
          <a:prstGeom prst="round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latin typeface="Calibri" panose="020F0502020204030204" pitchFamily="34" charset="0"/>
              </a:rPr>
              <a:t>Workshop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3497445" y="3487231"/>
            <a:ext cx="3570677" cy="33031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Workshops &amp; MEASURE output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25737" y="5105605"/>
            <a:ext cx="1968652" cy="330316"/>
          </a:xfrm>
          <a:prstGeom prst="roundRect">
            <a:avLst/>
          </a:prstGeom>
          <a:solidFill>
            <a:srgbClr val="3F60AB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latin typeface="Calibri" panose="020F0502020204030204" pitchFamily="34" charset="0"/>
              </a:rPr>
              <a:t>Gap Analysis</a:t>
            </a: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</p:spPr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80"/>
          </a:xfrm>
        </p:spPr>
        <p:txBody>
          <a:bodyPr>
            <a:normAutofit/>
          </a:bodyPr>
          <a:lstStyle/>
          <a:p>
            <a:r>
              <a:rPr lang="en-GB" dirty="0" smtClean="0"/>
              <a:t>For further information, please contact:</a:t>
            </a:r>
          </a:p>
          <a:p>
            <a:r>
              <a:rPr lang="en-GB" dirty="0" smtClean="0">
                <a:hlinkClick r:id="rId2"/>
              </a:rPr>
              <a:t>Amy.peace@britest.co.uk</a:t>
            </a:r>
            <a:endParaRPr lang="en-GB" dirty="0" smtClean="0"/>
          </a:p>
          <a:p>
            <a:endParaRPr lang="en-GB" dirty="0"/>
          </a:p>
          <a:p>
            <a:r>
              <a:rPr lang="en-GB" cap="none" dirty="0" smtClean="0"/>
              <a:t>www.spire2030.eu/style</a:t>
            </a:r>
            <a:endParaRPr lang="en-GB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SPIRE 4 Projects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</p:spPr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039431"/>
            <a:ext cx="8280920" cy="5040560"/>
          </a:xfrm>
          <a:prstGeom prst="rect">
            <a:avLst/>
          </a:prstGeom>
        </p:spPr>
        <p:txBody>
          <a:bodyPr/>
          <a:lstStyle>
            <a:lvl1pPr marL="68579" indent="-68579" algn="l" defTabSz="685783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2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86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42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49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4980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76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72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69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Calibri" panose="020F0502020204030204" pitchFamily="34" charset="0"/>
              <a:buNone/>
            </a:pPr>
            <a:endParaRPr lang="en-GB" b="1" dirty="0" smtClean="0"/>
          </a:p>
          <a:p>
            <a:pPr indent="0">
              <a:buFont typeface="Calibri" panose="020F0502020204030204" pitchFamily="34" charset="0"/>
              <a:buNone/>
            </a:pPr>
            <a:r>
              <a:rPr lang="en-GB" dirty="0" smtClean="0"/>
              <a:t>Three Coordination and Support Activity projects addressing the 2014:SPIRE4 call:</a:t>
            </a:r>
          </a:p>
          <a:p>
            <a:pPr indent="0">
              <a:buNone/>
            </a:pPr>
            <a:r>
              <a:rPr lang="en-GB" sz="2000" i="1" dirty="0"/>
              <a:t>Methodologies, tools and indicators for cross-sectorial sustainability assessment of energy and resource efficient solutions in the process industry</a:t>
            </a:r>
            <a:endParaRPr lang="en-GB" sz="2000" i="1" dirty="0" smtClean="0"/>
          </a:p>
          <a:p>
            <a:pPr indent="0">
              <a:buFont typeface="Calibri" panose="020F0502020204030204" pitchFamily="34" charset="0"/>
              <a:buNone/>
            </a:pPr>
            <a:endParaRPr lang="en-GB" b="1" dirty="0" smtClean="0"/>
          </a:p>
          <a:p>
            <a:pPr indent="0">
              <a:buFont typeface="Calibri" panose="020F0502020204030204" pitchFamily="34" charset="0"/>
              <a:buNone/>
            </a:pPr>
            <a:endParaRPr lang="en-GB" b="1" dirty="0" smtClean="0"/>
          </a:p>
          <a:p>
            <a:pPr indent="0">
              <a:buFont typeface="Calibri" panose="020F0502020204030204" pitchFamily="34" charset="0"/>
              <a:buNone/>
            </a:pPr>
            <a:endParaRPr lang="en-GB" dirty="0" smtClean="0"/>
          </a:p>
          <a:p>
            <a:pPr indent="0">
              <a:buFont typeface="Calibri" panose="020F0502020204030204" pitchFamily="34" charset="0"/>
              <a:buNone/>
            </a:pPr>
            <a:endParaRPr lang="en-GB" dirty="0"/>
          </a:p>
        </p:txBody>
      </p:sp>
      <p:pic>
        <p:nvPicPr>
          <p:cNvPr id="10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6" y="3405369"/>
            <a:ext cx="1998460" cy="1512168"/>
          </a:xfrm>
          <a:prstGeom prst="rect">
            <a:avLst/>
          </a:prstGeom>
        </p:spPr>
      </p:pic>
      <p:pic>
        <p:nvPicPr>
          <p:cNvPr id="11" name="Picture 2" descr="C:\Users\tptiin\AppData\Local\Microsoft\Windows\Temporary Internet Files\Content.Outlook\FHE48T84\SAMT_200dpi_for_office_pr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25" y="3433186"/>
            <a:ext cx="2299716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55084"/>
            <a:ext cx="3347864" cy="11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22" b="1"/>
          <a:stretch/>
        </p:blipFill>
        <p:spPr bwMode="auto">
          <a:xfrm>
            <a:off x="138834" y="1097614"/>
            <a:ext cx="2038749" cy="1625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5999" y="1659926"/>
            <a:ext cx="6428509" cy="323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focus: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in-depth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cross-sectorial life cycle based evaluation approaches supporting sustainable supply chain management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partners: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Friedrich-Schiller University Jena (</a:t>
            </a:r>
            <a:r>
              <a:rPr lang="en-GB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coordinator: Dana Kralisch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Evonik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Industries, Procter &amp; Gamble Services Company N.V., ThyssenKrupp Steel Europe, the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Technische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Universität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Berlin as well as the Universities of Cambridge, Manchester and Ghent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Website: </a:t>
            </a:r>
            <a:r>
              <a:rPr lang="en-GB" sz="2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www.spire2030.eu/measure/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</p:spPr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5999" y="1659926"/>
            <a:ext cx="64285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SAMT focus: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industrial best-practice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and opportunities for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cross-sector assessment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of energy and resource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efficiency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SAMT partners: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VTT Technical Research Centre of Finland (</a:t>
            </a:r>
            <a:r>
              <a:rPr lang="en-GB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coordinator: Tiina Pajula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),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Fundacion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Tecnalia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Research &amp; Innovation, Wuppertal Institute for Climate, Environment &amp; Energy, CEMEX Research Group AG, Suez Environment, </a:t>
            </a:r>
            <a:r>
              <a:rPr lang="en-GB" sz="20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Neste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Corporation,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Norsk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Hydro ASA, Bayer Technology Services GmbH, BASF SE and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Asociación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Española de </a:t>
            </a:r>
            <a:r>
              <a:rPr lang="en-GB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Normalización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y </a:t>
            </a:r>
            <a:r>
              <a:rPr lang="en-GB" sz="20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Certficación</a:t>
            </a:r>
            <a:endParaRPr lang="en-GB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Project Website: </a:t>
            </a:r>
            <a:r>
              <a:rPr lang="en-GB" sz="2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hlinkClick r:id="rId2"/>
              </a:rPr>
              <a:t>www.spire2030.eu/samt/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49"/>
          <a:stretch/>
        </p:blipFill>
        <p:spPr bwMode="auto">
          <a:xfrm>
            <a:off x="258445" y="1337454"/>
            <a:ext cx="1861300" cy="1384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</p:spPr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91963" y="601145"/>
            <a:ext cx="64285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STYLE focus: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pragmatic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sustainability tools that can be used by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non-specialists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STYLE partners: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Britest </a:t>
            </a:r>
            <a:r>
              <a:rPr lang="en-GB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(coordinator: Amy Peace),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Arcelor Mittal, Britest, Carmeuse, Holcim, IVL, RDC Environment, Solvay, Tata Steel, Utrecht University and </a:t>
            </a: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Veolia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Project Website: </a:t>
            </a:r>
            <a:r>
              <a:rPr lang="en-GB" sz="2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hlinkClick r:id="rId2"/>
              </a:rPr>
              <a:t>www.spire2030.eu/style</a:t>
            </a:r>
            <a:r>
              <a:rPr lang="en-GB" sz="2000" b="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hlinkClick r:id="rId2"/>
              </a:rPr>
              <a:t>/</a:t>
            </a:r>
            <a:r>
              <a:rPr lang="en-GB" sz="2000" b="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80"/>
          <a:stretch/>
        </p:blipFill>
        <p:spPr>
          <a:xfrm>
            <a:off x="251520" y="607658"/>
            <a:ext cx="2034479" cy="5384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44679" y="3453383"/>
            <a:ext cx="4579079" cy="2320923"/>
            <a:chOff x="308066" y="1387127"/>
            <a:chExt cx="8596365" cy="4357099"/>
          </a:xfrm>
        </p:grpSpPr>
        <p:pic>
          <p:nvPicPr>
            <p:cNvPr id="16" name="Picture 15">
              <a:hlinkClick r:id="rId4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6175" y="1416459"/>
              <a:ext cx="1340527" cy="132449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465" y="1387127"/>
              <a:ext cx="2458523" cy="1475114"/>
            </a:xfrm>
            <a:prstGeom prst="rect">
              <a:avLst/>
            </a:prstGeom>
          </p:spPr>
        </p:pic>
        <p:pic>
          <p:nvPicPr>
            <p:cNvPr id="18" name="Picture 17">
              <a:hlinkClick r:id="rId7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1176" y="1568461"/>
              <a:ext cx="1739741" cy="877891"/>
            </a:xfrm>
            <a:prstGeom prst="rect">
              <a:avLst/>
            </a:prstGeom>
          </p:spPr>
        </p:pic>
        <p:pic>
          <p:nvPicPr>
            <p:cNvPr id="19" name="Picture 18">
              <a:hlinkClick r:id="rId9"/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465" y="2829721"/>
              <a:ext cx="2432949" cy="1115102"/>
            </a:xfrm>
            <a:prstGeom prst="rect">
              <a:avLst/>
            </a:prstGeom>
          </p:spPr>
        </p:pic>
        <p:pic>
          <p:nvPicPr>
            <p:cNvPr id="20" name="Picture 19">
              <a:hlinkClick r:id="rId11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394" y="3402037"/>
              <a:ext cx="2520701" cy="368809"/>
            </a:xfrm>
            <a:prstGeom prst="rect">
              <a:avLst/>
            </a:prstGeom>
          </p:spPr>
        </p:pic>
        <p:pic>
          <p:nvPicPr>
            <p:cNvPr id="21" name="Picture 20">
              <a:hlinkClick r:id="rId13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1681" y="4497549"/>
              <a:ext cx="2202750" cy="1207960"/>
            </a:xfrm>
            <a:prstGeom prst="rect">
              <a:avLst/>
            </a:prstGeom>
          </p:spPr>
        </p:pic>
        <p:pic>
          <p:nvPicPr>
            <p:cNvPr id="22" name="Picture 21">
              <a:hlinkClick r:id="rId15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9075" y="3028794"/>
              <a:ext cx="2082392" cy="1081366"/>
            </a:xfrm>
            <a:prstGeom prst="rect">
              <a:avLst/>
            </a:prstGeom>
          </p:spPr>
        </p:pic>
        <p:pic>
          <p:nvPicPr>
            <p:cNvPr id="23" name="Picture 22">
              <a:hlinkClick r:id="rId17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066" y="4426839"/>
              <a:ext cx="1072039" cy="1243205"/>
            </a:xfrm>
            <a:prstGeom prst="rect">
              <a:avLst/>
            </a:prstGeom>
          </p:spPr>
        </p:pic>
        <p:pic>
          <p:nvPicPr>
            <p:cNvPr id="24" name="Picture 23">
              <a:hlinkClick r:id="rId19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4067" y="4547447"/>
              <a:ext cx="1429291" cy="115806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3471" y="4569710"/>
              <a:ext cx="2129022" cy="1174516"/>
            </a:xfrm>
            <a:prstGeom prst="rect">
              <a:avLst/>
            </a:prstGeom>
          </p:spPr>
        </p:pic>
      </p:grpSp>
      <p:sp>
        <p:nvSpPr>
          <p:cNvPr id="2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</p:spPr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STYLE Project Objectives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65915" y="1299411"/>
            <a:ext cx="7044744" cy="1263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To identify best practice in sustainability evaluation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across multiple sectors in the process industries and through value chains, via inventory and classification of established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approaches – </a:t>
            </a:r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in collaboration with MEASURE and SAMT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767" y="2741048"/>
            <a:ext cx="7044744" cy="1004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To test and deliver a practical ‘toolkit’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for sustainability evaluation of processes and products, spanning multiple sectors that is easily usable by non-practitioners of sustainability assessments.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74499" y="3962390"/>
            <a:ext cx="7044744" cy="1004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To determine gaps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through critical assessment and validation, and identify future research needs to improve the ‘toolkit’ and ensure broad applicability across sectors.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Technological impacts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2819" y="1556000"/>
            <a:ext cx="8229600" cy="41767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SPIRE roadmap has goals for resource and energy efficiency improvements. </a:t>
            </a:r>
          </a:p>
          <a:p>
            <a:pPr marL="685800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‘technical’ calls aid development of technologies to make these improvements in the process sectors.</a:t>
            </a:r>
          </a:p>
          <a:p>
            <a:pPr marL="685800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SPIRE4 projects aim to ensure that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sustainability impact of these </a:t>
            </a:r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technologies can be evaluated in a consistent manner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across sector boundaries and through value chains.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</p:spPr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ross-cutting </a:t>
            </a:r>
            <a:r>
              <a:rPr lang="en-GB" dirty="0"/>
              <a:t>issues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914400" y="2062163"/>
            <a:ext cx="8229600" cy="3633787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Standardisation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involvement of standardisation bodies to aid uptake of recommendations and practical implementation</a:t>
            </a:r>
          </a:p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Dissemination activities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coordinated across the three projects to ensure clarity of message to stakeholders and broad sector awareness and input</a:t>
            </a:r>
          </a:p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Cross-sectorial best practice sharing and technology transfer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all SPIRE sectors included in projects with experiences and tools shared</a:t>
            </a:r>
          </a:p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Opportunities for business development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– through utilisation of the Roadmap recommendations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</p:spPr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Synergies and Clustering in SPIRE4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4294967295"/>
          </p:nvPr>
        </p:nvSpPr>
        <p:spPr>
          <a:xfrm>
            <a:off x="571500" y="1596858"/>
            <a:ext cx="8229600" cy="3633788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Communication documents, questionnaires and workshops are being coordinated across the three projects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Common webpage through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hlinkClick r:id="rId2"/>
              </a:rPr>
              <a:t>www.spire2030.eu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Dissemination of results to be clustered and combined through generation of harmonised Roadmap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Expect higher acceptance, outreach and impact through cooperation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Would like further involvement from other SPIRE, H2020 or FP7 projects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</p:spPr>
        <p:txBody>
          <a:bodyPr/>
          <a:lstStyle/>
          <a:p>
            <a:r>
              <a:rPr lang="en-GB" smtClean="0"/>
              <a:t>STYLE Project introduction, 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YLE-Theme-4_3">
  <a:themeElements>
    <a:clrScheme name="STYLE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F39200"/>
      </a:accent1>
      <a:accent2>
        <a:srgbClr val="0574B9"/>
      </a:accent2>
      <a:accent3>
        <a:srgbClr val="A3195B"/>
      </a:accent3>
      <a:accent4>
        <a:srgbClr val="008D36"/>
      </a:accent4>
      <a:accent5>
        <a:srgbClr val="CAD41E"/>
      </a:accent5>
      <a:accent6>
        <a:srgbClr val="A4D9F7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YLE-Theme-4_3" id="{A047580F-2457-4CAD-9C81-39AAFF3D0246}" vid="{BF4CD64A-800C-43F3-A46F-2F19D347BF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D6E5830F2AE408390FB9D45ECC348" ma:contentTypeVersion="2" ma:contentTypeDescription="Create a new document." ma:contentTypeScope="" ma:versionID="8bece9830e35f835a9fa35b2c05be433">
  <xsd:schema xmlns:xsd="http://www.w3.org/2001/XMLSchema" xmlns:xs="http://www.w3.org/2001/XMLSchema" xmlns:p="http://schemas.microsoft.com/office/2006/metadata/properties" xmlns:ns2="b95c5b76-3817-46bf-a9ee-c84342603493" targetNamespace="http://schemas.microsoft.com/office/2006/metadata/properties" ma:root="true" ma:fieldsID="bf8dfab38e8be5b517f19ecf972dced3" ns2:_="">
    <xsd:import namespace="b95c5b76-3817-46bf-a9ee-c843426034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c5b76-3817-46bf-a9ee-c843426034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EDA843-8EA0-4BF2-A6DC-DD09A6C5806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95c5b76-3817-46bf-a9ee-c8434260349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96B5F3-1C64-471B-87D8-8D8F9181B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3B2C7A-BAA8-48EC-A4FF-8BBEF9E23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c5b76-3817-46bf-a9ee-c84342603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STYLE-Theme-4_3</Template>
  <TotalTime>2265</TotalTime>
  <Words>647</Words>
  <Application>Microsoft Office PowerPoint</Application>
  <PresentationFormat>On-screen Show (4:3)</PresentationFormat>
  <Paragraphs>106</Paragraphs>
  <Slides>11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STYLE-Theme-4_3</vt:lpstr>
      <vt:lpstr>Introducing SPIRE4-2014 Projects</vt:lpstr>
      <vt:lpstr>SPIRE 4 Projects</vt:lpstr>
      <vt:lpstr>PowerPoint Presentation</vt:lpstr>
      <vt:lpstr>PowerPoint Presentation</vt:lpstr>
      <vt:lpstr>PowerPoint Presentation</vt:lpstr>
      <vt:lpstr>STYLE Project Objectives</vt:lpstr>
      <vt:lpstr>Technological impacts</vt:lpstr>
      <vt:lpstr>Cross-cutting issues</vt:lpstr>
      <vt:lpstr>Synergies and Clustering in SPIRE4</vt:lpstr>
      <vt:lpstr>Timetable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Peace</dc:creator>
  <cp:lastModifiedBy>PAUNKSNYTE Evelina Spire2030</cp:lastModifiedBy>
  <cp:revision>75</cp:revision>
  <dcterms:created xsi:type="dcterms:W3CDTF">2015-01-21T10:10:38Z</dcterms:created>
  <dcterms:modified xsi:type="dcterms:W3CDTF">2015-06-26T08:36:21Z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0x01010091DD6E5830F2AE408390FB9D45ECC348</vt:lpwstr>
  </property>
</Properties>
</file>