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0" d="100"/>
          <a:sy n="90" d="100"/>
        </p:scale>
        <p:origin x="-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BEF4-176C-4BB8-B75C-4C660F679FC0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2182E-3549-4E6C-B74B-E25E3BB014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8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413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413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413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41325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4F61D797-45F3-428F-B464-4AD8691D7105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0226"/>
            <a:ext cx="5026025" cy="4116388"/>
          </a:xfrm>
          <a:noFill/>
        </p:spPr>
        <p:txBody>
          <a:bodyPr lIns="91364" tIns="45682" rIns="91364" bIns="45682"/>
          <a:lstStyle/>
          <a:p>
            <a:pPr defTabSz="954088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0226"/>
            <a:ext cx="5026025" cy="4116388"/>
          </a:xfrm>
          <a:noFill/>
        </p:spPr>
        <p:txBody>
          <a:bodyPr lIns="91364" tIns="45682" rIns="91364" bIns="45682"/>
          <a:lstStyle/>
          <a:p>
            <a:pPr defTabSz="954088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0226"/>
            <a:ext cx="5026025" cy="4116388"/>
          </a:xfrm>
          <a:noFill/>
        </p:spPr>
        <p:txBody>
          <a:bodyPr lIns="91364" tIns="45682" rIns="91364" bIns="45682"/>
          <a:lstStyle/>
          <a:p>
            <a:pPr defTabSz="954088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0226"/>
            <a:ext cx="5026025" cy="4116388"/>
          </a:xfrm>
          <a:noFill/>
        </p:spPr>
        <p:txBody>
          <a:bodyPr lIns="91364" tIns="45682" rIns="91364" bIns="45682"/>
          <a:lstStyle/>
          <a:p>
            <a:pPr defTabSz="954088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0226"/>
            <a:ext cx="5026025" cy="4116388"/>
          </a:xfrm>
          <a:noFill/>
        </p:spPr>
        <p:txBody>
          <a:bodyPr lIns="91364" tIns="45682" rIns="91364" bIns="45682"/>
          <a:lstStyle/>
          <a:p>
            <a:pPr defTabSz="954088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6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5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03942" y="698586"/>
            <a:ext cx="2725058" cy="2501813"/>
          </a:xfrm>
        </p:spPr>
        <p:txBody>
          <a:bodyPr anchor="t"/>
          <a:lstStyle>
            <a:lvl1pPr>
              <a:defRPr sz="3000">
                <a:solidFill>
                  <a:srgbClr val="CA5420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008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s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457200"/>
            <a:ext cx="8534400" cy="528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445248"/>
                </a:solidFill>
                <a:latin typeface="Frutiger LT Std 45 Light"/>
                <a:cs typeface="Frutiger LT Std 45 Light"/>
              </a:defRPr>
            </a:lvl1pPr>
            <a:lvl2pPr marL="444500" indent="12700">
              <a:buNone/>
              <a:defRPr sz="3600" b="0" i="0">
                <a:solidFill>
                  <a:srgbClr val="445248"/>
                </a:solidFill>
                <a:latin typeface="Frutiger LT Std 45 Light"/>
                <a:cs typeface="Frutiger LT Std 45 Light"/>
              </a:defRPr>
            </a:lvl2pPr>
            <a:lvl3pPr>
              <a:buNone/>
              <a:defRPr sz="3200" b="0" i="0">
                <a:latin typeface="Frutiger LT Std 45 Light"/>
                <a:cs typeface="Frutiger LT Std 45 Light"/>
              </a:defRPr>
            </a:lvl3pPr>
            <a:lvl4pPr>
              <a:buNone/>
              <a:defRPr sz="2800" b="0" i="0">
                <a:latin typeface="Frutiger LT Std 45 Light"/>
                <a:cs typeface="Frutiger LT Std 45 Light"/>
              </a:defRPr>
            </a:lvl4pPr>
            <a:lvl5pPr>
              <a:buNone/>
              <a:defRPr sz="2800" b="0" i="0">
                <a:latin typeface="Frutiger LT Std 45 Light"/>
                <a:cs typeface="Frutiger LT Std 45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97293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9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9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77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3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8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6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9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C783-91FB-489A-8580-6644A1AB0169}" type="datetimeFigureOut">
              <a:rPr lang="es-ES" smtClean="0"/>
              <a:t>28/06/2015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4E64-6736-419A-8F2D-F911DF07F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9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pire2030.eu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adalupe.lobo@tecnalia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6553200" y="3352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6"/>
          <p:cNvSpPr>
            <a:spLocks/>
          </p:cNvSpPr>
          <p:nvPr/>
        </p:nvSpPr>
        <p:spPr bwMode="auto">
          <a:xfrm>
            <a:off x="593724" y="44624"/>
            <a:ext cx="34022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" b="1" dirty="0" err="1" smtClean="0">
                <a:latin typeface="+mj-lt"/>
              </a:rPr>
              <a:t>Introducing</a:t>
            </a:r>
            <a:r>
              <a:rPr lang="es-ES" b="1" dirty="0" smtClean="0">
                <a:latin typeface="+mj-lt"/>
              </a:rPr>
              <a:t> SPIRE-2014 </a:t>
            </a:r>
            <a:r>
              <a:rPr lang="es-ES" b="1" dirty="0" err="1" smtClean="0">
                <a:latin typeface="+mj-lt"/>
              </a:rPr>
              <a:t>projects</a:t>
            </a:r>
            <a:endParaRPr lang="es-ES" b="1" dirty="0" smtClean="0">
              <a:latin typeface="+mj-lt"/>
            </a:endParaRPr>
          </a:p>
          <a:p>
            <a:pPr algn="just">
              <a:defRPr/>
            </a:pPr>
            <a:endParaRPr lang="es-ES" b="1" dirty="0" smtClean="0">
              <a:latin typeface="+mj-lt"/>
            </a:endParaRPr>
          </a:p>
          <a:p>
            <a:pPr algn="just">
              <a:defRPr/>
            </a:pPr>
            <a:r>
              <a:rPr lang="es-ES" b="1" dirty="0" smtClean="0">
                <a:latin typeface="+mj-lt"/>
              </a:rPr>
              <a:t>29th June 2015-Brussels</a:t>
            </a:r>
            <a:endParaRPr lang="es-ES" b="1" dirty="0">
              <a:latin typeface="+mj-lt"/>
            </a:endParaRPr>
          </a:p>
        </p:txBody>
      </p:sp>
      <p:sp>
        <p:nvSpPr>
          <p:cNvPr id="11" name="Subtítulo 7"/>
          <p:cNvSpPr>
            <a:spLocks/>
          </p:cNvSpPr>
          <p:nvPr/>
        </p:nvSpPr>
        <p:spPr bwMode="auto">
          <a:xfrm>
            <a:off x="450849" y="2568575"/>
            <a:ext cx="4318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s-ES" sz="3200" b="1" dirty="0">
                <a:solidFill>
                  <a:srgbClr val="CC3300"/>
                </a:solidFill>
                <a:latin typeface="Calibri" pitchFamily="34" charset="0"/>
              </a:rPr>
              <a:t>TASIO</a:t>
            </a:r>
          </a:p>
          <a:p>
            <a:pPr algn="ctr">
              <a:spcBef>
                <a:spcPct val="20000"/>
              </a:spcBef>
            </a:pPr>
            <a:r>
              <a:rPr lang="es-ES" altLang="es-ES" sz="2000" b="1" dirty="0">
                <a:solidFill>
                  <a:srgbClr val="CC3300"/>
                </a:solidFill>
                <a:latin typeface="Calibri" pitchFamily="34" charset="0"/>
              </a:rPr>
              <a:t>H2020-EE-2014-1-PPP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s-ES" sz="2000" b="1" dirty="0">
                <a:solidFill>
                  <a:srgbClr val="CC3300"/>
                </a:solidFill>
                <a:latin typeface="Calibri" pitchFamily="34" charset="0"/>
              </a:rPr>
              <a:t>GA </a:t>
            </a:r>
            <a:r>
              <a:rPr lang="es-ES" altLang="es-ES" sz="2000" b="1" dirty="0">
                <a:solidFill>
                  <a:srgbClr val="CC3300"/>
                </a:solidFill>
                <a:latin typeface="Calibri" pitchFamily="34" charset="0"/>
              </a:rPr>
              <a:t>637189</a:t>
            </a:r>
            <a:endParaRPr lang="es-ES_tradnl" altLang="es-ES" sz="20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pic>
        <p:nvPicPr>
          <p:cNvPr id="1026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2857"/>
            <a:ext cx="2592287" cy="16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25" y="188640"/>
            <a:ext cx="2204923" cy="209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63" y="3714081"/>
            <a:ext cx="2089371" cy="3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31225" y="6508750"/>
            <a:ext cx="407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92EDB0C-4D20-4956-ABD5-504141A9D19B}" type="slidenum">
              <a:rPr lang="en-US" sz="1000" b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pPr algn="r"/>
              <a:t>2</a:t>
            </a:fld>
            <a:endParaRPr lang="en-US" sz="1000" b="1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64" y="4905161"/>
            <a:ext cx="1308036" cy="1933723"/>
          </a:xfrm>
          <a:prstGeom prst="rect">
            <a:avLst/>
          </a:prstGeom>
        </p:spPr>
      </p:pic>
      <p:pic>
        <p:nvPicPr>
          <p:cNvPr id="7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" y="5549946"/>
            <a:ext cx="2051720" cy="1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36324" y="404664"/>
            <a:ext cx="8584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Title: Waste </a:t>
            </a:r>
            <a:r>
              <a:rPr lang="en-US" b="1" dirty="0"/>
              <a:t>Heat Recovery for Power </a:t>
            </a:r>
            <a:r>
              <a:rPr lang="en-US" b="1" dirty="0" err="1"/>
              <a:t>Valorisation</a:t>
            </a:r>
            <a:r>
              <a:rPr lang="en-US" b="1" dirty="0"/>
              <a:t> with Organic  Rankine Cycle </a:t>
            </a:r>
            <a:r>
              <a:rPr lang="es-ES" b="1" dirty="0" err="1"/>
              <a:t>Technology</a:t>
            </a:r>
            <a:r>
              <a:rPr lang="es-ES" b="1" dirty="0"/>
              <a:t> in </a:t>
            </a:r>
            <a:r>
              <a:rPr lang="es-ES" b="1" dirty="0" err="1"/>
              <a:t>Energy</a:t>
            </a:r>
            <a:r>
              <a:rPr lang="es-ES" b="1" dirty="0"/>
              <a:t> </a:t>
            </a:r>
            <a:r>
              <a:rPr lang="es-ES" b="1" dirty="0" err="1"/>
              <a:t>Intensive</a:t>
            </a:r>
            <a:r>
              <a:rPr lang="es-ES" b="1" dirty="0"/>
              <a:t> </a:t>
            </a:r>
            <a:r>
              <a:rPr lang="es-ES" b="1" dirty="0" smtClean="0"/>
              <a:t>Industries </a:t>
            </a:r>
          </a:p>
          <a:p>
            <a:endParaRPr lang="es-ES" b="1" dirty="0"/>
          </a:p>
          <a:p>
            <a:r>
              <a:rPr lang="es-ES" b="1" dirty="0" err="1" smtClean="0"/>
              <a:t>Acronym</a:t>
            </a:r>
            <a:r>
              <a:rPr lang="es-ES" b="1" dirty="0" smtClean="0"/>
              <a:t>: TASIO</a:t>
            </a:r>
          </a:p>
          <a:p>
            <a:endParaRPr lang="es-ES" b="1" dirty="0" smtClean="0"/>
          </a:p>
          <a:p>
            <a:r>
              <a:rPr lang="es-ES" b="1" dirty="0" smtClean="0"/>
              <a:t>H2020-EE-2014-1-PPP		</a:t>
            </a:r>
            <a:r>
              <a:rPr lang="es-ES" b="1" dirty="0"/>
              <a:t>GA 637189</a:t>
            </a:r>
          </a:p>
          <a:p>
            <a:endParaRPr lang="es-ES" dirty="0" smtClean="0"/>
          </a:p>
          <a:p>
            <a:r>
              <a:rPr lang="es-ES" b="1" dirty="0" err="1" smtClean="0"/>
              <a:t>Participants</a:t>
            </a:r>
            <a:r>
              <a:rPr lang="es-ES" b="1" dirty="0" smtClean="0"/>
              <a:t>:</a:t>
            </a:r>
          </a:p>
          <a:p>
            <a:r>
              <a:rPr lang="es-ES" dirty="0" smtClean="0"/>
              <a:t>		TECNALIA RESEARCH &amp; INNOVATION (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</a:p>
          <a:p>
            <a:r>
              <a:rPr lang="es-ES" dirty="0"/>
              <a:t>	</a:t>
            </a:r>
            <a:r>
              <a:rPr lang="es-ES" dirty="0" smtClean="0"/>
              <a:t>	TURBODEN </a:t>
            </a:r>
            <a:r>
              <a:rPr lang="es-ES" dirty="0" err="1" smtClean="0"/>
              <a:t>SrL</a:t>
            </a:r>
            <a:r>
              <a:rPr lang="es-ES" dirty="0" smtClean="0"/>
              <a:t> (</a:t>
            </a:r>
            <a:r>
              <a:rPr lang="es-ES" dirty="0" err="1" smtClean="0"/>
              <a:t>Italy</a:t>
            </a:r>
            <a:r>
              <a:rPr lang="es-ES" dirty="0" smtClean="0"/>
              <a:t>)</a:t>
            </a:r>
          </a:p>
          <a:p>
            <a:r>
              <a:rPr lang="es-ES" dirty="0" smtClean="0"/>
              <a:t>		D´APPOLONIA SPA (</a:t>
            </a:r>
            <a:r>
              <a:rPr lang="es-ES" dirty="0" err="1" smtClean="0"/>
              <a:t>Italy</a:t>
            </a:r>
            <a:r>
              <a:rPr lang="es-ES" dirty="0" smtClean="0"/>
              <a:t>)</a:t>
            </a:r>
          </a:p>
          <a:p>
            <a:r>
              <a:rPr lang="es-ES" dirty="0"/>
              <a:t>	</a:t>
            </a:r>
            <a:r>
              <a:rPr lang="es-ES" dirty="0" smtClean="0"/>
              <a:t>	CENTRO SVILUPPO MATERIALI SPA (</a:t>
            </a:r>
            <a:r>
              <a:rPr lang="es-ES" dirty="0" err="1" smtClean="0"/>
              <a:t>Italy</a:t>
            </a:r>
            <a:r>
              <a:rPr lang="es-ES" dirty="0" smtClean="0"/>
              <a:t>)</a:t>
            </a:r>
          </a:p>
          <a:p>
            <a:r>
              <a:rPr lang="es-ES" dirty="0"/>
              <a:t>	</a:t>
            </a:r>
            <a:r>
              <a:rPr lang="es-ES" dirty="0" smtClean="0"/>
              <a:t>	GEONARDO ENVIRONMENTAL TECHNOLOGIES LTD.  (</a:t>
            </a:r>
            <a:r>
              <a:rPr lang="es-ES" dirty="0" err="1" smtClean="0"/>
              <a:t>Hungary</a:t>
            </a:r>
            <a:r>
              <a:rPr lang="es-ES" dirty="0" smtClean="0"/>
              <a:t>)</a:t>
            </a:r>
          </a:p>
          <a:p>
            <a:r>
              <a:rPr lang="es-ES" dirty="0"/>
              <a:t>	</a:t>
            </a:r>
            <a:r>
              <a:rPr lang="es-ES" dirty="0" smtClean="0"/>
              <a:t>	GERDAU ACEROS ESPECIALES EUROPA S.L. (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</a:p>
          <a:p>
            <a:r>
              <a:rPr lang="es-ES" dirty="0"/>
              <a:t>	</a:t>
            </a:r>
            <a:r>
              <a:rPr lang="es-ES" dirty="0" smtClean="0"/>
              <a:t>	HOLCIM ROMANIA S.A. (Romania)</a:t>
            </a:r>
          </a:p>
          <a:p>
            <a:r>
              <a:rPr lang="es-ES" dirty="0"/>
              <a:t>	</a:t>
            </a:r>
            <a:r>
              <a:rPr lang="es-ES" dirty="0" smtClean="0"/>
              <a:t>	VIDRALA S.A. (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0</a:t>
            </a:r>
            <a:r>
              <a:rPr lang="it-IT" dirty="0"/>
              <a:t>1</a:t>
            </a:r>
            <a:r>
              <a:rPr lang="it-IT" baseline="30000" dirty="0"/>
              <a:t>st 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</a:t>
            </a:r>
            <a:r>
              <a:rPr lang="es-ES" dirty="0"/>
              <a:t>2014- </a:t>
            </a:r>
            <a:r>
              <a:rPr lang="it-IT" dirty="0" smtClean="0"/>
              <a:t>31</a:t>
            </a:r>
            <a:r>
              <a:rPr lang="it-IT" baseline="30000" dirty="0" smtClean="0"/>
              <a:t>st  </a:t>
            </a:r>
            <a:r>
              <a:rPr lang="es-ES" dirty="0" err="1" smtClean="0"/>
              <a:t>May</a:t>
            </a:r>
            <a:r>
              <a:rPr lang="es-ES" dirty="0" smtClean="0"/>
              <a:t> 2018 (42 </a:t>
            </a:r>
            <a:r>
              <a:rPr lang="es-ES" dirty="0" err="1" smtClean="0"/>
              <a:t>months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66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31225" y="6508750"/>
            <a:ext cx="407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92EDB0C-4D20-4956-ABD5-504141A9D19B}" type="slidenum">
              <a:rPr lang="en-US" sz="1000" b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pPr algn="r"/>
              <a:t>3</a:t>
            </a:fld>
            <a:endParaRPr lang="en-US" sz="1000" b="1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64" y="4905161"/>
            <a:ext cx="1308036" cy="1933723"/>
          </a:xfrm>
          <a:prstGeom prst="rect">
            <a:avLst/>
          </a:prstGeom>
        </p:spPr>
      </p:pic>
      <p:pic>
        <p:nvPicPr>
          <p:cNvPr id="7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" y="5549946"/>
            <a:ext cx="2051720" cy="1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9350" y="260648"/>
            <a:ext cx="8868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Waste Heat Recovery System (WHRS): </a:t>
            </a:r>
            <a:r>
              <a:rPr lang="en-US" dirty="0"/>
              <a:t>a system of components installed to </a:t>
            </a:r>
            <a:r>
              <a:rPr lang="en-US" dirty="0" smtClean="0"/>
              <a:t>recover thermal </a:t>
            </a:r>
            <a:r>
              <a:rPr lang="en-US" dirty="0"/>
              <a:t>energy from a heat </a:t>
            </a:r>
            <a:r>
              <a:rPr lang="en-US" dirty="0" smtClean="0"/>
              <a:t>source. </a:t>
            </a:r>
          </a:p>
          <a:p>
            <a:r>
              <a:rPr lang="en-US" dirty="0" smtClean="0"/>
              <a:t>	heat exchanger + </a:t>
            </a:r>
            <a:r>
              <a:rPr lang="en-US" dirty="0" smtClean="0">
                <a:solidFill>
                  <a:srgbClr val="FF0000"/>
                </a:solidFill>
              </a:rPr>
              <a:t>heat </a:t>
            </a:r>
            <a:r>
              <a:rPr lang="en-US" dirty="0">
                <a:solidFill>
                  <a:srgbClr val="FF0000"/>
                </a:solidFill>
              </a:rPr>
              <a:t>carrier medium </a:t>
            </a:r>
            <a:r>
              <a:rPr lang="en-US" dirty="0" smtClean="0">
                <a:solidFill>
                  <a:srgbClr val="FF0000"/>
                </a:solidFill>
              </a:rPr>
              <a:t>circuit </a:t>
            </a:r>
            <a:r>
              <a:rPr lang="en-US" dirty="0" smtClean="0"/>
              <a:t>+ ORC unit+ cooling unit</a:t>
            </a:r>
          </a:p>
          <a:p>
            <a:endParaRPr lang="en-US" dirty="0" smtClean="0"/>
          </a:p>
          <a:p>
            <a:r>
              <a:rPr lang="en-US" b="1" dirty="0" smtClean="0"/>
              <a:t>Organic </a:t>
            </a:r>
            <a:r>
              <a:rPr lang="en-US" b="1" dirty="0"/>
              <a:t>Rankine Cycle (ORC)</a:t>
            </a:r>
            <a:r>
              <a:rPr lang="en-US" dirty="0"/>
              <a:t>: closed thermodynamic cycle to convert heat into mechanical energy and eventually into electricity with a close circuit employing a working fluid different from water and metal (siloxane hydrocarbons, etc.). </a:t>
            </a:r>
            <a:endParaRPr lang="en-US" dirty="0" smtClean="0"/>
          </a:p>
          <a:p>
            <a:endParaRPr lang="en-US" dirty="0"/>
          </a:p>
          <a:p>
            <a:endParaRPr lang="es-ES" dirty="0"/>
          </a:p>
          <a:p>
            <a:endParaRPr lang="en-U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4320481" cy="3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55776" y="5370193"/>
            <a:ext cx="4932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objective </a:t>
            </a:r>
            <a:r>
              <a:rPr lang="en-US" dirty="0"/>
              <a:t>of TASIO is to eliminate the heat carrier medium circuit </a:t>
            </a:r>
            <a:r>
              <a:rPr lang="en-US" b="1" dirty="0" smtClean="0">
                <a:solidFill>
                  <a:srgbClr val="FF0000"/>
                </a:solidFill>
              </a:rPr>
              <a:t>by developing </a:t>
            </a:r>
            <a:r>
              <a:rPr lang="en-US" b="1" dirty="0">
                <a:solidFill>
                  <a:srgbClr val="FF0000"/>
                </a:solidFill>
              </a:rPr>
              <a:t>an innovative solution of Direct Heat Exchange </a:t>
            </a:r>
            <a:r>
              <a:rPr lang="en-US" dirty="0"/>
              <a:t>aimed at heat </a:t>
            </a:r>
            <a:r>
              <a:rPr lang="en-US" dirty="0" smtClean="0"/>
              <a:t> recovery </a:t>
            </a:r>
            <a:r>
              <a:rPr lang="en-US" dirty="0"/>
              <a:t>for electricity generation through an ORC </a:t>
            </a:r>
            <a:r>
              <a:rPr lang="en-US" b="1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35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31225" y="6508750"/>
            <a:ext cx="407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92EDB0C-4D20-4956-ABD5-504141A9D19B}" type="slidenum">
              <a:rPr lang="en-US" sz="1000" b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pPr algn="r"/>
              <a:t>4</a:t>
            </a:fld>
            <a:endParaRPr lang="en-US" sz="1000" b="1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64" y="4905161"/>
            <a:ext cx="1308036" cy="1933723"/>
          </a:xfrm>
          <a:prstGeom prst="rect">
            <a:avLst/>
          </a:prstGeom>
        </p:spPr>
      </p:pic>
      <p:pic>
        <p:nvPicPr>
          <p:cNvPr id="7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" y="5549946"/>
            <a:ext cx="2051720" cy="1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38" y="188640"/>
            <a:ext cx="400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aspects</a:t>
            </a:r>
            <a:r>
              <a:rPr lang="es-ES" b="1" dirty="0" smtClean="0"/>
              <a:t>. </a:t>
            </a:r>
            <a:r>
              <a:rPr lang="es-ES" b="1" dirty="0" err="1" smtClean="0"/>
              <a:t>Tasks</a:t>
            </a:r>
            <a:r>
              <a:rPr lang="es-ES" b="1" dirty="0" smtClean="0"/>
              <a:t>. </a:t>
            </a:r>
            <a:r>
              <a:rPr lang="es-ES" b="1" dirty="0" err="1" smtClean="0"/>
              <a:t>Innovative</a:t>
            </a:r>
            <a:r>
              <a:rPr lang="es-ES" b="1" dirty="0" smtClean="0"/>
              <a:t> </a:t>
            </a:r>
            <a:r>
              <a:rPr lang="es-ES" b="1" dirty="0" err="1" smtClean="0"/>
              <a:t>aspects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2656" y="533533"/>
            <a:ext cx="8539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◌ </a:t>
            </a:r>
            <a:r>
              <a:rPr lang="en-US" b="1" dirty="0" smtClean="0">
                <a:solidFill>
                  <a:srgbClr val="FF0000"/>
                </a:solidFill>
              </a:rPr>
              <a:t>Direct </a:t>
            </a:r>
            <a:r>
              <a:rPr lang="en-US" b="1" dirty="0">
                <a:solidFill>
                  <a:srgbClr val="FF0000"/>
                </a:solidFill>
              </a:rPr>
              <a:t>Heat Exchange </a:t>
            </a:r>
            <a:r>
              <a:rPr lang="en-US" dirty="0"/>
              <a:t>solution suitable for </a:t>
            </a:r>
            <a:r>
              <a:rPr lang="en-US" dirty="0" smtClean="0"/>
              <a:t>cross </a:t>
            </a:r>
            <a:r>
              <a:rPr lang="es-ES" dirty="0" smtClean="0"/>
              <a:t>sectorial </a:t>
            </a:r>
            <a:r>
              <a:rPr lang="es-ES" dirty="0" err="1"/>
              <a:t>applications</a:t>
            </a:r>
            <a:r>
              <a:rPr lang="es-ES" dirty="0"/>
              <a:t> in </a:t>
            </a:r>
            <a:r>
              <a:rPr lang="es-ES" dirty="0" smtClean="0"/>
              <a:t>EI industries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◌ </a:t>
            </a:r>
            <a:r>
              <a:rPr lang="en-US" dirty="0" smtClean="0"/>
              <a:t>Foreseen </a:t>
            </a:r>
            <a:r>
              <a:rPr lang="en-US" dirty="0" smtClean="0">
                <a:solidFill>
                  <a:srgbClr val="FF0000"/>
                </a:solidFill>
              </a:rPr>
              <a:t>increase in the efficiency </a:t>
            </a:r>
            <a:r>
              <a:rPr lang="en-US" dirty="0" smtClean="0"/>
              <a:t>of the process 15-20%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◌ </a:t>
            </a:r>
            <a:r>
              <a:rPr lang="en-US" dirty="0" smtClean="0"/>
              <a:t>Selection/development of innovative materials </a:t>
            </a:r>
            <a:r>
              <a:rPr lang="en-US" dirty="0"/>
              <a:t>and </a:t>
            </a:r>
            <a:r>
              <a:rPr lang="en-US" dirty="0" smtClean="0"/>
              <a:t>coatings.</a:t>
            </a:r>
            <a:endParaRPr lang="es-ES" dirty="0" smtClean="0"/>
          </a:p>
          <a:p>
            <a:endParaRPr lang="es-ES" b="1" dirty="0"/>
          </a:p>
          <a:p>
            <a:r>
              <a:rPr lang="en-US" dirty="0">
                <a:latin typeface="Arial"/>
                <a:cs typeface="Arial"/>
              </a:rPr>
              <a:t>◌ </a:t>
            </a:r>
            <a:r>
              <a:rPr lang="en-US" dirty="0"/>
              <a:t>Reduction of  the overall costs while increasing </a:t>
            </a:r>
            <a:r>
              <a:rPr lang="en-US" dirty="0" smtClean="0"/>
              <a:t>efficiency of </a:t>
            </a:r>
            <a:r>
              <a:rPr lang="en-US" dirty="0"/>
              <a:t>the ORC </a:t>
            </a:r>
            <a:r>
              <a:rPr lang="en-US" dirty="0" smtClean="0"/>
              <a:t>technology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n-US" dirty="0">
                <a:latin typeface="Arial"/>
                <a:cs typeface="Arial"/>
              </a:rPr>
              <a:t>◌ </a:t>
            </a:r>
            <a:r>
              <a:rPr lang="es-ES" dirty="0"/>
              <a:t>C</a:t>
            </a:r>
            <a:r>
              <a:rPr lang="es-ES" dirty="0" smtClean="0"/>
              <a:t>omplete </a:t>
            </a:r>
            <a:r>
              <a:rPr lang="es-ES" dirty="0" err="1"/>
              <a:t>validation</a:t>
            </a:r>
            <a:r>
              <a:rPr lang="es-ES" dirty="0"/>
              <a:t> in </a:t>
            </a:r>
            <a:r>
              <a:rPr lang="es-ES" dirty="0" smtClean="0"/>
              <a:t>real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r>
              <a:rPr lang="es-ES" b="1" dirty="0" smtClean="0">
                <a:solidFill>
                  <a:srgbClr val="FF0000"/>
                </a:solidFill>
              </a:rPr>
              <a:t>DEMO </a:t>
            </a:r>
            <a:r>
              <a:rPr lang="es-ES" b="1" dirty="0" err="1" smtClean="0">
                <a:solidFill>
                  <a:srgbClr val="FF0000"/>
                </a:solidFill>
              </a:rPr>
              <a:t>site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b="1" dirty="0"/>
          </a:p>
          <a:p>
            <a:r>
              <a:rPr lang="en-US" dirty="0">
                <a:latin typeface="Arial"/>
                <a:cs typeface="Arial"/>
              </a:rPr>
              <a:t>◌ </a:t>
            </a:r>
            <a:r>
              <a:rPr lang="en-US" dirty="0" smtClean="0"/>
              <a:t>Pilot </a:t>
            </a:r>
            <a:r>
              <a:rPr lang="en-US" dirty="0"/>
              <a:t>scale test </a:t>
            </a:r>
            <a:r>
              <a:rPr lang="en-US" dirty="0" smtClean="0"/>
              <a:t>of the </a:t>
            </a:r>
            <a:r>
              <a:rPr lang="en-US" dirty="0"/>
              <a:t>WHR system to recover and transform the thermal energy of the </a:t>
            </a:r>
            <a:r>
              <a:rPr lang="en-US" dirty="0" smtClean="0"/>
              <a:t>flue gases </a:t>
            </a:r>
            <a:r>
              <a:rPr lang="en-US" dirty="0"/>
              <a:t>of EII into mechanical energy for internal use (compressors</a:t>
            </a:r>
            <a:r>
              <a:rPr lang="en-US" dirty="0" smtClean="0"/>
              <a:t>).</a:t>
            </a:r>
            <a:endParaRPr lang="es-ES" b="1" dirty="0"/>
          </a:p>
        </p:txBody>
      </p:sp>
      <p:pic>
        <p:nvPicPr>
          <p:cNvPr id="8" name="Immagin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7"/>
            <a:ext cx="4608512" cy="2809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35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31225" y="6508750"/>
            <a:ext cx="407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92EDB0C-4D20-4956-ABD5-504141A9D19B}" type="slidenum">
              <a:rPr lang="en-US" sz="1000" b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pPr algn="r"/>
              <a:t>5</a:t>
            </a:fld>
            <a:endParaRPr lang="en-US" sz="1000" b="1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64" y="4905161"/>
            <a:ext cx="1308036" cy="1933723"/>
          </a:xfrm>
          <a:prstGeom prst="rect">
            <a:avLst/>
          </a:prstGeom>
        </p:spPr>
      </p:pic>
      <p:pic>
        <p:nvPicPr>
          <p:cNvPr id="7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" y="5549946"/>
            <a:ext cx="2051720" cy="1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548680"/>
            <a:ext cx="71343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Expected</a:t>
            </a:r>
            <a:r>
              <a:rPr lang="es-ES" b="1" dirty="0" smtClean="0"/>
              <a:t> </a:t>
            </a:r>
            <a:r>
              <a:rPr lang="es-ES" b="1" dirty="0" err="1" smtClean="0"/>
              <a:t>outcomes</a:t>
            </a:r>
            <a:r>
              <a:rPr lang="es-ES" b="1" dirty="0" smtClean="0"/>
              <a:t>. </a:t>
            </a:r>
            <a:r>
              <a:rPr lang="es-ES" b="1" dirty="0" err="1" smtClean="0"/>
              <a:t>Results</a:t>
            </a:r>
            <a:endParaRPr lang="es-ES" b="1" dirty="0" smtClean="0"/>
          </a:p>
          <a:p>
            <a:endParaRPr lang="es-ES" b="1" dirty="0"/>
          </a:p>
          <a:p>
            <a:pPr algn="ctr"/>
            <a:r>
              <a:rPr lang="es-ES" dirty="0" smtClean="0">
                <a:latin typeface="Arial"/>
                <a:cs typeface="Arial"/>
              </a:rPr>
              <a:t>☺ </a:t>
            </a:r>
            <a:r>
              <a:rPr lang="es-ES" dirty="0" smtClean="0"/>
              <a:t>New </a:t>
            </a:r>
            <a:r>
              <a:rPr lang="es-ES" dirty="0" err="1"/>
              <a:t>Heat</a:t>
            </a:r>
            <a:r>
              <a:rPr lang="es-ES" dirty="0"/>
              <a:t> </a:t>
            </a:r>
            <a:r>
              <a:rPr lang="es-ES" dirty="0" err="1" smtClean="0"/>
              <a:t>exchanger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>
                <a:latin typeface="Arial"/>
                <a:cs typeface="Arial"/>
              </a:rPr>
              <a:t>☺ </a:t>
            </a:r>
            <a:r>
              <a:rPr lang="es-ES" dirty="0" smtClean="0">
                <a:latin typeface="Arial"/>
                <a:cs typeface="Arial"/>
              </a:rPr>
              <a:t> </a:t>
            </a:r>
            <a:r>
              <a:rPr lang="en-US" dirty="0" smtClean="0"/>
              <a:t>New </a:t>
            </a:r>
            <a:r>
              <a:rPr lang="en-US" dirty="0"/>
              <a:t>Generation of ORC </a:t>
            </a:r>
            <a:r>
              <a:rPr lang="en-US" dirty="0" err="1" smtClean="0"/>
              <a:t>Turbogenerators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s-ES" dirty="0">
                <a:latin typeface="Arial"/>
                <a:cs typeface="Arial"/>
              </a:rPr>
              <a:t>☺ </a:t>
            </a:r>
            <a:r>
              <a:rPr lang="es-ES" dirty="0" err="1" smtClean="0"/>
              <a:t>Advanced</a:t>
            </a:r>
            <a:r>
              <a:rPr lang="es-ES" dirty="0" smtClean="0"/>
              <a:t> </a:t>
            </a:r>
            <a:r>
              <a:rPr lang="es-ES" dirty="0" err="1"/>
              <a:t>Monitoring</a:t>
            </a:r>
            <a:r>
              <a:rPr lang="es-ES" dirty="0"/>
              <a:t> &amp; Control </a:t>
            </a:r>
            <a:r>
              <a:rPr lang="es-ES" dirty="0" err="1" smtClean="0"/>
              <a:t>System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>
                <a:latin typeface="Arial"/>
                <a:cs typeface="Arial"/>
              </a:rPr>
              <a:t>☺ </a:t>
            </a:r>
            <a:r>
              <a:rPr lang="en-US" dirty="0" smtClean="0"/>
              <a:t>WHRS </a:t>
            </a:r>
            <a:r>
              <a:rPr lang="en-US" dirty="0"/>
              <a:t>for Air Compressors Energy </a:t>
            </a:r>
            <a:r>
              <a:rPr lang="en-US" dirty="0" smtClean="0"/>
              <a:t>Supply</a:t>
            </a:r>
          </a:p>
          <a:p>
            <a:pPr algn="ctr"/>
            <a:endParaRPr lang="en-US" dirty="0"/>
          </a:p>
          <a:p>
            <a:pPr algn="ctr"/>
            <a:r>
              <a:rPr lang="es-ES" dirty="0">
                <a:latin typeface="Arial"/>
                <a:cs typeface="Arial"/>
              </a:rPr>
              <a:t>☺ </a:t>
            </a:r>
            <a:r>
              <a:rPr lang="en-US" dirty="0" smtClean="0"/>
              <a:t>System </a:t>
            </a:r>
            <a:r>
              <a:rPr lang="en-US" dirty="0"/>
              <a:t>for Electrical energy production  from the petrochemical </a:t>
            </a:r>
            <a:r>
              <a:rPr lang="en-US" dirty="0" smtClean="0"/>
              <a:t>sludge</a:t>
            </a:r>
          </a:p>
          <a:p>
            <a:pPr algn="ctr"/>
            <a:endParaRPr lang="en-US" dirty="0"/>
          </a:p>
          <a:p>
            <a:pPr algn="ctr"/>
            <a:r>
              <a:rPr lang="es-ES" dirty="0">
                <a:latin typeface="Arial"/>
                <a:cs typeface="Arial"/>
              </a:rPr>
              <a:t>☺ </a:t>
            </a:r>
            <a:r>
              <a:rPr lang="en-US" dirty="0" smtClean="0"/>
              <a:t>DEMO </a:t>
            </a:r>
            <a:r>
              <a:rPr lang="en-US" dirty="0" smtClean="0"/>
              <a:t>site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8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7704" y="4938835"/>
            <a:ext cx="6003925" cy="15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8531225" y="6508750"/>
            <a:ext cx="407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92EDB0C-4D20-4956-ABD5-504141A9D19B}" type="slidenum">
              <a:rPr lang="en-US" sz="1000" b="1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pPr algn="r"/>
              <a:t>6</a:t>
            </a:fld>
            <a:endParaRPr lang="en-US" sz="1000" b="1" dirty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64" y="4905161"/>
            <a:ext cx="1308036" cy="1933723"/>
          </a:xfrm>
          <a:prstGeom prst="rect">
            <a:avLst/>
          </a:prstGeom>
        </p:spPr>
      </p:pic>
      <p:pic>
        <p:nvPicPr>
          <p:cNvPr id="7" name="Picture 2" descr="D:\Users\102940\Desktop\CD 2015\TASIO\TASIO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" y="5549946"/>
            <a:ext cx="2051720" cy="1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260648"/>
            <a:ext cx="449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TASIO in 2015.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year</a:t>
            </a:r>
            <a:r>
              <a:rPr lang="es-ES" b="1" dirty="0" smtClean="0"/>
              <a:t> </a:t>
            </a:r>
            <a:r>
              <a:rPr lang="es-ES" b="1" dirty="0" err="1" smtClean="0"/>
              <a:t>summary</a:t>
            </a:r>
            <a:r>
              <a:rPr lang="es-ES" b="1" dirty="0" smtClean="0"/>
              <a:t>. </a:t>
            </a:r>
            <a:r>
              <a:rPr lang="es-ES" b="1" dirty="0" err="1" smtClean="0">
                <a:solidFill>
                  <a:srgbClr val="FF0000"/>
                </a:solidFill>
              </a:rPr>
              <a:t>Clustering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11 Imagen"/>
          <p:cNvPicPr/>
          <p:nvPr/>
        </p:nvPicPr>
        <p:blipFill rotWithShape="1">
          <a:blip r:embed="rId5"/>
          <a:srcRect l="19584" t="24873" r="38007" b="1352"/>
          <a:stretch/>
        </p:blipFill>
        <p:spPr bwMode="auto">
          <a:xfrm>
            <a:off x="703849" y="548680"/>
            <a:ext cx="799288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5816416" y="692696"/>
            <a:ext cx="0" cy="337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62933" y="4281388"/>
            <a:ext cx="832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cs typeface="Arial"/>
              </a:rPr>
              <a:t>☺</a:t>
            </a:r>
            <a:r>
              <a:rPr lang="es-ES" dirty="0">
                <a:cs typeface="Arial"/>
              </a:rPr>
              <a:t>  </a:t>
            </a:r>
            <a:r>
              <a:rPr lang="es-ES" dirty="0" err="1">
                <a:cs typeface="Arial"/>
              </a:rPr>
              <a:t>Sustainability</a:t>
            </a:r>
            <a:r>
              <a:rPr lang="es-ES" dirty="0">
                <a:cs typeface="Arial"/>
              </a:rPr>
              <a:t>. </a:t>
            </a:r>
            <a:r>
              <a:rPr lang="es-ES" b="1" dirty="0">
                <a:cs typeface="Arial"/>
              </a:rPr>
              <a:t>STYLE </a:t>
            </a:r>
            <a:r>
              <a:rPr lang="es-ES" b="1" dirty="0" err="1">
                <a:cs typeface="Arial"/>
              </a:rPr>
              <a:t>project</a:t>
            </a:r>
            <a:endParaRPr lang="es-ES" b="1" dirty="0">
              <a:cs typeface="Arial"/>
            </a:endParaRPr>
          </a:p>
          <a:p>
            <a:r>
              <a:rPr lang="en-US" dirty="0"/>
              <a:t> 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  <a:cs typeface="Arial"/>
              </a:rPr>
              <a:t>☺</a:t>
            </a:r>
            <a:r>
              <a:rPr lang="es-ES" dirty="0">
                <a:cs typeface="Arial"/>
              </a:rPr>
              <a:t>  </a:t>
            </a:r>
            <a:r>
              <a:rPr lang="es-ES" b="1" dirty="0" err="1">
                <a:cs typeface="Arial"/>
              </a:rPr>
              <a:t>Clean</a:t>
            </a:r>
            <a:r>
              <a:rPr lang="es-ES" b="1" dirty="0">
                <a:cs typeface="Arial"/>
              </a:rPr>
              <a:t> Manufacture </a:t>
            </a:r>
            <a:r>
              <a:rPr lang="es-ES" dirty="0" err="1">
                <a:cs typeface="Arial"/>
              </a:rPr>
              <a:t>cluster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formed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by</a:t>
            </a:r>
            <a:r>
              <a:rPr lang="es-ES" dirty="0">
                <a:cs typeface="Arial"/>
              </a:rPr>
              <a:t> AREUS, EMC2Factory, ENEPLAN and REFORM </a:t>
            </a:r>
            <a:r>
              <a:rPr lang="es-ES" dirty="0" err="1">
                <a:cs typeface="Arial"/>
              </a:rPr>
              <a:t>projects</a:t>
            </a:r>
            <a:r>
              <a:rPr lang="es-ES" dirty="0">
                <a:cs typeface="Arial"/>
              </a:rPr>
              <a:t> and </a:t>
            </a:r>
            <a:r>
              <a:rPr lang="es-ES" dirty="0" err="1">
                <a:cs typeface="Arial"/>
              </a:rPr>
              <a:t>managed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by</a:t>
            </a:r>
            <a:r>
              <a:rPr lang="es-ES" dirty="0">
                <a:cs typeface="Arial"/>
              </a:rPr>
              <a:t> Rosemary </a:t>
            </a:r>
            <a:r>
              <a:rPr lang="es-ES" dirty="0" err="1">
                <a:cs typeface="Arial"/>
              </a:rPr>
              <a:t>Gault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from</a:t>
            </a:r>
            <a:r>
              <a:rPr lang="es-ES" dirty="0">
                <a:cs typeface="Arial"/>
              </a:rPr>
              <a:t> Sheffield Univ.</a:t>
            </a:r>
          </a:p>
          <a:p>
            <a:endParaRPr lang="es-ES" dirty="0">
              <a:cs typeface="Arial"/>
            </a:endParaRPr>
          </a:p>
          <a:p>
            <a:r>
              <a:rPr lang="es-ES" b="1" dirty="0">
                <a:solidFill>
                  <a:srgbClr val="FF0000"/>
                </a:solidFill>
                <a:cs typeface="Arial"/>
              </a:rPr>
              <a:t>☺ </a:t>
            </a:r>
            <a:r>
              <a:rPr lang="es-ES" b="1" dirty="0" smtClean="0">
                <a:solidFill>
                  <a:srgbClr val="FF0000"/>
                </a:solidFill>
                <a:cs typeface="Arial"/>
              </a:rPr>
              <a:t>☺</a:t>
            </a:r>
            <a:r>
              <a:rPr lang="es-ES" b="1" dirty="0">
                <a:solidFill>
                  <a:srgbClr val="FF0000"/>
                </a:solidFill>
                <a:cs typeface="Arial"/>
              </a:rPr>
              <a:t> ☺</a:t>
            </a:r>
            <a:r>
              <a:rPr lang="es-ES" dirty="0" smtClean="0">
                <a:cs typeface="Arial"/>
              </a:rPr>
              <a:t>  </a:t>
            </a:r>
            <a:r>
              <a:rPr lang="es-ES" b="1" dirty="0">
                <a:cs typeface="Arial"/>
              </a:rPr>
              <a:t>SPIRE </a:t>
            </a:r>
            <a:r>
              <a:rPr lang="es-ES" b="1" dirty="0" err="1">
                <a:cs typeface="Arial"/>
              </a:rPr>
              <a:t>community</a:t>
            </a:r>
            <a:r>
              <a:rPr lang="es-ES" b="1" dirty="0">
                <a:cs typeface="Arial"/>
              </a:rPr>
              <a:t>.  </a:t>
            </a:r>
            <a:r>
              <a:rPr lang="es-ES" dirty="0">
                <a:cs typeface="Arial"/>
              </a:rPr>
              <a:t>	</a:t>
            </a:r>
            <a:r>
              <a:rPr lang="nl-BE" dirty="0"/>
              <a:t>A.SPIRE aisbl</a:t>
            </a:r>
            <a:endParaRPr lang="es-ES" dirty="0"/>
          </a:p>
          <a:p>
            <a:r>
              <a:rPr lang="nl-BE" dirty="0"/>
              <a:t>			Av. E. van Nieuwenhuyse, 4. B</a:t>
            </a:r>
            <a:r>
              <a:rPr lang="fr-FR" dirty="0"/>
              <a:t>-1160 Brussels</a:t>
            </a:r>
            <a:endParaRPr lang="es-ES" dirty="0"/>
          </a:p>
          <a:p>
            <a:r>
              <a:rPr lang="en-US" dirty="0"/>
              <a:t>			</a:t>
            </a:r>
            <a:r>
              <a:rPr lang="en-US" u="sng" dirty="0">
                <a:hlinkClick r:id="rId6"/>
              </a:rPr>
              <a:t> www.spire2030.eu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28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35696" y="692696"/>
            <a:ext cx="66527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 err="1" smtClean="0">
                <a:solidFill>
                  <a:schemeClr val="bg1"/>
                </a:solidFill>
                <a:cs typeface="Arial" pitchFamily="34" charset="0"/>
              </a:rPr>
              <a:t>Many</a:t>
            </a:r>
            <a:r>
              <a:rPr lang="es-ES_tradnl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  <a:cs typeface="Arial" pitchFamily="34" charset="0"/>
              </a:rPr>
              <a:t>thannks</a:t>
            </a:r>
            <a:r>
              <a:rPr lang="es-ES_tradnl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Arial" pitchFamily="34" charset="0"/>
              </a:rPr>
              <a:t>you</a:t>
            </a:r>
            <a:r>
              <a:rPr lang="es-ES_tradnl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es-ES_tradnl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Arial" pitchFamily="34" charset="0"/>
              </a:rPr>
              <a:t>your</a:t>
            </a:r>
            <a:r>
              <a:rPr lang="es-ES_tradnl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  <a:cs typeface="Arial" pitchFamily="34" charset="0"/>
              </a:rPr>
              <a:t>attention</a:t>
            </a:r>
            <a:endParaRPr lang="es-ES_tradnl" sz="32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3200" b="1" dirty="0">
                <a:solidFill>
                  <a:schemeClr val="bg1"/>
                </a:solidFill>
                <a:hlinkClick r:id="rId3"/>
              </a:rPr>
              <a:t>Pedro.egizabal@tecnalia.com</a:t>
            </a:r>
            <a:endParaRPr lang="es-ES" sz="3200" b="1" dirty="0">
              <a:solidFill>
                <a:schemeClr val="bg1"/>
              </a:solidFill>
            </a:endParaRP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956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245</Words>
  <Application>Microsoft Office PowerPoint</Application>
  <PresentationFormat>Presentación en pantalla (4:3)</PresentationFormat>
  <Paragraphs>73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Tecnalia Research &amp;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Lobo Guerra, Guadalupe</dc:creator>
  <cp:lastModifiedBy>Egizabal Luzuriaga, Pedro</cp:lastModifiedBy>
  <cp:revision>76</cp:revision>
  <dcterms:created xsi:type="dcterms:W3CDTF">2013-09-10T13:49:05Z</dcterms:created>
  <dcterms:modified xsi:type="dcterms:W3CDTF">2015-06-28T08:31:13Z</dcterms:modified>
</cp:coreProperties>
</file>