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6" r:id="rId3"/>
    <p:sldId id="333" r:id="rId4"/>
    <p:sldId id="335" r:id="rId5"/>
    <p:sldId id="334" r:id="rId6"/>
    <p:sldId id="336" r:id="rId7"/>
    <p:sldId id="337" r:id="rId8"/>
    <p:sldId id="338" r:id="rId9"/>
    <p:sldId id="339" r:id="rId10"/>
    <p:sldId id="340" r:id="rId11"/>
    <p:sldId id="345" r:id="rId12"/>
    <p:sldId id="341" r:id="rId13"/>
    <p:sldId id="342" r:id="rId14"/>
    <p:sldId id="343" r:id="rId15"/>
    <p:sldId id="344" r:id="rId16"/>
    <p:sldId id="262" r:id="rId17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0" autoAdjust="0"/>
  </p:normalViewPr>
  <p:slideViewPr>
    <p:cSldViewPr snapToGrid="0" snapToObjects="1">
      <p:cViewPr>
        <p:scale>
          <a:sx n="108" d="100"/>
          <a:sy n="108" d="100"/>
        </p:scale>
        <p:origin x="-36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Sheet1!$A$1:$A$4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F</c:v>
                </c:pt>
              </c:strCache>
            </c:strRef>
          </c:cat>
          <c:val>
            <c:numRef>
              <c:f>Sheet1!$B$1:$B$4</c:f>
              <c:numCache>
                <c:formatCode>0</c:formatCode>
                <c:ptCount val="4"/>
                <c:pt idx="0">
                  <c:v>5.215953E6</c:v>
                </c:pt>
                <c:pt idx="1">
                  <c:v>2.16833E6</c:v>
                </c:pt>
                <c:pt idx="2">
                  <c:v>521600.0</c:v>
                </c:pt>
                <c:pt idx="3">
                  <c:v>1.846073E6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7D0FD-C2EC-3648-A094-2CA9F5293CAA}" type="datetimeFigureOut">
              <a:rPr lang="en-US" smtClean="0"/>
              <a:t>25/06/15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D9EC9-0A85-1F47-817E-46DAC5E9D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5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084317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PORTADA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CONTRAPORTADA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1844676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400" baseline="30000">
                <a:solidFill>
                  <a:srgbClr val="1F497D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000" baseline="30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 baseline="0">
                <a:solidFill>
                  <a:srgbClr val="000000"/>
                </a:solidFill>
              </a:defRPr>
            </a:pPr>
            <a:r>
              <a:rPr sz="4000" baseline="30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 baseline="0">
                <a:solidFill>
                  <a:srgbClr val="000000"/>
                </a:solidFill>
              </a:defRPr>
            </a:pPr>
            <a:r>
              <a:rPr sz="4000" baseline="30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 baseline="0">
                <a:solidFill>
                  <a:srgbClr val="000000"/>
                </a:solidFill>
              </a:defRPr>
            </a:pPr>
            <a:r>
              <a:rPr sz="4000" baseline="30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 baseline="0">
                <a:solidFill>
                  <a:srgbClr val="000000"/>
                </a:solidFill>
              </a:defRPr>
            </a:pPr>
            <a:r>
              <a:rPr sz="4000" baseline="30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94835"/>
            <a:ext cx="9144000" cy="501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3943" y="152398"/>
            <a:ext cx="1207658" cy="61626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 hasCustomPrompt="1"/>
          </p:nvPr>
        </p:nvSpPr>
        <p:spPr>
          <a:xfrm>
            <a:off x="215900" y="152398"/>
            <a:ext cx="7551688" cy="6162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="1" i="0" baseline="0">
                <a:solidFill>
                  <a:schemeClr val="accent3">
                    <a:lumMod val="50000"/>
                  </a:schemeClr>
                </a:solidFill>
                <a:latin typeface="Helvetica Neue"/>
                <a:ea typeface="+mn-ea"/>
                <a:cs typeface="Helvetica Neue"/>
                <a:sym typeface="Helvetica"/>
              </a:defRPr>
            </a:lvl1pPr>
          </a:lstStyle>
          <a:p>
            <a:pPr lvl="0">
              <a:defRPr sz="1800" b="0" baseline="0">
                <a:solidFill>
                  <a:srgbClr val="000000"/>
                </a:solidFill>
              </a:defRPr>
            </a:pPr>
            <a:r>
              <a:rPr lang="es-ES_tradnl" sz="3000" b="1" baseline="0" dirty="0" err="1" smtClean="0">
                <a:solidFill>
                  <a:srgbClr val="1F497D"/>
                </a:solidFill>
              </a:rPr>
              <a:t>Title</a:t>
            </a:r>
            <a:r>
              <a:rPr lang="es-ES_tradnl" sz="3000" b="1" baseline="0" dirty="0" smtClean="0">
                <a:solidFill>
                  <a:srgbClr val="1F497D"/>
                </a:solidFill>
              </a:rPr>
              <a:t> Text</a:t>
            </a:r>
            <a:endParaRPr sz="3000" b="1" baseline="29066" dirty="0">
              <a:solidFill>
                <a:srgbClr val="1F497D"/>
              </a:solidFill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78221" y="6581407"/>
            <a:ext cx="165616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lang="es-ES_tradnl" sz="1000" dirty="0" err="1" smtClean="0">
                <a:latin typeface="Arial"/>
                <a:cs typeface="Arial"/>
              </a:rPr>
              <a:t>Brussels</a:t>
            </a:r>
            <a:r>
              <a:rPr lang="es-ES_tradnl" sz="1000" dirty="0" smtClean="0">
                <a:latin typeface="Arial"/>
                <a:cs typeface="Arial"/>
              </a:rPr>
              <a:t>, 29 June 2015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15810" y="6581407"/>
            <a:ext cx="195359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lang="es-ES_tradnl" sz="1000" dirty="0" err="1" smtClean="0">
                <a:latin typeface="Arial"/>
                <a:cs typeface="Arial"/>
              </a:rPr>
              <a:t>Introducing</a:t>
            </a:r>
            <a:r>
              <a:rPr lang="es-ES_tradnl" sz="1000" dirty="0" smtClean="0">
                <a:latin typeface="Arial"/>
                <a:cs typeface="Arial"/>
              </a:rPr>
              <a:t> SPIRE 2014 </a:t>
            </a:r>
            <a:r>
              <a:rPr lang="es-ES_tradnl" sz="1000" dirty="0" err="1" smtClean="0">
                <a:latin typeface="Arial"/>
                <a:cs typeface="Arial"/>
              </a:rPr>
              <a:t>Projects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229862" y="6592917"/>
            <a:ext cx="598058" cy="246221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78222" y="768660"/>
            <a:ext cx="7589366" cy="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6356351"/>
            <a:ext cx="9144000" cy="501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15200" y="152398"/>
            <a:ext cx="1676400" cy="85545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 baseline="0">
                <a:solidFill>
                  <a:srgbClr val="000000"/>
                </a:solidFill>
              </a:defRPr>
            </a:pPr>
            <a:r>
              <a:rPr sz="4000" baseline="30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 baseline="0">
                <a:solidFill>
                  <a:srgbClr val="000000"/>
                </a:solidFill>
              </a:defRPr>
            </a:pPr>
            <a:r>
              <a:rPr sz="4000" baseline="30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 baseline="0">
                <a:solidFill>
                  <a:srgbClr val="000000"/>
                </a:solidFill>
              </a:defRPr>
            </a:pPr>
            <a:r>
              <a:rPr sz="4000" baseline="30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 baseline="0">
                <a:solidFill>
                  <a:srgbClr val="000000"/>
                </a:solidFill>
              </a:defRPr>
            </a:pPr>
            <a:r>
              <a:rPr sz="4000" baseline="30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 baseline="0">
                <a:solidFill>
                  <a:srgbClr val="000000"/>
                </a:solidFill>
              </a:defRPr>
            </a:pPr>
            <a:r>
              <a:rPr sz="4000" baseline="30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549657"/>
            <a:ext cx="2133600" cy="332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16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xmlns:p14="http://schemas.microsoft.com/office/powerpoint/2010/main" spd="med"/>
  <p:hf hdr="0" ftr="0" dt="0"/>
  <p:txStyles>
    <p:titleStyle>
      <a:lvl1pPr defTabSz="457200">
        <a:defRPr sz="4400" baseline="30000">
          <a:solidFill>
            <a:srgbClr val="1F497D"/>
          </a:solidFill>
          <a:latin typeface="Frutiger 45 Light"/>
          <a:ea typeface="Frutiger 45 Light"/>
          <a:cs typeface="Frutiger 45 Light"/>
          <a:sym typeface="Frutiger 45 Light"/>
        </a:defRPr>
      </a:lvl1pPr>
      <a:lvl2pPr defTabSz="457200">
        <a:defRPr sz="4400" baseline="30000">
          <a:solidFill>
            <a:srgbClr val="1F497D"/>
          </a:solidFill>
          <a:latin typeface="Frutiger 45 Light"/>
          <a:ea typeface="Frutiger 45 Light"/>
          <a:cs typeface="Frutiger 45 Light"/>
          <a:sym typeface="Frutiger 45 Light"/>
        </a:defRPr>
      </a:lvl2pPr>
      <a:lvl3pPr defTabSz="457200">
        <a:defRPr sz="4400" baseline="30000">
          <a:solidFill>
            <a:srgbClr val="1F497D"/>
          </a:solidFill>
          <a:latin typeface="Frutiger 45 Light"/>
          <a:ea typeface="Frutiger 45 Light"/>
          <a:cs typeface="Frutiger 45 Light"/>
          <a:sym typeface="Frutiger 45 Light"/>
        </a:defRPr>
      </a:lvl3pPr>
      <a:lvl4pPr defTabSz="457200">
        <a:defRPr sz="4400" baseline="30000">
          <a:solidFill>
            <a:srgbClr val="1F497D"/>
          </a:solidFill>
          <a:latin typeface="Frutiger 45 Light"/>
          <a:ea typeface="Frutiger 45 Light"/>
          <a:cs typeface="Frutiger 45 Light"/>
          <a:sym typeface="Frutiger 45 Light"/>
        </a:defRPr>
      </a:lvl4pPr>
      <a:lvl5pPr defTabSz="457200">
        <a:defRPr sz="4400" baseline="30000">
          <a:solidFill>
            <a:srgbClr val="1F497D"/>
          </a:solidFill>
          <a:latin typeface="Frutiger 45 Light"/>
          <a:ea typeface="Frutiger 45 Light"/>
          <a:cs typeface="Frutiger 45 Light"/>
          <a:sym typeface="Frutiger 45 Light"/>
        </a:defRPr>
      </a:lvl5pPr>
      <a:lvl6pPr defTabSz="457200">
        <a:defRPr sz="4400" baseline="30000">
          <a:solidFill>
            <a:srgbClr val="1F497D"/>
          </a:solidFill>
          <a:latin typeface="Frutiger 45 Light"/>
          <a:ea typeface="Frutiger 45 Light"/>
          <a:cs typeface="Frutiger 45 Light"/>
          <a:sym typeface="Frutiger 45 Light"/>
        </a:defRPr>
      </a:lvl6pPr>
      <a:lvl7pPr defTabSz="457200">
        <a:defRPr sz="4400" baseline="30000">
          <a:solidFill>
            <a:srgbClr val="1F497D"/>
          </a:solidFill>
          <a:latin typeface="Frutiger 45 Light"/>
          <a:ea typeface="Frutiger 45 Light"/>
          <a:cs typeface="Frutiger 45 Light"/>
          <a:sym typeface="Frutiger 45 Light"/>
        </a:defRPr>
      </a:lvl7pPr>
      <a:lvl8pPr defTabSz="457200">
        <a:defRPr sz="4400" baseline="30000">
          <a:solidFill>
            <a:srgbClr val="1F497D"/>
          </a:solidFill>
          <a:latin typeface="Frutiger 45 Light"/>
          <a:ea typeface="Frutiger 45 Light"/>
          <a:cs typeface="Frutiger 45 Light"/>
          <a:sym typeface="Frutiger 45 Light"/>
        </a:defRPr>
      </a:lvl8pPr>
      <a:lvl9pPr defTabSz="457200">
        <a:defRPr sz="4400" baseline="30000">
          <a:solidFill>
            <a:srgbClr val="1F497D"/>
          </a:solidFill>
          <a:latin typeface="Frutiger 45 Light"/>
          <a:ea typeface="Frutiger 45 Light"/>
          <a:cs typeface="Frutiger 45 Light"/>
          <a:sym typeface="Frutiger 45 Light"/>
        </a:defRPr>
      </a:lvl9pPr>
    </p:titleStyle>
    <p:bodyStyle>
      <a:lvl1pPr algn="ctr" defTabSz="457200">
        <a:spcBef>
          <a:spcPts val="900"/>
        </a:spcBef>
        <a:defRPr sz="4000" baseline="30000">
          <a:solidFill>
            <a:srgbClr val="888888"/>
          </a:solidFill>
          <a:latin typeface="Frutiger 45 Light"/>
          <a:ea typeface="Frutiger 45 Light"/>
          <a:cs typeface="Frutiger 45 Light"/>
          <a:sym typeface="Frutiger 45 Light"/>
        </a:defRPr>
      </a:lvl1pPr>
      <a:lvl2pPr indent="457200" algn="ctr" defTabSz="457200">
        <a:spcBef>
          <a:spcPts val="900"/>
        </a:spcBef>
        <a:defRPr sz="4000" baseline="30000">
          <a:solidFill>
            <a:srgbClr val="888888"/>
          </a:solidFill>
          <a:latin typeface="Frutiger 45 Light"/>
          <a:ea typeface="Frutiger 45 Light"/>
          <a:cs typeface="Frutiger 45 Light"/>
          <a:sym typeface="Frutiger 45 Light"/>
        </a:defRPr>
      </a:lvl2pPr>
      <a:lvl3pPr indent="914400" algn="ctr" defTabSz="457200">
        <a:spcBef>
          <a:spcPts val="900"/>
        </a:spcBef>
        <a:defRPr sz="4000" baseline="30000">
          <a:solidFill>
            <a:srgbClr val="888888"/>
          </a:solidFill>
          <a:latin typeface="Frutiger 45 Light"/>
          <a:ea typeface="Frutiger 45 Light"/>
          <a:cs typeface="Frutiger 45 Light"/>
          <a:sym typeface="Frutiger 45 Light"/>
        </a:defRPr>
      </a:lvl3pPr>
      <a:lvl4pPr indent="1371600" algn="ctr" defTabSz="457200">
        <a:spcBef>
          <a:spcPts val="900"/>
        </a:spcBef>
        <a:defRPr sz="4000" baseline="30000">
          <a:solidFill>
            <a:srgbClr val="888888"/>
          </a:solidFill>
          <a:latin typeface="Frutiger 45 Light"/>
          <a:ea typeface="Frutiger 45 Light"/>
          <a:cs typeface="Frutiger 45 Light"/>
          <a:sym typeface="Frutiger 45 Light"/>
        </a:defRPr>
      </a:lvl4pPr>
      <a:lvl5pPr indent="1828800" algn="ctr" defTabSz="457200">
        <a:spcBef>
          <a:spcPts val="900"/>
        </a:spcBef>
        <a:defRPr sz="4000" baseline="30000">
          <a:solidFill>
            <a:srgbClr val="888888"/>
          </a:solidFill>
          <a:latin typeface="Frutiger 45 Light"/>
          <a:ea typeface="Frutiger 45 Light"/>
          <a:cs typeface="Frutiger 45 Light"/>
          <a:sym typeface="Frutiger 45 Light"/>
        </a:defRPr>
      </a:lvl5pPr>
      <a:lvl6pPr indent="2286000" algn="ctr" defTabSz="457200">
        <a:spcBef>
          <a:spcPts val="900"/>
        </a:spcBef>
        <a:defRPr sz="4000" baseline="30000">
          <a:solidFill>
            <a:srgbClr val="888888"/>
          </a:solidFill>
          <a:latin typeface="Frutiger 45 Light"/>
          <a:ea typeface="Frutiger 45 Light"/>
          <a:cs typeface="Frutiger 45 Light"/>
          <a:sym typeface="Frutiger 45 Light"/>
        </a:defRPr>
      </a:lvl6pPr>
      <a:lvl7pPr indent="2743200" algn="ctr" defTabSz="457200">
        <a:spcBef>
          <a:spcPts val="900"/>
        </a:spcBef>
        <a:defRPr sz="4000" baseline="30000">
          <a:solidFill>
            <a:srgbClr val="888888"/>
          </a:solidFill>
          <a:latin typeface="Frutiger 45 Light"/>
          <a:ea typeface="Frutiger 45 Light"/>
          <a:cs typeface="Frutiger 45 Light"/>
          <a:sym typeface="Frutiger 45 Light"/>
        </a:defRPr>
      </a:lvl7pPr>
      <a:lvl8pPr indent="3200400" algn="ctr" defTabSz="457200">
        <a:spcBef>
          <a:spcPts val="900"/>
        </a:spcBef>
        <a:defRPr sz="4000" baseline="30000">
          <a:solidFill>
            <a:srgbClr val="888888"/>
          </a:solidFill>
          <a:latin typeface="Frutiger 45 Light"/>
          <a:ea typeface="Frutiger 45 Light"/>
          <a:cs typeface="Frutiger 45 Light"/>
          <a:sym typeface="Frutiger 45 Light"/>
        </a:defRPr>
      </a:lvl8pPr>
      <a:lvl9pPr indent="3657600" algn="ctr" defTabSz="457200">
        <a:spcBef>
          <a:spcPts val="900"/>
        </a:spcBef>
        <a:defRPr sz="4000" baseline="30000">
          <a:solidFill>
            <a:srgbClr val="888888"/>
          </a:solidFill>
          <a:latin typeface="Frutiger 45 Light"/>
          <a:ea typeface="Frutiger 45 Light"/>
          <a:cs typeface="Frutiger 45 Light"/>
          <a:sym typeface="Frutiger 45 Light"/>
        </a:defRPr>
      </a:lvl9pPr>
    </p:bodyStyle>
    <p:otherStyle>
      <a:lvl1pPr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defTabSz="457200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23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1719" y="144913"/>
            <a:ext cx="7086601" cy="670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0" y="0"/>
            <a:ext cx="2095500" cy="6858000"/>
          </a:xfrm>
          <a:prstGeom prst="rect">
            <a:avLst/>
          </a:prstGeom>
          <a:solidFill>
            <a:srgbClr val="AFCB04">
              <a:alpha val="63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63000"/>
              </a:srgbClr>
            </a:outerShdw>
          </a:effectLst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25" name="Shape 25"/>
          <p:cNvSpPr/>
          <p:nvPr/>
        </p:nvSpPr>
        <p:spPr>
          <a:xfrm rot="16200000">
            <a:off x="387825" y="5417662"/>
            <a:ext cx="2176465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3600">
                <a:solidFill>
                  <a:srgbClr val="0066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  <a:latin typeface="L Frutiger Light"/>
                <a:ea typeface="L Frutiger Light"/>
                <a:cs typeface="L Frutiger Light"/>
                <a:sym typeface="L Frutiger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006600"/>
                </a:solidFill>
                <a:effectLst>
                  <a:outerShdw blurRad="38100" dist="38100" dir="2700000" rotWithShape="0">
                    <a:srgbClr val="DDDDDD"/>
                  </a:outerShdw>
                </a:effectLst>
              </a:rPr>
              <a:t>2015</a:t>
            </a:r>
          </a:p>
        </p:txBody>
      </p:sp>
      <p:sp>
        <p:nvSpPr>
          <p:cNvPr id="26" name="Shape 26"/>
          <p:cNvSpPr/>
          <p:nvPr/>
        </p:nvSpPr>
        <p:spPr>
          <a:xfrm rot="16200000">
            <a:off x="-183673" y="4257198"/>
            <a:ext cx="3948113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900">
                <a:solidFill>
                  <a:srgbClr val="006600"/>
                </a:solidFill>
                <a:latin typeface="L Frutiger Light"/>
                <a:ea typeface="L Frutiger Light"/>
                <a:cs typeface="L Frutiger Light"/>
                <a:sym typeface="L Frutiger Light"/>
              </a:rPr>
              <a:t> © CIC energiGUNE. 2015  All rights reserved</a:t>
            </a:r>
          </a:p>
        </p:txBody>
      </p:sp>
      <p:pic>
        <p:nvPicPr>
          <p:cNvPr id="27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865" y="0"/>
            <a:ext cx="2032001" cy="2448034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/>
        </p:nvSpPr>
        <p:spPr>
          <a:xfrm>
            <a:off x="2095499" y="500042"/>
            <a:ext cx="7071694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006174"/>
                </a:solidFill>
                <a:latin typeface="Frutiger 45 Light"/>
                <a:ea typeface="Frutiger 45 Light"/>
                <a:cs typeface="Frutiger 45 Light"/>
                <a:sym typeface="Frutiger 45 Ligh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 b="1" dirty="0">
                <a:solidFill>
                  <a:srgbClr val="006174"/>
                </a:solidFill>
              </a:rPr>
              <a:t>CIC energiGUNE</a:t>
            </a:r>
          </a:p>
        </p:txBody>
      </p:sp>
      <p:sp>
        <p:nvSpPr>
          <p:cNvPr id="29" name="Shape 29"/>
          <p:cNvSpPr/>
          <p:nvPr/>
        </p:nvSpPr>
        <p:spPr>
          <a:xfrm>
            <a:off x="2354966" y="1357297"/>
            <a:ext cx="6438901" cy="1"/>
          </a:xfrm>
          <a:prstGeom prst="line">
            <a:avLst/>
          </a:prstGeom>
          <a:ln w="25400">
            <a:solidFill>
              <a:srgbClr val="00617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" name="Shape 30"/>
          <p:cNvSpPr/>
          <p:nvPr/>
        </p:nvSpPr>
        <p:spPr>
          <a:xfrm>
            <a:off x="2091547" y="1701217"/>
            <a:ext cx="7071694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006174"/>
                </a:solidFill>
                <a:latin typeface="Frutiger 45 Light"/>
                <a:ea typeface="Frutiger 45 Light"/>
                <a:cs typeface="Frutiger 45 Light"/>
                <a:sym typeface="Frutiger 45 Light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006174"/>
                </a:solidFill>
                <a:latin typeface="Arial"/>
                <a:cs typeface="Arial"/>
              </a:rPr>
              <a:t>RESLAG</a:t>
            </a:r>
            <a:endParaRPr lang="en-US" sz="3200" b="1" dirty="0" smtClean="0">
              <a:solidFill>
                <a:srgbClr val="006174"/>
              </a:solidFill>
              <a:latin typeface="Arial"/>
              <a:cs typeface="Arial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lang="en-US" sz="1600" b="1" dirty="0" smtClean="0">
              <a:solidFill>
                <a:srgbClr val="006174"/>
              </a:solidFill>
              <a:latin typeface="Arial"/>
              <a:cs typeface="Arial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dirty="0" smtClean="0">
                <a:latin typeface="Arial"/>
                <a:cs typeface="Arial"/>
              </a:rPr>
              <a:t>Turning waste from steel industry into valuable low cost feedstock for energy intensive industry</a:t>
            </a:r>
            <a:endParaRPr lang="en-US" sz="2800" dirty="0">
              <a:solidFill>
                <a:srgbClr val="006174"/>
              </a:solidFill>
              <a:latin typeface="Arial"/>
              <a:cs typeface="Arial"/>
            </a:endParaRPr>
          </a:p>
        </p:txBody>
      </p:sp>
      <p:sp>
        <p:nvSpPr>
          <p:cNvPr id="14" name="Shape 30"/>
          <p:cNvSpPr/>
          <p:nvPr/>
        </p:nvSpPr>
        <p:spPr>
          <a:xfrm>
            <a:off x="5844167" y="5302972"/>
            <a:ext cx="317489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006174"/>
                </a:solidFill>
                <a:latin typeface="Frutiger 45 Light"/>
                <a:ea typeface="Frutiger 45 Light"/>
                <a:cs typeface="Frutiger 45 Light"/>
                <a:sym typeface="Frutiger 45 Light"/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en-US" sz="1600" dirty="0" smtClean="0">
                <a:latin typeface="Arial"/>
                <a:cs typeface="Arial"/>
              </a:rPr>
              <a:t>Bruno D’Aguanno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en-US" sz="1600" dirty="0" smtClean="0">
                <a:latin typeface="Arial"/>
                <a:cs typeface="Arial"/>
              </a:rPr>
              <a:t>CIC </a:t>
            </a:r>
            <a:r>
              <a:rPr lang="en-US" sz="1600" dirty="0" err="1" smtClean="0">
                <a:latin typeface="Arial"/>
                <a:cs typeface="Arial"/>
              </a:rPr>
              <a:t>energiGUNE</a:t>
            </a:r>
            <a:endParaRPr lang="en-US" sz="1600" dirty="0" smtClean="0">
              <a:latin typeface="Arial"/>
              <a:cs typeface="Arial"/>
            </a:endParaRP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en-US" sz="1600" dirty="0" err="1" smtClean="0">
                <a:solidFill>
                  <a:srgbClr val="006174"/>
                </a:solidFill>
                <a:latin typeface="Arial"/>
                <a:cs typeface="Arial"/>
              </a:rPr>
              <a:t>bdaguanno@cicenergigune.com</a:t>
            </a:r>
            <a:endParaRPr lang="en-US" sz="1600" dirty="0">
              <a:solidFill>
                <a:srgbClr val="006174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25" y="1128506"/>
            <a:ext cx="8332635" cy="46429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2965" y="6008325"/>
            <a:ext cx="5247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FIGURE </a:t>
            </a:r>
            <a:r>
              <a:rPr lang="en-US" sz="1400" dirty="0" smtClean="0">
                <a:solidFill>
                  <a:srgbClr val="376092"/>
                </a:solidFill>
              </a:rPr>
              <a:t>10: RESLAG OVERALL APPROACH AND METHODOLOGY </a:t>
            </a:r>
            <a:endParaRPr lang="en-US" sz="14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770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1: Slag for valuable metal extraction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24" y="1789270"/>
            <a:ext cx="8229862" cy="3262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5047" y="5137412"/>
            <a:ext cx="2844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FIGURE 3: PILOT 1 FLOW CHART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901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2: Slag for waste heat recovery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 descr="Screen Shot 2015-06-02 at 08.5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1" y="908061"/>
            <a:ext cx="5956719" cy="3345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82" y="4276947"/>
            <a:ext cx="6291001" cy="21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40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3: Slag for heat storage in CSP plants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Screen Shot 2015-06-25 at 11.21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924796"/>
            <a:ext cx="4526816" cy="2496868"/>
          </a:xfrm>
          <a:prstGeom prst="rect">
            <a:avLst/>
          </a:prstGeom>
        </p:spPr>
      </p:pic>
      <p:pic>
        <p:nvPicPr>
          <p:cNvPr id="5" name="Picture 4" descr="Screen Shot 2015-06-25 at 11.21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77" y="839208"/>
            <a:ext cx="3227166" cy="3450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41" y="3702954"/>
            <a:ext cx="7008293" cy="25993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0555" y="6161179"/>
            <a:ext cx="5247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FIGURE 8: FLOW CHART OF ACTIVITIES FOR THE PILOT 3 </a:t>
            </a:r>
            <a:endParaRPr lang="en-US" sz="14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096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4: Slag for innovative refractory ceramics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uadroTexto 12"/>
          <p:cNvSpPr txBox="1"/>
          <p:nvPr/>
        </p:nvSpPr>
        <p:spPr>
          <a:xfrm>
            <a:off x="538579" y="860383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Slag will avoid the use of virgin raw material for refractories</a:t>
            </a:r>
            <a:endParaRPr lang="en-US" dirty="0" smtClean="0">
              <a:solidFill>
                <a:srgbClr val="953735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63" y="1241473"/>
            <a:ext cx="4468375" cy="21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12"/>
          <p:cNvSpPr txBox="1"/>
          <p:nvPr/>
        </p:nvSpPr>
        <p:spPr>
          <a:xfrm>
            <a:off x="420527" y="3576071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dirty="0" smtClean="0"/>
              <a:t> Slag will avoid energy consuming sintering/firing processes by using in-situ sintering of combustion chamber insulating linings</a:t>
            </a:r>
            <a:endParaRPr lang="en-US" dirty="0" smtClean="0">
              <a:solidFill>
                <a:srgbClr val="953735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2606174" y="4175370"/>
            <a:ext cx="4131664" cy="1970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34681" y="6089418"/>
            <a:ext cx="7584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Energy </a:t>
            </a:r>
            <a:r>
              <a:rPr lang="en-GB" sz="1100" dirty="0"/>
              <a:t>intensity of different refractory product </a:t>
            </a:r>
            <a:r>
              <a:rPr lang="en-GB" sz="1100" dirty="0" smtClean="0"/>
              <a:t>groups. </a:t>
            </a:r>
            <a:r>
              <a:rPr lang="en-GB" sz="1100" dirty="0" err="1" smtClean="0"/>
              <a:t>Source:PRE</a:t>
            </a:r>
            <a:r>
              <a:rPr lang="en-GB" sz="1100" dirty="0" smtClean="0"/>
              <a:t> </a:t>
            </a:r>
            <a:r>
              <a:rPr lang="en-GB" sz="1100" dirty="0"/>
              <a:t>product carbon footprint report © PRE/</a:t>
            </a:r>
            <a:r>
              <a:rPr lang="en-GB" sz="1100" dirty="0" err="1"/>
              <a:t>Cerame-Unie</a:t>
            </a:r>
            <a:r>
              <a:rPr lang="en-GB" sz="1100" dirty="0"/>
              <a:t> 2013</a:t>
            </a:r>
            <a:endParaRPr lang="fi-FI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00326" y="3351525"/>
            <a:ext cx="3348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err="1" smtClean="0"/>
              <a:t>Source</a:t>
            </a:r>
            <a:r>
              <a:rPr lang="fi-FI" sz="1100" dirty="0" smtClean="0"/>
              <a:t>: </a:t>
            </a:r>
            <a:r>
              <a:rPr lang="fi-FI" sz="1100" dirty="0" err="1" smtClean="0"/>
              <a:t>European</a:t>
            </a:r>
            <a:r>
              <a:rPr lang="fi-FI" sz="1100" dirty="0" smtClean="0"/>
              <a:t> </a:t>
            </a:r>
            <a:r>
              <a:rPr lang="fi-FI" sz="1100" dirty="0" err="1" smtClean="0"/>
              <a:t>Refractories</a:t>
            </a:r>
            <a:r>
              <a:rPr lang="fi-FI" sz="1100" dirty="0" smtClean="0"/>
              <a:t> </a:t>
            </a:r>
            <a:r>
              <a:rPr lang="fi-FI" sz="1100" dirty="0" err="1" smtClean="0"/>
              <a:t>Producers</a:t>
            </a:r>
            <a:r>
              <a:rPr lang="fi-FI" sz="1100" dirty="0" smtClean="0"/>
              <a:t>’ Federation </a:t>
            </a:r>
            <a:endParaRPr lang="fi-FI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542323" y="6351027"/>
            <a:ext cx="2450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i="1" dirty="0" err="1" smtClean="0"/>
              <a:t>Courtesy</a:t>
            </a:r>
            <a:r>
              <a:rPr lang="fi-FI" sz="1100" i="1" dirty="0" smtClean="0"/>
              <a:t> of </a:t>
            </a:r>
            <a:r>
              <a:rPr lang="fi-FI" sz="1100" i="1" dirty="0"/>
              <a:t>Pertti </a:t>
            </a:r>
            <a:r>
              <a:rPr lang="fi-FI" sz="1100" i="1" dirty="0" smtClean="0"/>
              <a:t>Lintunen</a:t>
            </a:r>
            <a:r>
              <a:rPr lang="fi-FI" sz="1100" dirty="0" smtClean="0"/>
              <a:t>, </a:t>
            </a:r>
            <a:r>
              <a:rPr lang="fi-FI" sz="1100" i="1" dirty="0" smtClean="0"/>
              <a:t>VTT</a:t>
            </a:r>
            <a:r>
              <a:rPr lang="fi-FI" sz="1100" i="1" dirty="0" smtClean="0"/>
              <a:t> </a:t>
            </a:r>
            <a:endParaRPr lang="fi-FI" sz="1100" i="1" dirty="0"/>
          </a:p>
        </p:txBody>
      </p:sp>
    </p:spTree>
    <p:extLst>
      <p:ext uri="{BB962C8B-B14F-4D97-AF65-F5344CB8AC3E}">
        <p14:creationId xmlns:p14="http://schemas.microsoft.com/office/powerpoint/2010/main" val="23952297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the path for a successful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1530012" y="1117033"/>
            <a:ext cx="5960396" cy="4738575"/>
          </a:xfrm>
          <a:prstGeom prst="triangle">
            <a:avLst/>
          </a:prstGeom>
          <a:solidFill>
            <a:schemeClr val="accent2">
              <a:alpha val="38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2622230" y="1117033"/>
            <a:ext cx="3774601" cy="299940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668768" y="1117033"/>
            <a:ext cx="1681523" cy="130516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uadroTexto 12"/>
          <p:cNvSpPr txBox="1"/>
          <p:nvPr/>
        </p:nvSpPr>
        <p:spPr>
          <a:xfrm>
            <a:off x="1535552" y="1213123"/>
            <a:ext cx="593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Project idea </a:t>
            </a:r>
          </a:p>
          <a:p>
            <a:pPr algn="ctr"/>
            <a:r>
              <a:rPr lang="en-US" sz="1600" dirty="0" smtClean="0"/>
              <a:t>from an experienced research team</a:t>
            </a:r>
          </a:p>
          <a:p>
            <a:pPr algn="ctr"/>
            <a:r>
              <a:rPr lang="en-US" sz="1600" b="1" dirty="0" smtClean="0">
                <a:solidFill>
                  <a:srgbClr val="C0504D"/>
                </a:solidFill>
              </a:rPr>
              <a:t>Exploitation of waste slag for applications </a:t>
            </a:r>
          </a:p>
          <a:p>
            <a:pPr algn="ctr"/>
            <a:r>
              <a:rPr lang="en-US" sz="1600" b="1" dirty="0">
                <a:solidFill>
                  <a:srgbClr val="C0504D"/>
                </a:solidFill>
              </a:rPr>
              <a:t>f</a:t>
            </a:r>
            <a:r>
              <a:rPr lang="en-US" sz="1600" b="1" dirty="0" smtClean="0">
                <a:solidFill>
                  <a:srgbClr val="C0504D"/>
                </a:solidFill>
              </a:rPr>
              <a:t>or the metal extraction, heat recovery, CSP and refractory sectors 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10" name="CuadroTexto 12"/>
          <p:cNvSpPr txBox="1"/>
          <p:nvPr/>
        </p:nvSpPr>
        <p:spPr>
          <a:xfrm>
            <a:off x="1535552" y="2730987"/>
            <a:ext cx="593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Search and evaluation </a:t>
            </a:r>
          </a:p>
          <a:p>
            <a:pPr algn="ctr"/>
            <a:r>
              <a:rPr lang="en-US" sz="1600" dirty="0" smtClean="0"/>
              <a:t>of instruments to support the project activities</a:t>
            </a:r>
          </a:p>
          <a:p>
            <a:pPr algn="ctr"/>
            <a:r>
              <a:rPr lang="en-US" sz="1600" b="1" dirty="0" smtClean="0">
                <a:solidFill>
                  <a:srgbClr val="C0504D"/>
                </a:solidFill>
              </a:rPr>
              <a:t>Regional calls, National calls, </a:t>
            </a:r>
          </a:p>
          <a:p>
            <a:pPr algn="ctr"/>
            <a:r>
              <a:rPr lang="en-US" sz="1600" b="1" dirty="0" smtClean="0">
                <a:solidFill>
                  <a:srgbClr val="C0504D"/>
                </a:solidFill>
              </a:rPr>
              <a:t>H2020 calls, direct industrial contract 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11" name="CuadroTexto 12"/>
          <p:cNvSpPr txBox="1"/>
          <p:nvPr/>
        </p:nvSpPr>
        <p:spPr>
          <a:xfrm>
            <a:off x="1535552" y="4363364"/>
            <a:ext cx="593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Identification of supporting entities</a:t>
            </a:r>
          </a:p>
          <a:p>
            <a:pPr algn="ctr"/>
            <a:r>
              <a:rPr lang="en-US" sz="1600" b="1" dirty="0" smtClean="0">
                <a:solidFill>
                  <a:srgbClr val="C0504D"/>
                </a:solidFill>
              </a:rPr>
              <a:t>Project partners, management </a:t>
            </a:r>
          </a:p>
          <a:p>
            <a:pPr algn="ctr"/>
            <a:r>
              <a:rPr lang="en-US" sz="1600" b="1" dirty="0" smtClean="0">
                <a:solidFill>
                  <a:srgbClr val="C0504D"/>
                </a:solidFill>
              </a:rPr>
              <a:t>entities, consultant agencies, material suppliers, H2020 staff, supporting industrial </a:t>
            </a:r>
            <a:r>
              <a:rPr lang="en-US" sz="1600" b="1" dirty="0" smtClean="0">
                <a:solidFill>
                  <a:srgbClr val="C0504D"/>
                </a:solidFill>
              </a:rPr>
              <a:t>organizations, supporting stakeholders, </a:t>
            </a:r>
            <a:r>
              <a:rPr lang="en-US" sz="1600" b="1" dirty="0" smtClean="0">
                <a:solidFill>
                  <a:srgbClr val="C0504D"/>
                </a:solidFill>
              </a:rPr>
              <a:t>etc. 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81915" y="1117033"/>
            <a:ext cx="246937" cy="5138357"/>
          </a:xfrm>
          <a:prstGeom prst="downArrow">
            <a:avLst/>
          </a:prstGeom>
          <a:solidFill>
            <a:schemeClr val="accent3">
              <a:lumMod val="75000"/>
              <a:alpha val="7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791106" y="1117033"/>
            <a:ext cx="246937" cy="5138357"/>
          </a:xfrm>
          <a:prstGeom prst="downArrow">
            <a:avLst/>
          </a:prstGeom>
          <a:solidFill>
            <a:schemeClr val="accent3">
              <a:lumMod val="75000"/>
              <a:alpha val="7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CuadroTexto 12"/>
          <p:cNvSpPr txBox="1"/>
          <p:nvPr/>
        </p:nvSpPr>
        <p:spPr>
          <a:xfrm>
            <a:off x="7041985" y="1496426"/>
            <a:ext cx="1733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Idea development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15" name="CuadroTexto 12"/>
          <p:cNvSpPr txBox="1"/>
          <p:nvPr/>
        </p:nvSpPr>
        <p:spPr>
          <a:xfrm>
            <a:off x="7047016" y="3012781"/>
            <a:ext cx="1733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Project definition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16" name="CuadroTexto 12"/>
          <p:cNvSpPr txBox="1"/>
          <p:nvPr/>
        </p:nvSpPr>
        <p:spPr>
          <a:xfrm>
            <a:off x="7046549" y="4587899"/>
            <a:ext cx="1733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Project writing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</a:rPr>
              <a:t>nd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submission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7" name="CuadroTexto 12"/>
          <p:cNvSpPr txBox="1"/>
          <p:nvPr/>
        </p:nvSpPr>
        <p:spPr>
          <a:xfrm>
            <a:off x="7046082" y="5845551"/>
            <a:ext cx="1733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Project realization</a:t>
            </a:r>
          </a:p>
        </p:txBody>
      </p:sp>
      <p:sp>
        <p:nvSpPr>
          <p:cNvPr id="18" name="CuadroTexto 12"/>
          <p:cNvSpPr txBox="1"/>
          <p:nvPr/>
        </p:nvSpPr>
        <p:spPr>
          <a:xfrm>
            <a:off x="509875" y="1648826"/>
            <a:ext cx="98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2012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19" name="CuadroTexto 12"/>
          <p:cNvSpPr txBox="1"/>
          <p:nvPr/>
        </p:nvSpPr>
        <p:spPr>
          <a:xfrm>
            <a:off x="509875" y="2977507"/>
            <a:ext cx="98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20" name="CuadroTexto 12"/>
          <p:cNvSpPr txBox="1"/>
          <p:nvPr/>
        </p:nvSpPr>
        <p:spPr>
          <a:xfrm>
            <a:off x="509875" y="5676274"/>
            <a:ext cx="98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2015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21" name="CuadroTexto 12"/>
          <p:cNvSpPr txBox="1"/>
          <p:nvPr/>
        </p:nvSpPr>
        <p:spPr>
          <a:xfrm>
            <a:off x="509875" y="4366708"/>
            <a:ext cx="98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2014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167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124200" y="6564557"/>
            <a:ext cx="28956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200" b="1">
                <a:solidFill>
                  <a:srgbClr val="BCD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BCD000"/>
                </a:solidFill>
              </a:rPr>
              <a:t>CIC Energigune All rights reserved </a:t>
            </a:r>
          </a:p>
        </p:txBody>
      </p:sp>
      <p:pic>
        <p:nvPicPr>
          <p:cNvPr id="81" name="image15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400" y="-25400"/>
            <a:ext cx="9194800" cy="690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15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96" y="35197"/>
            <a:ext cx="1385455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0" y="3002347"/>
            <a:ext cx="9144000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4800" b="1">
                <a:solidFill>
                  <a:srgbClr val="FFFFFF"/>
                </a:solidFill>
              </a:rPr>
              <a:t>	</a:t>
            </a:r>
            <a:r>
              <a:rPr sz="4800" b="1">
                <a:solidFill>
                  <a:srgbClr val="BCD000"/>
                </a:solidFill>
              </a:rPr>
              <a:t>THANK YOU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600"/>
              <a:t>16</a:t>
            </a:fld>
            <a:endParaRPr sz="160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>
            <a:off x="1530012" y="1117033"/>
            <a:ext cx="5960396" cy="4738575"/>
          </a:xfrm>
          <a:prstGeom prst="triangle">
            <a:avLst/>
          </a:prstGeom>
          <a:solidFill>
            <a:schemeClr val="accent2">
              <a:alpha val="38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2622230" y="1117033"/>
            <a:ext cx="3774601" cy="299940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3668768" y="1117033"/>
            <a:ext cx="1681523" cy="130516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history of the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uadroTexto 12"/>
          <p:cNvSpPr txBox="1"/>
          <p:nvPr/>
        </p:nvSpPr>
        <p:spPr>
          <a:xfrm>
            <a:off x="1535552" y="1213123"/>
            <a:ext cx="593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Project idea </a:t>
            </a:r>
          </a:p>
          <a:p>
            <a:pPr algn="ctr"/>
            <a:r>
              <a:rPr lang="en-US" sz="1600" dirty="0" smtClean="0"/>
              <a:t>from an experienced research team</a:t>
            </a:r>
          </a:p>
          <a:p>
            <a:pPr algn="ctr"/>
            <a:r>
              <a:rPr lang="en-US" sz="1600" b="1" dirty="0" smtClean="0">
                <a:solidFill>
                  <a:srgbClr val="C0504D"/>
                </a:solidFill>
              </a:rPr>
              <a:t>Exploitation of waste slag for applications </a:t>
            </a:r>
          </a:p>
          <a:p>
            <a:pPr algn="ctr"/>
            <a:r>
              <a:rPr lang="en-US" sz="1600" b="1" dirty="0">
                <a:solidFill>
                  <a:srgbClr val="C0504D"/>
                </a:solidFill>
              </a:rPr>
              <a:t>f</a:t>
            </a:r>
            <a:r>
              <a:rPr lang="en-US" sz="1600" b="1" dirty="0" smtClean="0">
                <a:solidFill>
                  <a:srgbClr val="C0504D"/>
                </a:solidFill>
              </a:rPr>
              <a:t>or the metal extraction, heat recovery, CSP and refractory sectors 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5" name="CuadroTexto 12"/>
          <p:cNvSpPr txBox="1"/>
          <p:nvPr/>
        </p:nvSpPr>
        <p:spPr>
          <a:xfrm>
            <a:off x="1535552" y="2730987"/>
            <a:ext cx="593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Search and evaluation </a:t>
            </a:r>
          </a:p>
          <a:p>
            <a:pPr algn="ctr"/>
            <a:r>
              <a:rPr lang="en-US" sz="1600" dirty="0" smtClean="0"/>
              <a:t>of instruments to support the project activities</a:t>
            </a:r>
          </a:p>
          <a:p>
            <a:pPr algn="ctr"/>
            <a:r>
              <a:rPr lang="en-US" sz="1600" b="1" dirty="0" smtClean="0">
                <a:solidFill>
                  <a:srgbClr val="C0504D"/>
                </a:solidFill>
              </a:rPr>
              <a:t>Regional calls, National calls, </a:t>
            </a:r>
          </a:p>
          <a:p>
            <a:pPr algn="ctr"/>
            <a:r>
              <a:rPr lang="en-US" sz="1600" b="1" dirty="0" smtClean="0">
                <a:solidFill>
                  <a:srgbClr val="C0504D"/>
                </a:solidFill>
              </a:rPr>
              <a:t>H2020 calls, direct industrial contract 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6" name="CuadroTexto 12"/>
          <p:cNvSpPr txBox="1"/>
          <p:nvPr/>
        </p:nvSpPr>
        <p:spPr>
          <a:xfrm>
            <a:off x="1535552" y="4363364"/>
            <a:ext cx="5938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Identification of supporting entities</a:t>
            </a:r>
          </a:p>
          <a:p>
            <a:pPr algn="ctr"/>
            <a:r>
              <a:rPr lang="en-US" sz="1600" b="1" dirty="0" smtClean="0">
                <a:solidFill>
                  <a:srgbClr val="C0504D"/>
                </a:solidFill>
              </a:rPr>
              <a:t>Project partners, management </a:t>
            </a:r>
          </a:p>
          <a:p>
            <a:pPr algn="ctr"/>
            <a:r>
              <a:rPr lang="en-US" sz="1600" b="1" dirty="0" smtClean="0">
                <a:solidFill>
                  <a:srgbClr val="C0504D"/>
                </a:solidFill>
              </a:rPr>
              <a:t>entities, consultant agencies, material suppliers, H2020 staff, supporting industrial </a:t>
            </a:r>
            <a:r>
              <a:rPr lang="en-US" sz="1600" b="1" dirty="0" smtClean="0">
                <a:solidFill>
                  <a:srgbClr val="C0504D"/>
                </a:solidFill>
              </a:rPr>
              <a:t>organizations, supporting stakeholders, </a:t>
            </a:r>
            <a:r>
              <a:rPr lang="en-US" sz="1600" b="1" dirty="0" smtClean="0">
                <a:solidFill>
                  <a:srgbClr val="C0504D"/>
                </a:solidFill>
              </a:rPr>
              <a:t>etc. 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81915" y="1117033"/>
            <a:ext cx="246937" cy="5138357"/>
          </a:xfrm>
          <a:prstGeom prst="downArrow">
            <a:avLst/>
          </a:prstGeom>
          <a:solidFill>
            <a:schemeClr val="accent3">
              <a:lumMod val="75000"/>
              <a:alpha val="7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791106" y="1117033"/>
            <a:ext cx="246937" cy="5138357"/>
          </a:xfrm>
          <a:prstGeom prst="downArrow">
            <a:avLst/>
          </a:prstGeom>
          <a:solidFill>
            <a:schemeClr val="accent3">
              <a:lumMod val="75000"/>
              <a:alpha val="7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CuadroTexto 12"/>
          <p:cNvSpPr txBox="1"/>
          <p:nvPr/>
        </p:nvSpPr>
        <p:spPr>
          <a:xfrm>
            <a:off x="7041985" y="1496426"/>
            <a:ext cx="1733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Idea development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17" name="CuadroTexto 12"/>
          <p:cNvSpPr txBox="1"/>
          <p:nvPr/>
        </p:nvSpPr>
        <p:spPr>
          <a:xfrm>
            <a:off x="7047016" y="3012781"/>
            <a:ext cx="1733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Project definition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18" name="CuadroTexto 12"/>
          <p:cNvSpPr txBox="1"/>
          <p:nvPr/>
        </p:nvSpPr>
        <p:spPr>
          <a:xfrm>
            <a:off x="7046549" y="4587899"/>
            <a:ext cx="1733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Project writing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</a:rPr>
              <a:t>nd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submission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9" name="CuadroTexto 12"/>
          <p:cNvSpPr txBox="1"/>
          <p:nvPr/>
        </p:nvSpPr>
        <p:spPr>
          <a:xfrm>
            <a:off x="7046082" y="5845551"/>
            <a:ext cx="17338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Project realization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(if approved)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20" name="CuadroTexto 12"/>
          <p:cNvSpPr txBox="1"/>
          <p:nvPr/>
        </p:nvSpPr>
        <p:spPr>
          <a:xfrm>
            <a:off x="509875" y="1648826"/>
            <a:ext cx="98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2012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21" name="CuadroTexto 12"/>
          <p:cNvSpPr txBox="1"/>
          <p:nvPr/>
        </p:nvSpPr>
        <p:spPr>
          <a:xfrm>
            <a:off x="509875" y="2977507"/>
            <a:ext cx="98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2013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22" name="CuadroTexto 12"/>
          <p:cNvSpPr txBox="1"/>
          <p:nvPr/>
        </p:nvSpPr>
        <p:spPr>
          <a:xfrm>
            <a:off x="509875" y="5676274"/>
            <a:ext cx="98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2015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  <p:sp>
        <p:nvSpPr>
          <p:cNvPr id="23" name="CuadroTexto 12"/>
          <p:cNvSpPr txBox="1"/>
          <p:nvPr/>
        </p:nvSpPr>
        <p:spPr>
          <a:xfrm>
            <a:off x="509875" y="4366708"/>
            <a:ext cx="983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2014</a:t>
            </a:r>
            <a:endParaRPr lang="en-US" sz="1600" b="1" dirty="0" smtClean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354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instrument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uadroTexto 11"/>
          <p:cNvSpPr txBox="1"/>
          <p:nvPr/>
        </p:nvSpPr>
        <p:spPr>
          <a:xfrm>
            <a:off x="999489" y="1038450"/>
            <a:ext cx="750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After evaluating different options,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CIC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energiGUNE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decided to chose the following instrument:</a:t>
            </a:r>
          </a:p>
        </p:txBody>
      </p:sp>
      <p:pic>
        <p:nvPicPr>
          <p:cNvPr id="8" name="Picture 7" descr="Screen Shot 2015-06-24 at 12.1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5" y="1917297"/>
            <a:ext cx="8779475" cy="3997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5043" y="6126049"/>
            <a:ext cx="729335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200" dirty="0">
                <a:solidFill>
                  <a:srgbClr val="000000"/>
                </a:solidFill>
              </a:rPr>
              <a:t>http://</a:t>
            </a:r>
            <a:r>
              <a:rPr lang="en-US" sz="1200" dirty="0" err="1">
                <a:solidFill>
                  <a:srgbClr val="000000"/>
                </a:solidFill>
              </a:rPr>
              <a:t>ec.europa.eu</a:t>
            </a:r>
            <a:r>
              <a:rPr lang="en-US" sz="1200" dirty="0">
                <a:solidFill>
                  <a:srgbClr val="000000"/>
                </a:solidFill>
              </a:rPr>
              <a:t>/research/participants/portal/desktop/en/opportunities/h2020/topics/2111-waste-1-2014.html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7852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scopes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uadroTexto 11"/>
          <p:cNvSpPr txBox="1"/>
          <p:nvPr/>
        </p:nvSpPr>
        <p:spPr>
          <a:xfrm>
            <a:off x="999489" y="1038450"/>
            <a:ext cx="750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CIC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energiGUNE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</a:rPr>
              <a:t>decided to focus on the following challenges and scopes highlighted in the WASTE-1-</a:t>
            </a:r>
            <a:r>
              <a:rPr lang="en-US" sz="2000" b="1" dirty="0" smtClean="0">
                <a:solidFill>
                  <a:srgbClr val="008000"/>
                </a:solidFill>
              </a:rPr>
              <a:t>2014 call</a:t>
            </a:r>
            <a:r>
              <a:rPr lang="en-US" sz="2000" b="1" dirty="0" smtClean="0">
                <a:solidFill>
                  <a:srgbClr val="008000"/>
                </a:solidFill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971" y="1893075"/>
            <a:ext cx="8709094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u="sng" dirty="0"/>
              <a:t>Specific challenge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Growing prosperity leads to the extraction and use of more resources and to the production of more waste. </a:t>
            </a:r>
            <a:r>
              <a:rPr lang="en-US" dirty="0" smtClean="0">
                <a:solidFill>
                  <a:schemeClr val="tx1"/>
                </a:solidFill>
              </a:rPr>
              <a:t>…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This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calls for eco-innovative solutions and resource-efficient products, processes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services, …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l" rtl="0" latinLnBrk="1" hangingPunct="0"/>
            <a:endParaRPr lang="en-US" dirty="0" smtClean="0">
              <a:solidFill>
                <a:srgbClr val="984807"/>
              </a:solidFill>
            </a:endParaRPr>
          </a:p>
          <a:p>
            <a:pPr algn="l" rtl="0" latinLnBrk="1" hangingPunct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Industrial symbiosis</a:t>
            </a:r>
            <a:r>
              <a:rPr lang="en-US" dirty="0">
                <a:solidFill>
                  <a:srgbClr val="984807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whereby different actors derive mutual benefit from sharing utilities and waste materials, requires large-scale systemic innovation with the aim of </a:t>
            </a:r>
            <a:r>
              <a:rPr lang="en-US" dirty="0">
                <a:solidFill>
                  <a:srgbClr val="953735"/>
                </a:solidFill>
              </a:rPr>
              <a:t>turning waste from one industry into useful feedstock for another one</a:t>
            </a:r>
            <a:r>
              <a:rPr lang="en-US" dirty="0" smtClean="0">
                <a:solidFill>
                  <a:srgbClr val="953735"/>
                </a:solidFill>
              </a:rPr>
              <a:t>.</a:t>
            </a:r>
          </a:p>
          <a:p>
            <a:pPr algn="l" rtl="0" latinLnBrk="1" hangingPunct="0"/>
            <a:endParaRPr lang="en-US" dirty="0" smtClean="0">
              <a:solidFill>
                <a:srgbClr val="984807"/>
              </a:solidFill>
            </a:endParaRPr>
          </a:p>
          <a:p>
            <a:pPr algn="l" rtl="0" latinLnBrk="1" hangingPunct="0"/>
            <a:r>
              <a:rPr lang="en-US" dirty="0" smtClean="0">
                <a:solidFill>
                  <a:srgbClr val="984807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Industrial symbiosis </a:t>
            </a:r>
            <a:r>
              <a:rPr lang="en-US" dirty="0">
                <a:solidFill>
                  <a:schemeClr val="tx1"/>
                </a:solidFill>
              </a:rPr>
              <a:t>has been identified by the </a:t>
            </a:r>
            <a:r>
              <a:rPr lang="en-US" dirty="0">
                <a:solidFill>
                  <a:srgbClr val="953735"/>
                </a:solidFill>
              </a:rPr>
              <a:t>SPIRE PPP </a:t>
            </a:r>
            <a:r>
              <a:rPr lang="en-US" dirty="0">
                <a:solidFill>
                  <a:srgbClr val="000000"/>
                </a:solidFill>
              </a:rPr>
              <a:t>as one of the solutions to be addressed to achieve more efficient processing, resource and energy efficient systems for the process </a:t>
            </a:r>
            <a:r>
              <a:rPr lang="en-US" dirty="0" smtClean="0">
                <a:solidFill>
                  <a:srgbClr val="000000"/>
                </a:solidFill>
              </a:rPr>
              <a:t>industry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596" y="5526378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971" y="5161412"/>
            <a:ext cx="870909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u="sng" dirty="0" smtClean="0"/>
              <a:t>Scope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Proposals should aim to demonstrate and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analyse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… innovative processes and services … that enable product and material reuse, recycling, recovery, … and reduce generation of waste along product chains in different production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processes …</a:t>
            </a:r>
          </a:p>
        </p:txBody>
      </p:sp>
    </p:spTree>
    <p:extLst>
      <p:ext uri="{BB962C8B-B14F-4D97-AF65-F5344CB8AC3E}">
        <p14:creationId xmlns:p14="http://schemas.microsoft.com/office/powerpoint/2010/main" val="36627039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 consortium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1391"/>
              </p:ext>
            </p:extLst>
          </p:nvPr>
        </p:nvGraphicFramePr>
        <p:xfrm>
          <a:off x="467378" y="1228841"/>
          <a:ext cx="8351785" cy="4739252"/>
        </p:xfrm>
        <a:graphic>
          <a:graphicData uri="http://schemas.openxmlformats.org/drawingml/2006/table">
            <a:tbl>
              <a:tblPr/>
              <a:tblGrid>
                <a:gridCol w="1860882"/>
                <a:gridCol w="4962248"/>
                <a:gridCol w="1528655"/>
              </a:tblGrid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Partners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Research Insitutions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CIC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energiGUNE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 Aerospace Center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IK4-Azterlan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Switzerland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Imperial College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Kingdom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Friedrich Alexander University Erlangen-Nuremberg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230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Commissariat à l‘énergie atomique et aux énergies alternatives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Agenzia nazionale per le nuove tecnologie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Research Centre of Finland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2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Fraunhofer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Society,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Resource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Strategy and Recycling Technologies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Large Companies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ArcelorMittal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Optimum Cement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Tapojärvi company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Finland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Alstom Power Systems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Improequipe Ingeniería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SME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Life Cycle Engineering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Zabala Innovation Consulting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Association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Moroccan Agency for Solar Energy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Morocco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65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Countries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Germany, Switzerland, United Kingdom, France, Italy, Finland,</a:t>
                      </a:r>
                    </a:p>
                    <a:p>
                      <a:pPr marL="0" marR="0" indent="0" algn="l" defTabSz="4572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Morocco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678" marR="6678" marT="66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3261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timing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Screen Shot 2015-06-02 at 06.40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18" y="972201"/>
            <a:ext cx="7056052" cy="2495330"/>
          </a:xfrm>
          <a:prstGeom prst="rect">
            <a:avLst/>
          </a:prstGeom>
        </p:spPr>
      </p:pic>
      <p:pic>
        <p:nvPicPr>
          <p:cNvPr id="5" name="Picture 4" descr="Screen Shot 2015-06-02 at 06.41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17" y="3513526"/>
            <a:ext cx="7056053" cy="24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6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budget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99903" y="1176224"/>
            <a:ext cx="8725090" cy="2609918"/>
            <a:chOff x="0" y="835242"/>
            <a:chExt cx="8725090" cy="2609918"/>
          </a:xfrm>
        </p:grpSpPr>
        <p:pic>
          <p:nvPicPr>
            <p:cNvPr id="4" name="Picture 3" descr="Screen Shot 2015-06-25 at 06.59.53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35242"/>
              <a:ext cx="8725090" cy="1851675"/>
            </a:xfrm>
            <a:prstGeom prst="rect">
              <a:avLst/>
            </a:prstGeom>
          </p:spPr>
        </p:pic>
        <p:pic>
          <p:nvPicPr>
            <p:cNvPr id="5" name="Picture 4" descr="Screen Shot 2015-06-25 at 07.00.17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86917"/>
              <a:ext cx="8725090" cy="758243"/>
            </a:xfrm>
            <a:prstGeom prst="rect">
              <a:avLst/>
            </a:prstGeom>
          </p:spPr>
        </p:pic>
      </p:grpSp>
      <p:sp>
        <p:nvSpPr>
          <p:cNvPr id="13" name="Up Arrow 12"/>
          <p:cNvSpPr/>
          <p:nvPr/>
        </p:nvSpPr>
        <p:spPr>
          <a:xfrm>
            <a:off x="6443867" y="3786142"/>
            <a:ext cx="270454" cy="446828"/>
          </a:xfrm>
          <a:prstGeom prst="upArrow">
            <a:avLst/>
          </a:prstGeom>
          <a:solidFill>
            <a:srgbClr val="FFFFFF"/>
          </a:solidFill>
          <a:ln w="25400" cap="flat">
            <a:solidFill>
              <a:srgbClr val="4F81BD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22117"/>
              </p:ext>
            </p:extLst>
          </p:nvPr>
        </p:nvGraphicFramePr>
        <p:xfrm>
          <a:off x="1756851" y="37464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66234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roject aim and 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uadroTexto 11"/>
          <p:cNvSpPr txBox="1"/>
          <p:nvPr/>
        </p:nvSpPr>
        <p:spPr>
          <a:xfrm>
            <a:off x="540888" y="862080"/>
            <a:ext cx="338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Main aim</a:t>
            </a:r>
          </a:p>
        </p:txBody>
      </p:sp>
      <p:sp>
        <p:nvSpPr>
          <p:cNvPr id="6" name="CuadroTexto 12"/>
          <p:cNvSpPr txBox="1"/>
          <p:nvPr/>
        </p:nvSpPr>
        <p:spPr>
          <a:xfrm>
            <a:off x="762000" y="1201365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953735"/>
                </a:solidFill>
              </a:rPr>
              <a:t>Decrease of the environmental impact of landfill of steel slag by turning waste slag from the steel industry into useful feedstock for other industrial sectors leading to close loop processes</a:t>
            </a:r>
          </a:p>
        </p:txBody>
      </p:sp>
      <p:sp>
        <p:nvSpPr>
          <p:cNvPr id="7" name="CuadroTexto 11"/>
          <p:cNvSpPr txBox="1"/>
          <p:nvPr/>
        </p:nvSpPr>
        <p:spPr>
          <a:xfrm>
            <a:off x="540888" y="2101010"/>
            <a:ext cx="445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8" name="CuadroTexto 12"/>
          <p:cNvSpPr txBox="1"/>
          <p:nvPr/>
        </p:nvSpPr>
        <p:spPr>
          <a:xfrm>
            <a:off x="762000" y="2470843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953735"/>
                </a:solidFill>
              </a:rPr>
              <a:t>Environment: </a:t>
            </a:r>
          </a:p>
          <a:p>
            <a:pPr lvl="2" indent="0"/>
            <a:r>
              <a:rPr lang="en-US" dirty="0" smtClean="0">
                <a:solidFill>
                  <a:srgbClr val="953735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Reduction of landfilled steel slag (25% of the total);</a:t>
            </a:r>
          </a:p>
          <a:p>
            <a:pPr lvl="2" indent="0"/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Heat recovery and CO2 reduction;</a:t>
            </a:r>
          </a:p>
          <a:p>
            <a:pPr lvl="2" indent="0"/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Primary raw material reduction.</a:t>
            </a:r>
          </a:p>
        </p:txBody>
      </p:sp>
      <p:sp>
        <p:nvSpPr>
          <p:cNvPr id="9" name="CuadroTexto 12"/>
          <p:cNvSpPr txBox="1"/>
          <p:nvPr/>
        </p:nvSpPr>
        <p:spPr>
          <a:xfrm>
            <a:off x="762000" y="3671172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953735"/>
                </a:solidFill>
              </a:rPr>
              <a:t>Operative: </a:t>
            </a:r>
          </a:p>
          <a:p>
            <a:pPr lvl="2" indent="0"/>
            <a:r>
              <a:rPr lang="en-US" dirty="0" smtClean="0">
                <a:solidFill>
                  <a:srgbClr val="953735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Building and validation of 4 pilot system</a:t>
            </a:r>
            <a:r>
              <a:rPr lang="en-US" b="1" dirty="0" smtClean="0">
                <a:solidFill>
                  <a:srgbClr val="000000"/>
                </a:solidFill>
              </a:rPr>
              <a:t>: (1) </a:t>
            </a:r>
            <a:r>
              <a:rPr lang="en-US" b="1" dirty="0"/>
              <a:t>N</a:t>
            </a:r>
            <a:r>
              <a:rPr lang="en-US" b="1" dirty="0" smtClean="0"/>
              <a:t>on</a:t>
            </a:r>
            <a:r>
              <a:rPr lang="en-US" b="1" dirty="0"/>
              <a:t>-ferrous high value metal </a:t>
            </a:r>
            <a:r>
              <a:rPr lang="en-US" b="1" dirty="0" smtClean="0"/>
              <a:t>	extraction </a:t>
            </a:r>
            <a:r>
              <a:rPr lang="en-US" b="1" dirty="0"/>
              <a:t>from </a:t>
            </a:r>
            <a:r>
              <a:rPr lang="en-US" b="1" dirty="0" smtClean="0"/>
              <a:t>slag; (2) Shaped pebbles </a:t>
            </a:r>
            <a:r>
              <a:rPr lang="en-US" b="1" dirty="0"/>
              <a:t>for </a:t>
            </a:r>
            <a:r>
              <a:rPr lang="en-US" b="1" dirty="0" smtClean="0"/>
              <a:t>TES </a:t>
            </a:r>
            <a:r>
              <a:rPr lang="en-US" b="1" dirty="0"/>
              <a:t>applications to </a:t>
            </a:r>
            <a:r>
              <a:rPr lang="en-US" b="1" dirty="0" smtClean="0"/>
              <a:t>recover heat in 	thermal </a:t>
            </a:r>
            <a:r>
              <a:rPr lang="en-US" b="1" dirty="0"/>
              <a:t>energy intensive </a:t>
            </a:r>
            <a:r>
              <a:rPr lang="en-US" b="1" dirty="0" smtClean="0"/>
              <a:t>industries; (3) </a:t>
            </a:r>
            <a:r>
              <a:rPr lang="en-US" b="1" dirty="0"/>
              <a:t>TES material to be used for </a:t>
            </a:r>
            <a:r>
              <a:rPr lang="en-US" b="1" dirty="0" smtClean="0"/>
              <a:t>CSP plants; 	(4) </a:t>
            </a:r>
            <a:r>
              <a:rPr lang="en-US" b="1" dirty="0"/>
              <a:t>production of innovative refractory ceramic </a:t>
            </a:r>
            <a:r>
              <a:rPr lang="en-US" b="1" dirty="0" smtClean="0"/>
              <a:t>compounds.</a:t>
            </a:r>
          </a:p>
        </p:txBody>
      </p:sp>
      <p:sp>
        <p:nvSpPr>
          <p:cNvPr id="10" name="CuadroTexto 12"/>
          <p:cNvSpPr txBox="1"/>
          <p:nvPr/>
        </p:nvSpPr>
        <p:spPr>
          <a:xfrm>
            <a:off x="762000" y="51485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953735"/>
                </a:solidFill>
              </a:rPr>
              <a:t>Social, sectorial and policy : 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	</a:t>
            </a:r>
            <a:r>
              <a:rPr lang="en-US" dirty="0" smtClean="0"/>
              <a:t>To </a:t>
            </a:r>
            <a:r>
              <a:rPr lang="en-US" dirty="0"/>
              <a:t>contribute to a </a:t>
            </a:r>
            <a:r>
              <a:rPr lang="en-US" b="1" dirty="0"/>
              <a:t>close to zero waste </a:t>
            </a:r>
            <a:r>
              <a:rPr lang="en-US" b="1" dirty="0" smtClean="0"/>
              <a:t>Steel Sector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 smtClean="0"/>
              <a:t>To </a:t>
            </a:r>
            <a:r>
              <a:rPr lang="en-US" dirty="0"/>
              <a:t>improve </a:t>
            </a:r>
            <a:r>
              <a:rPr lang="en-US" b="1" dirty="0" smtClean="0"/>
              <a:t>industry competitiveness in a wide number of sectors</a:t>
            </a:r>
            <a:r>
              <a:rPr lang="en-US" dirty="0" smtClean="0"/>
              <a:t>;</a:t>
            </a:r>
          </a:p>
          <a:p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 smtClean="0"/>
              <a:t>To </a:t>
            </a:r>
            <a:r>
              <a:rPr lang="en-US" dirty="0"/>
              <a:t>give</a:t>
            </a:r>
            <a:r>
              <a:rPr lang="en-US" b="1" dirty="0"/>
              <a:t> recommendations to the </a:t>
            </a:r>
            <a:r>
              <a:rPr lang="en-US" b="1" dirty="0" smtClean="0"/>
              <a:t>EU </a:t>
            </a:r>
            <a:r>
              <a:rPr lang="en-US" b="1" dirty="0"/>
              <a:t>about </a:t>
            </a:r>
            <a:r>
              <a:rPr lang="en-US" b="1" dirty="0" smtClean="0"/>
              <a:t>the organizational </a:t>
            </a:r>
            <a:r>
              <a:rPr lang="en-US" b="1" dirty="0"/>
              <a:t>RESLAG </a:t>
            </a:r>
            <a:r>
              <a:rPr lang="en-US" b="1" dirty="0" smtClean="0"/>
              <a:t>model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98038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roject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Screen Shot 2015-06-02 at 07.0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2" y="1164066"/>
            <a:ext cx="8112315" cy="51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05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6814</TotalTime>
  <Words>780</Words>
  <Application>Microsoft Macintosh PowerPoint</Application>
  <PresentationFormat>On-screen Show (4:3)</PresentationFormat>
  <Paragraphs>176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</vt:lpstr>
      <vt:lpstr>PowerPoint Presentation</vt:lpstr>
      <vt:lpstr>A short history of the project</vt:lpstr>
      <vt:lpstr>The instrument</vt:lpstr>
      <vt:lpstr>Challenges and scopes</vt:lpstr>
      <vt:lpstr>The project consortium</vt:lpstr>
      <vt:lpstr>Project timing</vt:lpstr>
      <vt:lpstr>Project budget</vt:lpstr>
      <vt:lpstr>Project aim and objectives</vt:lpstr>
      <vt:lpstr>The project approach</vt:lpstr>
      <vt:lpstr>The project methodology</vt:lpstr>
      <vt:lpstr>Pilot 1: Slag for valuable metal extraction</vt:lpstr>
      <vt:lpstr>Pilot 2: Slag for waste heat recovery</vt:lpstr>
      <vt:lpstr>Pilot 3: Slag for heat storage in CSP plants</vt:lpstr>
      <vt:lpstr>Pilot 4: Slag for innovative refractory ceramics</vt:lpstr>
      <vt:lpstr>Conclusion: the path for a successful project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Bruno D´Aguanno</cp:lastModifiedBy>
  <cp:revision>175</cp:revision>
  <dcterms:modified xsi:type="dcterms:W3CDTF">2015-06-25T13:49:57Z</dcterms:modified>
</cp:coreProperties>
</file>