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0" r:id="rId2"/>
    <p:sldMasterId id="2147483900" r:id="rId3"/>
    <p:sldMasterId id="2147484213" r:id="rId4"/>
  </p:sldMasterIdLst>
  <p:notesMasterIdLst>
    <p:notesMasterId r:id="rId30"/>
  </p:notesMasterIdLst>
  <p:handoutMasterIdLst>
    <p:handoutMasterId r:id="rId31"/>
  </p:handoutMasterIdLst>
  <p:sldIdLst>
    <p:sldId id="256" r:id="rId5"/>
    <p:sldId id="599" r:id="rId6"/>
    <p:sldId id="611" r:id="rId7"/>
    <p:sldId id="605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610" r:id="rId17"/>
    <p:sldId id="602" r:id="rId18"/>
    <p:sldId id="597" r:id="rId19"/>
    <p:sldId id="348" r:id="rId20"/>
    <p:sldId id="601" r:id="rId21"/>
    <p:sldId id="591" r:id="rId22"/>
    <p:sldId id="592" r:id="rId23"/>
    <p:sldId id="594" r:id="rId24"/>
    <p:sldId id="604" r:id="rId25"/>
    <p:sldId id="612" r:id="rId26"/>
    <p:sldId id="613" r:id="rId27"/>
    <p:sldId id="614" r:id="rId28"/>
    <p:sldId id="615" r:id="rId29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45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79C7D"/>
    <a:srgbClr val="006E92"/>
    <a:srgbClr val="EB6A0A"/>
    <a:srgbClr val="000000"/>
    <a:srgbClr val="996600"/>
    <a:srgbClr val="CC9900"/>
    <a:srgbClr val="33CC33"/>
    <a:srgbClr val="00A1D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12" autoAdjust="0"/>
    <p:restoredTop sz="94681" autoAdjust="0"/>
  </p:normalViewPr>
  <p:slideViewPr>
    <p:cSldViewPr showGuides="1">
      <p:cViewPr>
        <p:scale>
          <a:sx n="80" d="100"/>
          <a:sy n="80" d="100"/>
        </p:scale>
        <p:origin x="-456" y="216"/>
      </p:cViewPr>
      <p:guideLst>
        <p:guide orient="horz" pos="1457"/>
        <p:guide orient="horz" pos="686"/>
        <p:guide pos="2880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 showGuides="1">
      <p:cViewPr varScale="1">
        <p:scale>
          <a:sx n="72" d="100"/>
          <a:sy n="72" d="100"/>
        </p:scale>
        <p:origin x="-3348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E2A84D1-838C-4C8B-B1A6-0584E08165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0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0E8855D-113C-466A-A08A-55D9F44B2E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6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fld id="{67F6378B-EB55-4885-A4CE-C099C73550D3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807" indent="-173807" defTabSz="926970">
              <a:defRPr/>
            </a:pP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68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60374" y="476251"/>
            <a:ext cx="843210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60375" y="2457451"/>
            <a:ext cx="8432104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93"/>
            <a:ext cx="8223250" cy="104457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0375" y="1754189"/>
            <a:ext cx="8223250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475663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475663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hteck 10"/>
          <p:cNvSpPr/>
          <p:nvPr userDrawn="1"/>
        </p:nvSpPr>
        <p:spPr>
          <a:xfrm>
            <a:off x="0" y="6669360"/>
            <a:ext cx="9144508" cy="19581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The research leading to these results receives funding from the European Union’s Research</a:t>
            </a:r>
            <a:r>
              <a:rPr lang="en-US" sz="800" b="1" i="0" kern="1200" baseline="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 and Innovation </a:t>
            </a:r>
            <a:r>
              <a:rPr lang="en-GB" sz="800" b="1" i="0" kern="1200" noProof="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Programme</a:t>
            </a: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 Horizon 2020 under Grant Agreement N</a:t>
            </a:r>
            <a:r>
              <a:rPr lang="en-US" sz="800" b="1" i="0" kern="1200" baseline="300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o</a:t>
            </a: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 636865.</a:t>
            </a:r>
            <a:endParaRPr lang="en-GB" sz="800" b="1" i="0" kern="1200" dirty="0">
              <a:solidFill>
                <a:schemeClr val="tx1"/>
              </a:solidFill>
              <a:effectLst/>
              <a:latin typeface="Frutiger LT Com 55 Roman" pitchFamily="34" charset="0"/>
              <a:ea typeface="+mn-ea"/>
              <a:cs typeface="+mn-cs"/>
            </a:endParaRPr>
          </a:p>
        </p:txBody>
      </p:sp>
      <p:pic>
        <p:nvPicPr>
          <p:cNvPr id="12" name="Grafik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9"/>
            <a:ext cx="683922" cy="3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igb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38" y="6149543"/>
            <a:ext cx="1038397" cy="2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Y:\000_Information\930_PR-Hilfen\Logos\Fraunhofer-Logos_NEU\CBP\cbp_190x52.gif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04" y="6446677"/>
            <a:ext cx="1062000" cy="2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normag-glas.de/produkte/bilder/normag2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1308"/>
            <a:ext cx="48653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6" t="15688" r="3069"/>
          <a:stretch/>
        </p:blipFill>
        <p:spPr>
          <a:xfrm>
            <a:off x="6371718" y="6184865"/>
            <a:ext cx="756566" cy="344307"/>
          </a:xfrm>
          <a:prstGeom prst="rect">
            <a:avLst/>
          </a:prstGeom>
        </p:spPr>
      </p:pic>
      <p:pic>
        <p:nvPicPr>
          <p:cNvPr id="17" name="Picture 4" descr="Fabrica de cal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r="25759"/>
          <a:stretch/>
        </p:blipFill>
        <p:spPr bwMode="auto">
          <a:xfrm>
            <a:off x="5400092" y="6296126"/>
            <a:ext cx="955458" cy="1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rothamsted.ac.uk/examine/graphics/slu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53" y="6165305"/>
            <a:ext cx="488290" cy="5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sofiasproject.org/wp-content/uploads/2012/10/Logo-Circe-ES-RGB1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47" y="6242417"/>
            <a:ext cx="889406" cy="4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t="26846" r="11058" b="38537"/>
          <a:stretch/>
        </p:blipFill>
        <p:spPr bwMode="auto">
          <a:xfrm>
            <a:off x="3391904" y="6184863"/>
            <a:ext cx="61424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20767" r="20552" b="22677"/>
          <a:stretch/>
        </p:blipFill>
        <p:spPr bwMode="auto">
          <a:xfrm>
            <a:off x="2495546" y="6201352"/>
            <a:ext cx="88832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29452" r="2296" b="25578"/>
          <a:stretch/>
        </p:blipFill>
        <p:spPr bwMode="auto">
          <a:xfrm>
            <a:off x="404444" y="6301123"/>
            <a:ext cx="963200" cy="19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21111" r="13210" b="16111"/>
          <a:stretch/>
        </p:blipFill>
        <p:spPr bwMode="auto">
          <a:xfrm>
            <a:off x="1931930" y="6201313"/>
            <a:ext cx="551838" cy="4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2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3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2588"/>
            <a:ext cx="2057400" cy="5743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2588"/>
            <a:ext cx="6019800" cy="5743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3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382588"/>
            <a:ext cx="8223250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11603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60375" y="382588"/>
            <a:ext cx="8223250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0375" y="1773238"/>
            <a:ext cx="4035425" cy="1970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5425" cy="1970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0375" y="3895725"/>
            <a:ext cx="4035425" cy="1970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895725"/>
            <a:ext cx="4035425" cy="1970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22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773243"/>
            <a:ext cx="8208000" cy="647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466725" y="2492871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9275" y="2636893"/>
            <a:ext cx="8208000" cy="338447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466725" y="404813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7"/>
            <a:ext cx="8208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621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466725" y="2492871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 userDrawn="1"/>
        </p:nvSpPr>
        <p:spPr bwMode="auto">
          <a:xfrm>
            <a:off x="455613" y="6433203"/>
            <a:ext cx="90011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>
                <a:solidFill>
                  <a:srgbClr val="A8AFAF"/>
                </a:solidFill>
                <a:latin typeface="Frutiger LT Com 55 Roman" pitchFamily="34" charset="0"/>
              </a:rPr>
              <a:t>© Fraunhofer </a:t>
            </a:r>
            <a:r>
              <a:rPr lang="de-DE" sz="800" dirty="0" smtClean="0">
                <a:solidFill>
                  <a:srgbClr val="A8AFAF"/>
                </a:solidFill>
                <a:latin typeface="Frutiger LT Com 55 Roman" pitchFamily="34" charset="0"/>
              </a:rPr>
              <a:t> IGB</a:t>
            </a:r>
            <a:endParaRPr lang="de-DE" sz="800" dirty="0">
              <a:solidFill>
                <a:srgbClr val="A8AFAF"/>
              </a:solidFill>
              <a:latin typeface="Frutiger LT Com 55 Roman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7"/>
            <a:ext cx="8208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773243"/>
            <a:ext cx="8208000" cy="647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2" name="Grafik 1" descr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99" y="3429006"/>
            <a:ext cx="4320604" cy="11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8000" y="15588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6727" y="1773241"/>
            <a:ext cx="8209275" cy="4248151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0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1"/>
            <a:ext cx="8208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73241"/>
            <a:ext cx="8208000" cy="424815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01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5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E315F4-5ACB-4B42-A194-01B374C0805C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42AF4C-699B-4C55-A4FD-AFD31FB94FA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7" name="Bild 2" descr="PhosFarm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332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-36512" y="6669940"/>
            <a:ext cx="82767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research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leading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receives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funding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European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Union‘s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Seventh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Framework Programm Grant Agreement N° 605771 </a:t>
            </a:r>
            <a:endParaRPr lang="en-GB" sz="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2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4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687447-8771-4980-A23E-EE594221BF04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C2A822-F3F7-4110-9AED-CC5E017031D9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86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E9C58A-6AC3-4FB0-9B51-0FD9AE196005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045222-4E60-44AE-A6BB-1B0930F51CA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-36512" y="6669940"/>
            <a:ext cx="82767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research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leading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receives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funding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European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Union‘s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Seventh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Framework Programm Grant Agreement N° 605771 </a:t>
            </a:r>
            <a:endParaRPr lang="en-GB" sz="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69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730592-8C5F-4006-A6B9-FF65426D276F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639724-7BAA-41FA-8126-E3AA7F4DEFB8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-36512" y="6669940"/>
            <a:ext cx="82767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research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leading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receives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funding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European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Union‘s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Seventh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Framework Programm Grant Agreement N° 605771 </a:t>
            </a:r>
            <a:endParaRPr lang="en-GB" sz="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40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D64877-4D8E-4E00-BFFA-5FE21F0015E9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D10AF2-4FE3-4075-A693-49BAE4FF2E48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-36512" y="6669940"/>
            <a:ext cx="82767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research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leading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receives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funding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European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Union‘s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Seventh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Framework Programm Grant Agreement N° 605771 </a:t>
            </a:r>
            <a:endParaRPr lang="en-GB" sz="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90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31A9BA-65FB-4B83-8F1D-055E6B00DE3F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616A7B-196B-4FC1-A917-C9A3CA9CE49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-36512" y="6669940"/>
            <a:ext cx="82767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research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leading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receives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funding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European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Union‘s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Seventh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Framework Programm Grant Agreement N° 605771 </a:t>
            </a:r>
            <a:endParaRPr lang="en-GB" sz="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47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6C5345-22E2-4C43-8B44-4CDFF2954256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A9B22B-4869-4739-8111-B60B2742111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-36512" y="6669940"/>
            <a:ext cx="82767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research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leading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receives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funding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European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Union‘s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Seventh</a:t>
            </a:r>
            <a:r>
              <a:rPr lang="de-DE" sz="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Framework Programm Grant Agreement N° 605771 </a:t>
            </a:r>
            <a:endParaRPr lang="en-GB" sz="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0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45790A-ACF7-4DA6-AE87-BBC9409800F8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1CFC45-5142-4ACF-A8B5-236F745A9A9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6121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F61209-B886-486D-88F9-65DFBCD0F4A2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6C99E-AE2E-4F7D-9B61-447D27CC6F66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1013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269E74-1C97-4366-A777-67DFFD829E60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756D23-A624-4ED7-B3F2-9B1981ECB5B6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3647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62AC25-F217-4320-825F-7037141F8F69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29.06.2015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A3040A-1743-4EE3-ADB4-D4BEB9983A1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14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368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773241"/>
            <a:ext cx="8208000" cy="647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466725" y="2492871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9275" y="2636893"/>
            <a:ext cx="8208000" cy="338447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466725" y="404813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455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466725" y="2492871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 userDrawn="1"/>
        </p:nvSpPr>
        <p:spPr bwMode="auto">
          <a:xfrm>
            <a:off x="455613" y="6433203"/>
            <a:ext cx="90011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>
                <a:solidFill>
                  <a:srgbClr val="A8AFAF"/>
                </a:solidFill>
                <a:latin typeface="Frutiger LT Com 55 Roman" pitchFamily="34" charset="0"/>
              </a:rPr>
              <a:t>© </a:t>
            </a:r>
            <a:r>
              <a:rPr lang="de-DE" sz="800" dirty="0" smtClean="0">
                <a:solidFill>
                  <a:srgbClr val="A8AFAF"/>
                </a:solidFill>
                <a:latin typeface="Frutiger LT Com 55 Roman" pitchFamily="34" charset="0"/>
              </a:rPr>
              <a:t>Fraunhofer IGB </a:t>
            </a:r>
            <a:endParaRPr lang="de-DE" sz="800" dirty="0">
              <a:solidFill>
                <a:srgbClr val="A8AFAF"/>
              </a:solidFill>
              <a:latin typeface="Frutiger LT Com 55 Roman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773241"/>
            <a:ext cx="8208000" cy="647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2" name="Grafik 1" descr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99" y="3429005"/>
            <a:ext cx="4320604" cy="11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8000" y="15588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6727" y="1773241"/>
            <a:ext cx="8209275" cy="4248151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134629" y="6012742"/>
            <a:ext cx="5257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20725" eaLnBrk="0" hangingPunct="0">
              <a:spcAft>
                <a:spcPct val="40000"/>
              </a:spcAft>
              <a:buFont typeface="Wingdings" pitchFamily="2" charset="2"/>
              <a:buNone/>
            </a:pPr>
            <a:r>
              <a:rPr lang="de-DE" sz="900" dirty="0" err="1" smtClean="0">
                <a:solidFill>
                  <a:srgbClr val="000000"/>
                </a:solidFill>
                <a:latin typeface="Frutiger LT Com 55 Roman" pitchFamily="34" charset="0"/>
              </a:rPr>
              <a:t>page</a:t>
            </a:r>
            <a:r>
              <a:rPr lang="de-DE" sz="900" dirty="0" smtClean="0">
                <a:solidFill>
                  <a:srgbClr val="000000"/>
                </a:solidFill>
                <a:latin typeface="Frutiger LT Com 55 Roman" pitchFamily="34" charset="0"/>
              </a:rPr>
              <a:t> </a:t>
            </a:r>
            <a:fld id="{D58A9605-2751-4E1A-A64B-B07C6F963592}" type="slidenum">
              <a:rPr lang="de-DE" sz="900">
                <a:solidFill>
                  <a:srgbClr val="000000"/>
                </a:solidFill>
                <a:latin typeface="Frutiger LT Com 55 Roman" pitchFamily="34" charset="0"/>
              </a:rPr>
              <a:pPr algn="r" defTabSz="720725" eaLnBrk="0" hangingPunct="0">
                <a:spcAft>
                  <a:spcPct val="40000"/>
                </a:spcAft>
                <a:buFont typeface="Wingdings" pitchFamily="2" charset="2"/>
                <a:buNone/>
              </a:pPr>
              <a:t>‹Nr.›</a:t>
            </a:fld>
            <a:endParaRPr lang="de-DE" sz="900" dirty="0">
              <a:solidFill>
                <a:srgbClr val="000000"/>
              </a:solidFill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8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73241"/>
            <a:ext cx="8208000" cy="424815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8134629" y="6012742"/>
            <a:ext cx="5257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20725" eaLnBrk="0" hangingPunct="0">
              <a:spcAft>
                <a:spcPct val="40000"/>
              </a:spcAft>
              <a:buFont typeface="Wingdings" pitchFamily="2" charset="2"/>
              <a:buNone/>
            </a:pPr>
            <a:r>
              <a:rPr lang="de-DE" sz="900" dirty="0" err="1" smtClean="0">
                <a:solidFill>
                  <a:srgbClr val="000000"/>
                </a:solidFill>
                <a:latin typeface="Frutiger LT Com 55 Roman" pitchFamily="34" charset="0"/>
              </a:rPr>
              <a:t>page</a:t>
            </a:r>
            <a:r>
              <a:rPr lang="de-DE" sz="900" dirty="0" smtClean="0">
                <a:solidFill>
                  <a:srgbClr val="000000"/>
                </a:solidFill>
                <a:latin typeface="Frutiger LT Com 55 Roman" pitchFamily="34" charset="0"/>
              </a:rPr>
              <a:t> </a:t>
            </a:r>
            <a:fld id="{D58A9605-2751-4E1A-A64B-B07C6F963592}" type="slidenum">
              <a:rPr lang="de-DE" sz="900">
                <a:solidFill>
                  <a:srgbClr val="000000"/>
                </a:solidFill>
                <a:latin typeface="Frutiger LT Com 55 Roman" pitchFamily="34" charset="0"/>
              </a:rPr>
              <a:pPr algn="r" defTabSz="720725" eaLnBrk="0" hangingPunct="0">
                <a:spcAft>
                  <a:spcPct val="40000"/>
                </a:spcAft>
                <a:buFont typeface="Wingdings" pitchFamily="2" charset="2"/>
                <a:buNone/>
              </a:pPr>
              <a:t>‹Nr.›</a:t>
            </a:fld>
            <a:endParaRPr lang="de-DE" sz="900" dirty="0">
              <a:solidFill>
                <a:srgbClr val="000000"/>
              </a:solidFill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7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pic>
        <p:nvPicPr>
          <p:cNvPr id="31746" name="Picture 2" descr="K:\IGB\PT\PRO\HiPerDry\8 Dissemination and Exploitation\Logo\tecpart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99" y="6165305"/>
            <a:ext cx="736476" cy="1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6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8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4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2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69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55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gif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gif"/><Relationship Id="rId27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2588"/>
            <a:ext cx="8223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26" name="Picture 3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04" y="-4"/>
            <a:ext cx="530586" cy="35850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475663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475663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echteck 19"/>
          <p:cNvSpPr/>
          <p:nvPr userDrawn="1"/>
        </p:nvSpPr>
        <p:spPr>
          <a:xfrm>
            <a:off x="0" y="6669360"/>
            <a:ext cx="9144508" cy="19581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The research leading to these results receives funding from the European Union’s Research</a:t>
            </a:r>
            <a:r>
              <a:rPr lang="en-US" sz="800" b="1" i="0" kern="1200" baseline="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 and Innovation </a:t>
            </a:r>
            <a:r>
              <a:rPr lang="en-GB" sz="800" b="1" i="0" kern="1200" noProof="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Programme</a:t>
            </a: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 Horizon 2020 under Grant Agreement N</a:t>
            </a:r>
            <a:r>
              <a:rPr lang="en-US" sz="800" b="1" i="0" kern="1200" baseline="300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o</a:t>
            </a: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 636865.</a:t>
            </a:r>
            <a:endParaRPr lang="en-GB" sz="800" b="1" i="0" kern="1200" dirty="0">
              <a:solidFill>
                <a:schemeClr val="tx1"/>
              </a:solidFill>
              <a:effectLst/>
              <a:latin typeface="Frutiger LT Com 55 Roman" pitchFamily="34" charset="0"/>
              <a:ea typeface="+mn-ea"/>
              <a:cs typeface="+mn-cs"/>
            </a:endParaRPr>
          </a:p>
        </p:txBody>
      </p:sp>
      <p:pic>
        <p:nvPicPr>
          <p:cNvPr id="25" name="Grafik 3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9"/>
            <a:ext cx="683922" cy="3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8" descr="igb_rg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38" y="6149543"/>
            <a:ext cx="1038397" cy="2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Y:\000_Information\930_PR-Hilfen\Logos\Fraunhofer-Logos_NEU\CBP\cbp_190x52.gif"/>
          <p:cNvPicPr>
            <a:picLocks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04" y="6446677"/>
            <a:ext cx="1062000" cy="2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normag-glas.de/produkte/bilder/normag2.gif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1308"/>
            <a:ext cx="48653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/>
          <p:cNvPicPr/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6" t="15688" r="3069"/>
          <a:stretch/>
        </p:blipFill>
        <p:spPr>
          <a:xfrm>
            <a:off x="6371718" y="6184865"/>
            <a:ext cx="756566" cy="344307"/>
          </a:xfrm>
          <a:prstGeom prst="rect">
            <a:avLst/>
          </a:prstGeom>
        </p:spPr>
      </p:pic>
      <p:pic>
        <p:nvPicPr>
          <p:cNvPr id="40" name="Picture 4" descr="Fabrica de cal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r="25759"/>
          <a:stretch/>
        </p:blipFill>
        <p:spPr bwMode="auto">
          <a:xfrm>
            <a:off x="5400092" y="6296126"/>
            <a:ext cx="955458" cy="1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rothamsted.ac.uk/examine/graphics/slu.gi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53" y="6165305"/>
            <a:ext cx="488290" cy="5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www.sofiasproject.org/wp-content/uploads/2012/10/Logo-Circe-ES-RGB1.jp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47" y="6242417"/>
            <a:ext cx="889406" cy="4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t="26846" r="11058" b="38537"/>
          <a:stretch/>
        </p:blipFill>
        <p:spPr bwMode="auto">
          <a:xfrm>
            <a:off x="3391904" y="6184863"/>
            <a:ext cx="61424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20767" r="20552" b="22677"/>
          <a:stretch/>
        </p:blipFill>
        <p:spPr bwMode="auto">
          <a:xfrm>
            <a:off x="2495546" y="6201352"/>
            <a:ext cx="88832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29452" r="2296" b="25578"/>
          <a:stretch/>
        </p:blipFill>
        <p:spPr bwMode="auto">
          <a:xfrm>
            <a:off x="404444" y="6301123"/>
            <a:ext cx="963200" cy="19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21111" r="13210" b="16111"/>
          <a:stretch/>
        </p:blipFill>
        <p:spPr bwMode="auto">
          <a:xfrm>
            <a:off x="1931930" y="6201313"/>
            <a:ext cx="551838" cy="4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421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531813" indent="-26670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800100" indent="-26670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079500" indent="-27781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5367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34802"/>
            <a:ext cx="82080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4800"/>
            <a:ext cx="8208000" cy="42481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613" y="6433203"/>
            <a:ext cx="90011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>
                <a:solidFill>
                  <a:srgbClr val="A8AFAF"/>
                </a:solidFill>
                <a:latin typeface="Frutiger LT Com 55 Roman" pitchFamily="34" charset="0"/>
              </a:rPr>
              <a:t>© Fraunhofer </a:t>
            </a:r>
            <a:r>
              <a:rPr lang="de-DE" sz="800" dirty="0" smtClean="0">
                <a:solidFill>
                  <a:srgbClr val="A8AFAF"/>
                </a:solidFill>
                <a:latin typeface="Frutiger LT Com 55 Roman" pitchFamily="34" charset="0"/>
              </a:rPr>
              <a:t> IGB</a:t>
            </a:r>
            <a:endParaRPr lang="de-DE" sz="800" dirty="0">
              <a:solidFill>
                <a:srgbClr val="A8AFAF"/>
              </a:solidFill>
              <a:latin typeface="Frutiger LT Com 55 Roman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pic>
        <p:nvPicPr>
          <p:cNvPr id="2" name="Grafik 1" descr="Logo_ausgetauscht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8" y="6300000"/>
            <a:ext cx="1417637" cy="3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7" r:id="rId5"/>
  </p:sldLayoutIdLs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85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34802"/>
            <a:ext cx="82080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4800"/>
            <a:ext cx="8208000" cy="42481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613" y="6433203"/>
            <a:ext cx="90011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>
                <a:solidFill>
                  <a:srgbClr val="A8AFAF"/>
                </a:solidFill>
                <a:latin typeface="Frutiger LT Com 55 Roman" pitchFamily="34" charset="0"/>
              </a:rPr>
              <a:t>© Fraunhofer </a:t>
            </a:r>
            <a:r>
              <a:rPr lang="de-DE" sz="800" dirty="0" smtClean="0">
                <a:solidFill>
                  <a:srgbClr val="A8AFAF"/>
                </a:solidFill>
                <a:latin typeface="Frutiger LT Com 55 Roman" pitchFamily="34" charset="0"/>
              </a:rPr>
              <a:t>IGB</a:t>
            </a:r>
            <a:endParaRPr lang="de-DE" sz="800" dirty="0">
              <a:solidFill>
                <a:srgbClr val="A8AFAF"/>
              </a:solidFill>
              <a:latin typeface="Frutiger LT Com 55 Roman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pic>
        <p:nvPicPr>
          <p:cNvPr id="2" name="Grafik 1" descr="Logo_ausgetausch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6300000"/>
            <a:ext cx="1417637" cy="3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4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22.png"/><Relationship Id="rId21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31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3.wdp"/><Relationship Id="rId22" Type="http://schemas.openxmlformats.org/officeDocument/2006/relationships/image" Target="../media/image38.png"/><Relationship Id="rId27" Type="http://schemas.microsoft.com/office/2007/relationships/hdphoto" Target="../media/hdphoto4.wdp"/><Relationship Id="rId30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b.fraunhofer.de/" TargetMode="External"/><Relationship Id="rId2" Type="http://schemas.openxmlformats.org/officeDocument/2006/relationships/hyperlink" Target="mailto:vorname.name@igb.fraunhofer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088741"/>
            <a:ext cx="8223250" cy="971835"/>
          </a:xfrm>
          <a:noFill/>
        </p:spPr>
        <p:txBody>
          <a:bodyPr/>
          <a:lstStyle/>
          <a:p>
            <a:pPr marL="0" indent="0" algn="just" eaLnBrk="1" hangingPunct="1"/>
            <a:r>
              <a:rPr lang="en-GB" altLang="en-US" sz="2000" dirty="0">
                <a:latin typeface="Frutiger LT Com 45 Light" pitchFamily="34" charset="0"/>
              </a:rPr>
              <a:t>Flexible Superheated </a:t>
            </a:r>
            <a:r>
              <a:rPr lang="en-GB" altLang="en-US" sz="2000" b="1" dirty="0">
                <a:latin typeface="Frutiger LT Com 45 Light" pitchFamily="34" charset="0"/>
              </a:rPr>
              <a:t>Steam</a:t>
            </a:r>
            <a:r>
              <a:rPr lang="en-GB" altLang="en-US" sz="2000" dirty="0">
                <a:latin typeface="Frutiger LT Com 45 Light" pitchFamily="34" charset="0"/>
              </a:rPr>
              <a:t> Torrefaction and Grinding of Indigenous </a:t>
            </a:r>
            <a:r>
              <a:rPr lang="en-GB" altLang="en-US" sz="2000" b="1" dirty="0" smtClean="0">
                <a:latin typeface="Frutiger LT Com 45 Light" pitchFamily="34" charset="0"/>
              </a:rPr>
              <a:t>Bio</a:t>
            </a:r>
            <a:r>
              <a:rPr lang="en-GB" altLang="en-US" sz="2000" dirty="0" smtClean="0">
                <a:latin typeface="Frutiger LT Com 45 Light" pitchFamily="34" charset="0"/>
              </a:rPr>
              <a:t>mass from </a:t>
            </a:r>
            <a:r>
              <a:rPr lang="en-GB" altLang="en-US" sz="2000" dirty="0">
                <a:latin typeface="Frutiger LT Com 45 Light" pitchFamily="34" charset="0"/>
              </a:rPr>
              <a:t>Remote Rural Sources to Produce Stable Densified </a:t>
            </a:r>
            <a:r>
              <a:rPr lang="en-GB" altLang="en-US" sz="2000" dirty="0" err="1">
                <a:latin typeface="Frutiger LT Com 45 Light" pitchFamily="34" charset="0"/>
              </a:rPr>
              <a:t>Feedstocks</a:t>
            </a:r>
            <a:r>
              <a:rPr lang="en-GB" altLang="en-US" sz="2000" dirty="0">
                <a:latin typeface="Frutiger LT Com 45 Light" pitchFamily="34" charset="0"/>
              </a:rPr>
              <a:t> for Chemical and </a:t>
            </a:r>
            <a:r>
              <a:rPr lang="en-GB" altLang="en-US" sz="2000" dirty="0" smtClean="0">
                <a:latin typeface="Frutiger LT Com 45 Light" pitchFamily="34" charset="0"/>
              </a:rPr>
              <a:t>Energy Applications</a:t>
            </a:r>
            <a:endParaRPr lang="de-DE" altLang="en-US" sz="2000" dirty="0" smtClean="0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460375" y="2667003"/>
            <a:ext cx="8223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altLang="en-US" sz="1600">
              <a:latin typeface="Frutiger LT Com 55 Roman" pitchFamily="34" charset="0"/>
            </a:endParaRPr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460375" y="534991"/>
            <a:ext cx="8223250" cy="517748"/>
          </a:xfrm>
        </p:spPr>
        <p:txBody>
          <a:bodyPr/>
          <a:lstStyle/>
          <a:p>
            <a:pPr eaLnBrk="1" hangingPunct="1"/>
            <a:r>
              <a:rPr lang="en-US" altLang="en-US" sz="3400" dirty="0" err="1" smtClean="0"/>
              <a:t>SteamBio</a:t>
            </a:r>
            <a:endParaRPr lang="en-US" altLang="en-US" sz="3400" dirty="0" smtClean="0"/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15631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5126" name="Rectangle 23"/>
          <p:cNvSpPr>
            <a:spLocks noChangeArrowheads="1"/>
          </p:cNvSpPr>
          <p:nvPr/>
        </p:nvSpPr>
        <p:spPr bwMode="auto">
          <a:xfrm>
            <a:off x="0" y="15631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7" name="Rectangle 24"/>
          <p:cNvSpPr>
            <a:spLocks noChangeArrowheads="1"/>
          </p:cNvSpPr>
          <p:nvPr/>
        </p:nvSpPr>
        <p:spPr bwMode="auto">
          <a:xfrm>
            <a:off x="0" y="2782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68410" y="2540804"/>
            <a:ext cx="829989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n-lt"/>
              </a:rPr>
              <a:t>Siegfried Egner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>
                <a:latin typeface="+mn-lt"/>
              </a:rPr>
              <a:t>Fraunhofer</a:t>
            </a:r>
            <a:r>
              <a:rPr lang="de-DE" dirty="0">
                <a:latin typeface="+mn-lt"/>
              </a:rPr>
              <a:t> Institute </a:t>
            </a:r>
            <a:r>
              <a:rPr lang="de-DE" dirty="0" err="1">
                <a:latin typeface="+mn-lt"/>
              </a:rPr>
              <a:t>for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Interfacial</a:t>
            </a:r>
            <a:r>
              <a:rPr lang="de-DE" dirty="0">
                <a:latin typeface="+mn-lt"/>
              </a:rPr>
              <a:t> Engineering </a:t>
            </a:r>
            <a:r>
              <a:rPr lang="de-DE" dirty="0" err="1">
                <a:latin typeface="+mn-lt"/>
              </a:rPr>
              <a:t>and</a:t>
            </a:r>
            <a:r>
              <a:rPr lang="de-DE" dirty="0">
                <a:latin typeface="+mn-lt"/>
              </a:rPr>
              <a:t> Biotechnology IGB</a:t>
            </a:r>
            <a:endParaRPr lang="en-GB" dirty="0">
              <a:latin typeface="+mn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825044"/>
            <a:ext cx="5157876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pPr lvl="0"/>
            <a:r>
              <a:rPr lang="en-US" dirty="0" smtClean="0"/>
              <a:t>Sources of lignocellulosic biomass across Europe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59532" y="1384323"/>
            <a:ext cx="5849909" cy="4528953"/>
            <a:chOff x="359532" y="1384323"/>
            <a:chExt cx="5849909" cy="4528953"/>
          </a:xfrm>
        </p:grpSpPr>
        <p:grpSp>
          <p:nvGrpSpPr>
            <p:cNvPr id="26" name="Gruppieren 25"/>
            <p:cNvGrpSpPr>
              <a:grpSpLocks noChangeAspect="1"/>
            </p:cNvGrpSpPr>
            <p:nvPr/>
          </p:nvGrpSpPr>
          <p:grpSpPr>
            <a:xfrm>
              <a:off x="1206367" y="1485276"/>
              <a:ext cx="5003074" cy="4428000"/>
              <a:chOff x="1296088" y="987574"/>
              <a:chExt cx="4068000" cy="3600400"/>
            </a:xfrm>
          </p:grpSpPr>
          <p:pic>
            <p:nvPicPr>
              <p:cNvPr id="27" name="Picture 2" descr="Y:\000_Projekte\SteamBio\6_Relevant Notations\63_Drafts\ACHEMA\Maps\jrc_map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088" y="1037057"/>
                <a:ext cx="4068000" cy="3550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hteck 27"/>
              <p:cNvSpPr/>
              <p:nvPr/>
            </p:nvSpPr>
            <p:spPr bwMode="auto">
              <a:xfrm>
                <a:off x="1296088" y="987574"/>
                <a:ext cx="1331696" cy="7154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72000" tIns="54000" rIns="72000" bIns="54000" rtlCol="0" anchor="ctr">
                <a:spAutoFit/>
              </a:bodyPr>
              <a:lstStyle/>
              <a:p>
                <a:pPr marL="215900" indent="-215900" algn="ctr">
                  <a:spcAft>
                    <a:spcPts val="563"/>
                  </a:spcAft>
                  <a:buClr>
                    <a:schemeClr val="tx2"/>
                  </a:buClr>
                </a:pPr>
                <a:endParaRPr lang="de-DE" sz="1400" dirty="0"/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1296088" y="1376174"/>
                <a:ext cx="665848" cy="7154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72000" tIns="54000" rIns="72000" bIns="54000" rtlCol="0" anchor="ctr">
                <a:spAutoFit/>
              </a:bodyPr>
              <a:lstStyle/>
              <a:p>
                <a:pPr marL="215900" indent="-215900" algn="ctr">
                  <a:spcAft>
                    <a:spcPts val="563"/>
                  </a:spcAft>
                  <a:buClr>
                    <a:schemeClr val="tx2"/>
                  </a:buClr>
                </a:pPr>
                <a:endParaRPr lang="de-DE" sz="1400" dirty="0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359532" y="1384323"/>
              <a:ext cx="2592288" cy="2080681"/>
              <a:chOff x="5500533" y="1325620"/>
              <a:chExt cx="2592288" cy="1560511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5616991" y="1573483"/>
                <a:ext cx="1281003" cy="243562"/>
                <a:chOff x="5940152" y="1403604"/>
                <a:chExt cx="1281003" cy="243562"/>
              </a:xfrm>
            </p:grpSpPr>
            <p:sp>
              <p:nvSpPr>
                <p:cNvPr id="7" name="Rechteck 6"/>
                <p:cNvSpPr/>
                <p:nvPr/>
              </p:nvSpPr>
              <p:spPr bwMode="auto">
                <a:xfrm>
                  <a:off x="5940152" y="1403604"/>
                  <a:ext cx="360000" cy="24337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3" name="Textfeld 2"/>
                <p:cNvSpPr txBox="1"/>
                <p:nvPr/>
              </p:nvSpPr>
              <p:spPr>
                <a:xfrm>
                  <a:off x="6372200" y="1439417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0 – 10</a:t>
                  </a:r>
                  <a:endParaRPr lang="de-DE" sz="1200" dirty="0"/>
                </a:p>
              </p:txBody>
            </p:sp>
          </p:grpSp>
          <p:grpSp>
            <p:nvGrpSpPr>
              <p:cNvPr id="11" name="Gruppieren 10"/>
              <p:cNvGrpSpPr/>
              <p:nvPr/>
            </p:nvGrpSpPr>
            <p:grpSpPr>
              <a:xfrm>
                <a:off x="5616991" y="1840756"/>
                <a:ext cx="1281003" cy="243561"/>
                <a:chOff x="5940152" y="1692725"/>
                <a:chExt cx="1281003" cy="243561"/>
              </a:xfrm>
            </p:grpSpPr>
            <p:sp>
              <p:nvSpPr>
                <p:cNvPr id="2" name="Rechteck 1"/>
                <p:cNvSpPr/>
                <p:nvPr/>
              </p:nvSpPr>
              <p:spPr bwMode="auto">
                <a:xfrm>
                  <a:off x="5940152" y="1692725"/>
                  <a:ext cx="360000" cy="243374"/>
                </a:xfrm>
                <a:prstGeom prst="rect">
                  <a:avLst/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12" name="Textfeld 11"/>
                <p:cNvSpPr txBox="1"/>
                <p:nvPr/>
              </p:nvSpPr>
              <p:spPr>
                <a:xfrm>
                  <a:off x="6372200" y="1728537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11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25</a:t>
                  </a:r>
                  <a:endParaRPr lang="de-DE" sz="1200" dirty="0"/>
                </a:p>
              </p:txBody>
            </p:sp>
          </p:grpSp>
          <p:grpSp>
            <p:nvGrpSpPr>
              <p:cNvPr id="17" name="Gruppieren 16"/>
              <p:cNvGrpSpPr/>
              <p:nvPr/>
            </p:nvGrpSpPr>
            <p:grpSpPr>
              <a:xfrm>
                <a:off x="5616991" y="2107300"/>
                <a:ext cx="1281003" cy="244288"/>
                <a:chOff x="5940152" y="1977747"/>
                <a:chExt cx="1281003" cy="244288"/>
              </a:xfrm>
            </p:grpSpPr>
            <p:sp>
              <p:nvSpPr>
                <p:cNvPr id="8" name="Rechteck 7"/>
                <p:cNvSpPr/>
                <p:nvPr/>
              </p:nvSpPr>
              <p:spPr bwMode="auto">
                <a:xfrm>
                  <a:off x="5940152" y="1977747"/>
                  <a:ext cx="360000" cy="243374"/>
                </a:xfrm>
                <a:prstGeom prst="rect">
                  <a:avLst/>
                </a:prstGeom>
                <a:solidFill>
                  <a:srgbClr val="66FF33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13" name="Textfeld 12"/>
                <p:cNvSpPr txBox="1"/>
                <p:nvPr/>
              </p:nvSpPr>
              <p:spPr>
                <a:xfrm>
                  <a:off x="6372200" y="2014286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26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50</a:t>
                  </a:r>
                  <a:endParaRPr lang="de-DE" sz="1200" dirty="0"/>
                </a:p>
              </p:txBody>
            </p:sp>
          </p:grpSp>
          <p:grpSp>
            <p:nvGrpSpPr>
              <p:cNvPr id="18" name="Gruppieren 17"/>
              <p:cNvGrpSpPr/>
              <p:nvPr/>
            </p:nvGrpSpPr>
            <p:grpSpPr>
              <a:xfrm>
                <a:off x="5616991" y="2375301"/>
                <a:ext cx="1281003" cy="243559"/>
                <a:chOff x="5940152" y="2270056"/>
                <a:chExt cx="1281003" cy="243559"/>
              </a:xfrm>
            </p:grpSpPr>
            <p:sp>
              <p:nvSpPr>
                <p:cNvPr id="9" name="Rechteck 8"/>
                <p:cNvSpPr/>
                <p:nvPr/>
              </p:nvSpPr>
              <p:spPr bwMode="auto">
                <a:xfrm>
                  <a:off x="5940152" y="2270056"/>
                  <a:ext cx="360000" cy="243374"/>
                </a:xfrm>
                <a:prstGeom prst="rect">
                  <a:avLst/>
                </a:prstGeom>
                <a:solidFill>
                  <a:srgbClr val="00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6372200" y="2305866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51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75</a:t>
                  </a:r>
                  <a:endParaRPr lang="de-DE" sz="1200" dirty="0"/>
                </a:p>
              </p:txBody>
            </p:sp>
          </p:grpSp>
          <p:grpSp>
            <p:nvGrpSpPr>
              <p:cNvPr id="19" name="Gruppieren 18"/>
              <p:cNvGrpSpPr/>
              <p:nvPr/>
            </p:nvGrpSpPr>
            <p:grpSpPr>
              <a:xfrm>
                <a:off x="5616991" y="2642572"/>
                <a:ext cx="1281003" cy="243559"/>
                <a:chOff x="5940152" y="2582829"/>
                <a:chExt cx="1281003" cy="243559"/>
              </a:xfrm>
            </p:grpSpPr>
            <p:sp>
              <p:nvSpPr>
                <p:cNvPr id="10" name="Rechteck 9"/>
                <p:cNvSpPr/>
                <p:nvPr/>
              </p:nvSpPr>
              <p:spPr bwMode="auto">
                <a:xfrm>
                  <a:off x="5940152" y="2582829"/>
                  <a:ext cx="360000" cy="243374"/>
                </a:xfrm>
                <a:prstGeom prst="rect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15" name="Textfeld 14"/>
                <p:cNvSpPr txBox="1"/>
                <p:nvPr/>
              </p:nvSpPr>
              <p:spPr>
                <a:xfrm>
                  <a:off x="6372200" y="2618639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76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100</a:t>
                  </a:r>
                  <a:endParaRPr lang="de-DE" sz="1200" dirty="0"/>
                </a:p>
              </p:txBody>
            </p:sp>
          </p:grpSp>
          <p:sp>
            <p:nvSpPr>
              <p:cNvPr id="16" name="Textfeld 15"/>
              <p:cNvSpPr txBox="1"/>
              <p:nvPr/>
            </p:nvSpPr>
            <p:spPr>
              <a:xfrm>
                <a:off x="5500533" y="1325620"/>
                <a:ext cx="2592288" cy="2077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dirty="0" smtClean="0"/>
                  <a:t>Forest % share of land area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42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359532" y="1384323"/>
            <a:ext cx="5849909" cy="4528953"/>
            <a:chOff x="359532" y="1384323"/>
            <a:chExt cx="5849909" cy="4528953"/>
          </a:xfrm>
        </p:grpSpPr>
        <p:grpSp>
          <p:nvGrpSpPr>
            <p:cNvPr id="38" name="Gruppieren 37"/>
            <p:cNvGrpSpPr>
              <a:grpSpLocks noChangeAspect="1"/>
            </p:cNvGrpSpPr>
            <p:nvPr/>
          </p:nvGrpSpPr>
          <p:grpSpPr>
            <a:xfrm>
              <a:off x="1206367" y="1485276"/>
              <a:ext cx="5003074" cy="4428000"/>
              <a:chOff x="1296088" y="987574"/>
              <a:chExt cx="4068000" cy="3600400"/>
            </a:xfrm>
          </p:grpSpPr>
          <p:pic>
            <p:nvPicPr>
              <p:cNvPr id="79" name="Picture 2" descr="Y:\000_Projekte\SteamBio\6_Relevant Notations\63_Drafts\ACHEMA\Maps\jrc_map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088" y="1037057"/>
                <a:ext cx="4068000" cy="3550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Rechteck 79"/>
              <p:cNvSpPr/>
              <p:nvPr/>
            </p:nvSpPr>
            <p:spPr bwMode="auto">
              <a:xfrm>
                <a:off x="1296088" y="987574"/>
                <a:ext cx="1331696" cy="7154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72000" tIns="54000" rIns="72000" bIns="54000" rtlCol="0" anchor="ctr">
                <a:spAutoFit/>
              </a:bodyPr>
              <a:lstStyle/>
              <a:p>
                <a:pPr marL="215900" indent="-215900" algn="ctr">
                  <a:spcAft>
                    <a:spcPts val="563"/>
                  </a:spcAft>
                  <a:buClr>
                    <a:schemeClr val="tx2"/>
                  </a:buClr>
                </a:pPr>
                <a:endParaRPr lang="de-DE" sz="1400" dirty="0"/>
              </a:p>
            </p:txBody>
          </p:sp>
          <p:sp>
            <p:nvSpPr>
              <p:cNvPr id="81" name="Rechteck 80"/>
              <p:cNvSpPr/>
              <p:nvPr/>
            </p:nvSpPr>
            <p:spPr bwMode="auto">
              <a:xfrm>
                <a:off x="1296088" y="1376174"/>
                <a:ext cx="665848" cy="7154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72000" tIns="54000" rIns="72000" bIns="54000" rtlCol="0" anchor="ctr">
                <a:spAutoFit/>
              </a:bodyPr>
              <a:lstStyle/>
              <a:p>
                <a:pPr marL="215900" indent="-215900" algn="ctr">
                  <a:spcAft>
                    <a:spcPts val="563"/>
                  </a:spcAft>
                  <a:buClr>
                    <a:schemeClr val="tx2"/>
                  </a:buClr>
                </a:pPr>
                <a:endParaRPr lang="de-DE" sz="1400" dirty="0"/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359532" y="1384323"/>
              <a:ext cx="2592288" cy="2080681"/>
              <a:chOff x="5500533" y="1325620"/>
              <a:chExt cx="2592288" cy="1560511"/>
            </a:xfrm>
          </p:grpSpPr>
          <p:grpSp>
            <p:nvGrpSpPr>
              <p:cNvPr id="40" name="Gruppieren 39"/>
              <p:cNvGrpSpPr/>
              <p:nvPr/>
            </p:nvGrpSpPr>
            <p:grpSpPr>
              <a:xfrm>
                <a:off x="5616991" y="1573483"/>
                <a:ext cx="1281003" cy="243562"/>
                <a:chOff x="5940152" y="1403604"/>
                <a:chExt cx="1281003" cy="243562"/>
              </a:xfrm>
            </p:grpSpPr>
            <p:sp>
              <p:nvSpPr>
                <p:cNvPr id="77" name="Rechteck 76"/>
                <p:cNvSpPr/>
                <p:nvPr/>
              </p:nvSpPr>
              <p:spPr bwMode="auto">
                <a:xfrm>
                  <a:off x="5940152" y="1403604"/>
                  <a:ext cx="360000" cy="24337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78" name="Textfeld 77"/>
                <p:cNvSpPr txBox="1"/>
                <p:nvPr/>
              </p:nvSpPr>
              <p:spPr>
                <a:xfrm>
                  <a:off x="6372200" y="1439417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0 – 10</a:t>
                  </a:r>
                  <a:endParaRPr lang="de-DE" sz="1200" dirty="0"/>
                </a:p>
              </p:txBody>
            </p:sp>
          </p:grpSp>
          <p:grpSp>
            <p:nvGrpSpPr>
              <p:cNvPr id="41" name="Gruppieren 40"/>
              <p:cNvGrpSpPr/>
              <p:nvPr/>
            </p:nvGrpSpPr>
            <p:grpSpPr>
              <a:xfrm>
                <a:off x="5616991" y="1840756"/>
                <a:ext cx="1281003" cy="243561"/>
                <a:chOff x="5940152" y="1692725"/>
                <a:chExt cx="1281003" cy="243561"/>
              </a:xfrm>
            </p:grpSpPr>
            <p:sp>
              <p:nvSpPr>
                <p:cNvPr id="75" name="Rechteck 74"/>
                <p:cNvSpPr/>
                <p:nvPr/>
              </p:nvSpPr>
              <p:spPr bwMode="auto">
                <a:xfrm>
                  <a:off x="5940152" y="1692725"/>
                  <a:ext cx="360000" cy="243374"/>
                </a:xfrm>
                <a:prstGeom prst="rect">
                  <a:avLst/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76" name="Textfeld 75"/>
                <p:cNvSpPr txBox="1"/>
                <p:nvPr/>
              </p:nvSpPr>
              <p:spPr>
                <a:xfrm>
                  <a:off x="6372200" y="1728537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11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25</a:t>
                  </a:r>
                  <a:endParaRPr lang="de-DE" sz="1200" dirty="0"/>
                </a:p>
              </p:txBody>
            </p:sp>
          </p:grpSp>
          <p:grpSp>
            <p:nvGrpSpPr>
              <p:cNvPr id="43" name="Gruppieren 42"/>
              <p:cNvGrpSpPr/>
              <p:nvPr/>
            </p:nvGrpSpPr>
            <p:grpSpPr>
              <a:xfrm>
                <a:off x="5616991" y="2107300"/>
                <a:ext cx="1281003" cy="244288"/>
                <a:chOff x="5940152" y="1977747"/>
                <a:chExt cx="1281003" cy="244288"/>
              </a:xfrm>
            </p:grpSpPr>
            <p:sp>
              <p:nvSpPr>
                <p:cNvPr id="73" name="Rechteck 72"/>
                <p:cNvSpPr/>
                <p:nvPr/>
              </p:nvSpPr>
              <p:spPr bwMode="auto">
                <a:xfrm>
                  <a:off x="5940152" y="1977747"/>
                  <a:ext cx="360000" cy="243374"/>
                </a:xfrm>
                <a:prstGeom prst="rect">
                  <a:avLst/>
                </a:prstGeom>
                <a:solidFill>
                  <a:srgbClr val="66FF33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74" name="Textfeld 73"/>
                <p:cNvSpPr txBox="1"/>
                <p:nvPr/>
              </p:nvSpPr>
              <p:spPr>
                <a:xfrm>
                  <a:off x="6372200" y="2014286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26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50</a:t>
                  </a:r>
                  <a:endParaRPr lang="de-DE" sz="1200" dirty="0"/>
                </a:p>
              </p:txBody>
            </p:sp>
          </p:grpSp>
          <p:grpSp>
            <p:nvGrpSpPr>
              <p:cNvPr id="66" name="Gruppieren 65"/>
              <p:cNvGrpSpPr/>
              <p:nvPr/>
            </p:nvGrpSpPr>
            <p:grpSpPr>
              <a:xfrm>
                <a:off x="5616991" y="2375301"/>
                <a:ext cx="1281003" cy="243559"/>
                <a:chOff x="5940152" y="2270056"/>
                <a:chExt cx="1281003" cy="243559"/>
              </a:xfrm>
            </p:grpSpPr>
            <p:sp>
              <p:nvSpPr>
                <p:cNvPr id="71" name="Rechteck 70"/>
                <p:cNvSpPr/>
                <p:nvPr/>
              </p:nvSpPr>
              <p:spPr bwMode="auto">
                <a:xfrm>
                  <a:off x="5940152" y="2270056"/>
                  <a:ext cx="360000" cy="243374"/>
                </a:xfrm>
                <a:prstGeom prst="rect">
                  <a:avLst/>
                </a:prstGeom>
                <a:solidFill>
                  <a:srgbClr val="00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72" name="Textfeld 71"/>
                <p:cNvSpPr txBox="1"/>
                <p:nvPr/>
              </p:nvSpPr>
              <p:spPr>
                <a:xfrm>
                  <a:off x="6372200" y="2305866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51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75</a:t>
                  </a:r>
                  <a:endParaRPr lang="de-DE" sz="1200" dirty="0"/>
                </a:p>
              </p:txBody>
            </p:sp>
          </p:grpSp>
          <p:grpSp>
            <p:nvGrpSpPr>
              <p:cNvPr id="67" name="Gruppieren 66"/>
              <p:cNvGrpSpPr/>
              <p:nvPr/>
            </p:nvGrpSpPr>
            <p:grpSpPr>
              <a:xfrm>
                <a:off x="5616991" y="2642572"/>
                <a:ext cx="1281003" cy="243559"/>
                <a:chOff x="5940152" y="2582829"/>
                <a:chExt cx="1281003" cy="243559"/>
              </a:xfrm>
            </p:grpSpPr>
            <p:sp>
              <p:nvSpPr>
                <p:cNvPr id="69" name="Rechteck 68"/>
                <p:cNvSpPr/>
                <p:nvPr/>
              </p:nvSpPr>
              <p:spPr bwMode="auto">
                <a:xfrm>
                  <a:off x="5940152" y="2582829"/>
                  <a:ext cx="360000" cy="243374"/>
                </a:xfrm>
                <a:prstGeom prst="rect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 lIns="72000" tIns="54000" rIns="72000" bIns="54000" rtlCol="0" anchor="ctr">
                  <a:spAutoFit/>
                </a:bodyPr>
                <a:lstStyle/>
                <a:p>
                  <a:pPr marL="215900" indent="-215900" algn="ctr">
                    <a:spcAft>
                      <a:spcPts val="563"/>
                    </a:spcAft>
                    <a:buClr>
                      <a:schemeClr val="tx2"/>
                    </a:buClr>
                  </a:pPr>
                  <a:endParaRPr lang="de-DE" sz="1400" dirty="0"/>
                </a:p>
              </p:txBody>
            </p:sp>
            <p:sp>
              <p:nvSpPr>
                <p:cNvPr id="70" name="Textfeld 69"/>
                <p:cNvSpPr txBox="1"/>
                <p:nvPr/>
              </p:nvSpPr>
              <p:spPr>
                <a:xfrm>
                  <a:off x="6372200" y="2618639"/>
                  <a:ext cx="848955" cy="2077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/>
                    <a:t>76 </a:t>
                  </a:r>
                  <a:r>
                    <a:rPr lang="de-DE" sz="1200" dirty="0"/>
                    <a:t>– </a:t>
                  </a:r>
                  <a:r>
                    <a:rPr lang="de-DE" sz="1200" dirty="0" smtClean="0"/>
                    <a:t>100</a:t>
                  </a:r>
                  <a:endParaRPr lang="de-DE" sz="1200" dirty="0"/>
                </a:p>
              </p:txBody>
            </p:sp>
          </p:grpSp>
          <p:sp>
            <p:nvSpPr>
              <p:cNvPr id="68" name="Textfeld 67"/>
              <p:cNvSpPr txBox="1"/>
              <p:nvPr/>
            </p:nvSpPr>
            <p:spPr>
              <a:xfrm>
                <a:off x="5500533" y="1325620"/>
                <a:ext cx="2592288" cy="2077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dirty="0" smtClean="0"/>
                  <a:t>Forest % share of land area</a:t>
                </a:r>
                <a:endParaRPr lang="en-US" sz="1200" dirty="0"/>
              </a:p>
            </p:txBody>
          </p:sp>
        </p:grpSp>
      </p:grp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Mismatch</a:t>
            </a:r>
            <a:r>
              <a:rPr lang="en-US" dirty="0" smtClean="0"/>
              <a:t> </a:t>
            </a:r>
            <a:r>
              <a:rPr lang="en-US" dirty="0"/>
              <a:t>between locations of source and demand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4572001" y="2489163"/>
            <a:ext cx="2759135" cy="1217050"/>
          </a:xfrm>
          <a:prstGeom prst="rect">
            <a:avLst/>
          </a:prstGeom>
          <a:solidFill>
            <a:srgbClr val="006E9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Urgent need of </a:t>
            </a:r>
            <a:r>
              <a:rPr lang="en-US" u="sng" dirty="0" smtClean="0">
                <a:solidFill>
                  <a:schemeClr val="lt1"/>
                </a:solidFill>
                <a:latin typeface="+mn-lt"/>
              </a:rPr>
              <a:t>efficient</a:t>
            </a:r>
            <a:r>
              <a:rPr lang="en-US" dirty="0" smtClean="0">
                <a:solidFill>
                  <a:schemeClr val="lt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lt1"/>
                </a:solidFill>
                <a:latin typeface="+mn-lt"/>
              </a:rPr>
            </a:br>
            <a:r>
              <a:rPr lang="en-US" dirty="0" smtClean="0">
                <a:solidFill>
                  <a:schemeClr val="lt1"/>
                </a:solidFill>
                <a:latin typeface="+mn-lt"/>
              </a:rPr>
              <a:t>trans-European delivery of biomass</a:t>
            </a:r>
            <a:br>
              <a:rPr lang="en-US" dirty="0" smtClean="0">
                <a:solidFill>
                  <a:schemeClr val="lt1"/>
                </a:solidFill>
                <a:latin typeface="+mn-lt"/>
              </a:rPr>
            </a:br>
            <a:r>
              <a:rPr lang="en-US" dirty="0" smtClean="0">
                <a:solidFill>
                  <a:schemeClr val="lt1"/>
                </a:solidFill>
                <a:latin typeface="+mn-lt"/>
              </a:rPr>
              <a:t>to chemical sites</a:t>
            </a: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Ellipse 8"/>
          <p:cNvSpPr/>
          <p:nvPr/>
        </p:nvSpPr>
        <p:spPr bwMode="auto">
          <a:xfrm rot="19584698">
            <a:off x="2313738" y="3846207"/>
            <a:ext cx="368827" cy="456306"/>
          </a:xfrm>
          <a:prstGeom prst="ellipse">
            <a:avLst/>
          </a:prstGeom>
          <a:noFill/>
          <a:ln w="57150" algn="ctr">
            <a:solidFill>
              <a:srgbClr val="EB6A0A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4" name="Ellipse 13"/>
          <p:cNvSpPr/>
          <p:nvPr/>
        </p:nvSpPr>
        <p:spPr bwMode="auto">
          <a:xfrm rot="854137">
            <a:off x="3993148" y="4295462"/>
            <a:ext cx="446281" cy="456306"/>
          </a:xfrm>
          <a:prstGeom prst="ellipse">
            <a:avLst/>
          </a:prstGeom>
          <a:noFill/>
          <a:ln w="57150" algn="ctr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6" name="Ellipse 15"/>
          <p:cNvSpPr/>
          <p:nvPr/>
        </p:nvSpPr>
        <p:spPr bwMode="auto">
          <a:xfrm rot="854137">
            <a:off x="3226322" y="4378709"/>
            <a:ext cx="446281" cy="342830"/>
          </a:xfrm>
          <a:prstGeom prst="ellipse">
            <a:avLst/>
          </a:prstGeom>
          <a:noFill/>
          <a:ln w="57150" algn="ctr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7" name="Ellipse 16"/>
          <p:cNvSpPr/>
          <p:nvPr/>
        </p:nvSpPr>
        <p:spPr bwMode="auto">
          <a:xfrm rot="854137">
            <a:off x="2045966" y="4806247"/>
            <a:ext cx="405710" cy="311664"/>
          </a:xfrm>
          <a:prstGeom prst="ellipse">
            <a:avLst/>
          </a:prstGeom>
          <a:noFill/>
          <a:ln w="57150" algn="ctr">
            <a:solidFill>
              <a:srgbClr val="179C7D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1" name="Pfeil nach rechts 10"/>
          <p:cNvSpPr/>
          <p:nvPr/>
        </p:nvSpPr>
        <p:spPr bwMode="auto">
          <a:xfrm rot="17251609">
            <a:off x="1901287" y="4357228"/>
            <a:ext cx="953156" cy="298665"/>
          </a:xfrm>
          <a:prstGeom prst="rightArrow">
            <a:avLst>
              <a:gd name="adj1" fmla="val 28383"/>
              <a:gd name="adj2" fmla="val 112656"/>
            </a:avLst>
          </a:prstGeom>
          <a:solidFill>
            <a:srgbClr val="006E9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9" name="Rechteck 18"/>
          <p:cNvSpPr/>
          <p:nvPr/>
        </p:nvSpPr>
        <p:spPr bwMode="auto">
          <a:xfrm>
            <a:off x="4581501" y="1493040"/>
            <a:ext cx="2304256" cy="663053"/>
          </a:xfrm>
          <a:prstGeom prst="rect">
            <a:avLst/>
          </a:prstGeom>
          <a:solidFill>
            <a:srgbClr val="179C7D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Main forestry zones in remote areas</a:t>
            </a: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581501" y="4074360"/>
            <a:ext cx="2304256" cy="386054"/>
          </a:xfrm>
          <a:prstGeom prst="rect">
            <a:avLst/>
          </a:prstGeom>
          <a:solidFill>
            <a:srgbClr val="EB6A0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Chemical sites</a:t>
            </a: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Ellipse 41"/>
          <p:cNvSpPr/>
          <p:nvPr/>
        </p:nvSpPr>
        <p:spPr bwMode="auto">
          <a:xfrm rot="854137">
            <a:off x="3276872" y="1979610"/>
            <a:ext cx="594000" cy="668078"/>
          </a:xfrm>
          <a:prstGeom prst="ellipse">
            <a:avLst/>
          </a:prstGeom>
          <a:noFill/>
          <a:ln w="57150" algn="ctr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82" name="Pfeil nach rechts 81"/>
          <p:cNvSpPr/>
          <p:nvPr/>
        </p:nvSpPr>
        <p:spPr bwMode="auto">
          <a:xfrm rot="7182413">
            <a:off x="2026140" y="3016858"/>
            <a:ext cx="2043176" cy="298665"/>
          </a:xfrm>
          <a:prstGeom prst="rightArrow">
            <a:avLst>
              <a:gd name="adj1" fmla="val 28383"/>
              <a:gd name="adj2" fmla="val 112656"/>
            </a:avLst>
          </a:prstGeom>
          <a:solidFill>
            <a:srgbClr val="006E9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83" name="Pfeil nach rechts 82"/>
          <p:cNvSpPr/>
          <p:nvPr/>
        </p:nvSpPr>
        <p:spPr bwMode="auto">
          <a:xfrm rot="11685706">
            <a:off x="2513201" y="4175553"/>
            <a:ext cx="1688575" cy="298665"/>
          </a:xfrm>
          <a:prstGeom prst="rightArrow">
            <a:avLst>
              <a:gd name="adj1" fmla="val 28383"/>
              <a:gd name="adj2" fmla="val 112656"/>
            </a:avLst>
          </a:prstGeom>
          <a:solidFill>
            <a:srgbClr val="006E9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84" name="Pfeil nach rechts 83"/>
          <p:cNvSpPr/>
          <p:nvPr/>
        </p:nvSpPr>
        <p:spPr bwMode="auto">
          <a:xfrm rot="12142526">
            <a:off x="2391295" y="4217108"/>
            <a:ext cx="1153319" cy="298665"/>
          </a:xfrm>
          <a:prstGeom prst="rightArrow">
            <a:avLst>
              <a:gd name="adj1" fmla="val 28383"/>
              <a:gd name="adj2" fmla="val 112656"/>
            </a:avLst>
          </a:prstGeom>
          <a:solidFill>
            <a:srgbClr val="006E9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293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1" grpId="0" animBg="1"/>
      <p:bldP spid="11" grpId="1" animBg="1"/>
      <p:bldP spid="19" grpId="1" animBg="1"/>
      <p:bldP spid="18" grpId="0" animBg="1"/>
      <p:bldP spid="42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pPr lvl="0"/>
            <a:r>
              <a:rPr lang="en-US" dirty="0"/>
              <a:t>Challenges in handling lignocellulosic biomass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Inhaltsplatzhalter 19"/>
          <p:cNvSpPr txBox="1">
            <a:spLocks/>
          </p:cNvSpPr>
          <p:nvPr/>
        </p:nvSpPr>
        <p:spPr bwMode="auto">
          <a:xfrm>
            <a:off x="466726" y="1604799"/>
            <a:ext cx="3565215" cy="22082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Solid </a:t>
            </a:r>
            <a:r>
              <a:rPr lang="en-US" dirty="0" smtClean="0"/>
              <a:t>material</a:t>
            </a:r>
          </a:p>
          <a:p>
            <a:endParaRPr lang="en-US" sz="400" dirty="0"/>
          </a:p>
          <a:p>
            <a:r>
              <a:rPr lang="en-US" dirty="0"/>
              <a:t>Bulky </a:t>
            </a:r>
            <a:r>
              <a:rPr lang="en-US" dirty="0" smtClean="0"/>
              <a:t>feedstock with large particle size</a:t>
            </a:r>
          </a:p>
          <a:p>
            <a:endParaRPr lang="en-US" sz="400" dirty="0"/>
          </a:p>
          <a:p>
            <a:r>
              <a:rPr lang="en-US" dirty="0"/>
              <a:t>High moisture content</a:t>
            </a:r>
          </a:p>
        </p:txBody>
      </p:sp>
      <p:sp>
        <p:nvSpPr>
          <p:cNvPr id="6" name="Inhaltsplatzhalter 19"/>
          <p:cNvSpPr txBox="1">
            <a:spLocks/>
          </p:cNvSpPr>
          <p:nvPr/>
        </p:nvSpPr>
        <p:spPr bwMode="auto">
          <a:xfrm>
            <a:off x="5615298" y="1604798"/>
            <a:ext cx="3061159" cy="22082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No pipelining </a:t>
            </a:r>
            <a:r>
              <a:rPr lang="en-US" kern="0" dirty="0" smtClean="0"/>
              <a:t>possible</a:t>
            </a:r>
          </a:p>
          <a:p>
            <a:pPr marL="0" indent="0">
              <a:buNone/>
            </a:pPr>
            <a:endParaRPr lang="en-US" sz="400" kern="0" dirty="0"/>
          </a:p>
          <a:p>
            <a:pPr marL="0" indent="0">
              <a:buNone/>
            </a:pPr>
            <a:r>
              <a:rPr lang="en-US" kern="0" dirty="0"/>
              <a:t>Energy-intensive </a:t>
            </a:r>
            <a:r>
              <a:rPr lang="en-US" kern="0" dirty="0" smtClean="0"/>
              <a:t>shredding for further use</a:t>
            </a:r>
          </a:p>
          <a:p>
            <a:pPr marL="0" indent="0">
              <a:buNone/>
            </a:pPr>
            <a:endParaRPr lang="en-US" sz="400" kern="0" dirty="0"/>
          </a:p>
          <a:p>
            <a:pPr marL="0" indent="0">
              <a:buNone/>
            </a:pPr>
            <a:r>
              <a:rPr lang="en-US" kern="0" dirty="0"/>
              <a:t>Inefficient transportation</a:t>
            </a:r>
          </a:p>
        </p:txBody>
      </p:sp>
      <p:sp>
        <p:nvSpPr>
          <p:cNvPr id="2" name="Pfeil nach rechts 1"/>
          <p:cNvSpPr/>
          <p:nvPr/>
        </p:nvSpPr>
        <p:spPr bwMode="auto">
          <a:xfrm>
            <a:off x="4319972" y="1592796"/>
            <a:ext cx="504056" cy="273375"/>
          </a:xfrm>
          <a:prstGeom prst="rightArrow">
            <a:avLst/>
          </a:prstGeom>
          <a:solidFill>
            <a:srgbClr val="179C7D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9" name="Pfeil nach rechts 8"/>
          <p:cNvSpPr/>
          <p:nvPr/>
        </p:nvSpPr>
        <p:spPr bwMode="auto">
          <a:xfrm>
            <a:off x="4319972" y="2147513"/>
            <a:ext cx="504056" cy="273375"/>
          </a:xfrm>
          <a:prstGeom prst="rightArrow">
            <a:avLst/>
          </a:prstGeom>
          <a:solidFill>
            <a:srgbClr val="179C7D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0" name="Pfeil nach rechts 9"/>
          <p:cNvSpPr/>
          <p:nvPr/>
        </p:nvSpPr>
        <p:spPr bwMode="auto">
          <a:xfrm>
            <a:off x="4319972" y="2975605"/>
            <a:ext cx="504056" cy="273375"/>
          </a:xfrm>
          <a:prstGeom prst="rightArrow">
            <a:avLst/>
          </a:prstGeom>
          <a:solidFill>
            <a:srgbClr val="179C7D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802659" y="5527222"/>
            <a:ext cx="7538682" cy="386054"/>
          </a:xfrm>
          <a:prstGeom prst="rect">
            <a:avLst/>
          </a:prstGeom>
          <a:solidFill>
            <a:srgbClr val="179C7D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b="1" dirty="0" smtClean="0">
                <a:latin typeface="+mj-lt"/>
              </a:rPr>
              <a:t>SteamBio</a:t>
            </a:r>
            <a:r>
              <a:rPr lang="en-US" dirty="0" smtClean="0"/>
              <a:t> – Mobile advanced torrefaction </a:t>
            </a:r>
            <a:r>
              <a:rPr lang="en-US" dirty="0" smtClean="0">
                <a:solidFill>
                  <a:schemeClr val="lt1"/>
                </a:solidFill>
              </a:rPr>
              <a:t>process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84000" y="4077072"/>
            <a:ext cx="7776000" cy="386054"/>
          </a:xfrm>
          <a:prstGeom prst="rect">
            <a:avLst/>
          </a:prstGeom>
          <a:solidFill>
            <a:srgbClr val="006E9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b="1" kern="0" dirty="0">
                <a:solidFill>
                  <a:srgbClr val="EB6A0A"/>
                </a:solidFill>
                <a:latin typeface="+mj-lt"/>
              </a:rPr>
              <a:t>Minimization</a:t>
            </a:r>
            <a:r>
              <a:rPr lang="en-US" kern="0" dirty="0">
                <a:solidFill>
                  <a:srgbClr val="EB6A0A"/>
                </a:solidFill>
              </a:rPr>
              <a:t> </a:t>
            </a:r>
            <a:r>
              <a:rPr lang="en-US" kern="0" dirty="0"/>
              <a:t>of transportation expenses </a:t>
            </a:r>
            <a:r>
              <a:rPr lang="en-US" b="1" kern="0" dirty="0">
                <a:solidFill>
                  <a:srgbClr val="EB6A0A"/>
                </a:solidFill>
                <a:latin typeface="+mj-lt"/>
              </a:rPr>
              <a:t>by</a:t>
            </a:r>
            <a:r>
              <a:rPr lang="en-US" kern="0" dirty="0">
                <a:latin typeface="+mj-lt"/>
              </a:rPr>
              <a:t> </a:t>
            </a:r>
            <a:r>
              <a:rPr lang="en-US" b="1" kern="0" dirty="0">
                <a:solidFill>
                  <a:srgbClr val="EB6A0A"/>
                </a:solidFill>
                <a:latin typeface="+mj-lt"/>
              </a:rPr>
              <a:t>pretreatment</a:t>
            </a:r>
            <a:r>
              <a:rPr lang="en-US" kern="0" dirty="0">
                <a:solidFill>
                  <a:srgbClr val="EB6A0A"/>
                </a:solidFill>
                <a:latin typeface="+mj-lt"/>
              </a:rPr>
              <a:t> </a:t>
            </a:r>
            <a:r>
              <a:rPr lang="en-US" kern="0" dirty="0"/>
              <a:t>of biomass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63888" y="4814661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Our concept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51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39464" y="5757872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Residues </a:t>
            </a:r>
            <a:r>
              <a:rPr lang="en-GB" sz="1100" dirty="0"/>
              <a:t>/ Pruning / </a:t>
            </a:r>
            <a:r>
              <a:rPr lang="en-GB" sz="1100" dirty="0" smtClean="0"/>
              <a:t>Thinning </a:t>
            </a:r>
            <a:r>
              <a:rPr lang="en-GB" sz="1100" dirty="0"/>
              <a:t>/ Chips </a:t>
            </a:r>
          </a:p>
        </p:txBody>
      </p:sp>
      <p:sp>
        <p:nvSpPr>
          <p:cNvPr id="42" name="Pfeil nach rechts 41"/>
          <p:cNvSpPr/>
          <p:nvPr/>
        </p:nvSpPr>
        <p:spPr bwMode="auto">
          <a:xfrm flipV="1">
            <a:off x="3045886" y="5346099"/>
            <a:ext cx="1406958" cy="440273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25" y="4872268"/>
            <a:ext cx="4104000" cy="11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uppieren 44"/>
          <p:cNvGrpSpPr/>
          <p:nvPr/>
        </p:nvGrpSpPr>
        <p:grpSpPr>
          <a:xfrm>
            <a:off x="916993" y="4560944"/>
            <a:ext cx="1854049" cy="1277277"/>
            <a:chOff x="916992" y="3420708"/>
            <a:chExt cx="1854049" cy="957958"/>
          </a:xfrm>
        </p:grpSpPr>
        <p:pic>
          <p:nvPicPr>
            <p:cNvPr id="65" name="Picture 4" descr="Y:\000_Projekte\SteamBio\6_Relevant Notations\63_Drafts\ACHEMA\Cliparts\Chip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 size="100"/>
                      </a14:imgEffect>
                      <a14:imgEffect>
                        <a14:colorTemperature colorTemp="8800"/>
                      </a14:imgEffect>
                      <a14:imgEffect>
                        <a14:brightnessContrast bright="-1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4342">
              <a:off x="916992" y="3420708"/>
              <a:ext cx="957958" cy="95795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uppieren 43"/>
            <p:cNvGrpSpPr/>
            <p:nvPr/>
          </p:nvGrpSpPr>
          <p:grpSpPr>
            <a:xfrm>
              <a:off x="1113792" y="3598912"/>
              <a:ext cx="1657249" cy="761951"/>
              <a:chOff x="1113792" y="3598912"/>
              <a:chExt cx="1657249" cy="761951"/>
            </a:xfrm>
          </p:grpSpPr>
          <p:grpSp>
            <p:nvGrpSpPr>
              <p:cNvPr id="33" name="Gruppieren 32"/>
              <p:cNvGrpSpPr/>
              <p:nvPr/>
            </p:nvGrpSpPr>
            <p:grpSpPr>
              <a:xfrm>
                <a:off x="1113792" y="3598912"/>
                <a:ext cx="1500548" cy="714532"/>
                <a:chOff x="1187624" y="3648052"/>
                <a:chExt cx="1362571" cy="785985"/>
              </a:xfrm>
            </p:grpSpPr>
            <p:pic>
              <p:nvPicPr>
                <p:cNvPr id="50" name="Picture 5" descr="D:\SUL_Home_Office\SteamBio\ACHEMA\Wood-Chips-m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3245" y="3990364"/>
                  <a:ext cx="678495" cy="4436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2" name="Gruppieren 31"/>
                <p:cNvGrpSpPr/>
                <p:nvPr/>
              </p:nvGrpSpPr>
              <p:grpSpPr>
                <a:xfrm>
                  <a:off x="1436136" y="3648052"/>
                  <a:ext cx="1114059" cy="758705"/>
                  <a:chOff x="1187624" y="3543858"/>
                  <a:chExt cx="1362571" cy="862899"/>
                </a:xfrm>
              </p:grpSpPr>
              <p:pic>
                <p:nvPicPr>
                  <p:cNvPr id="12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7624" y="3543858"/>
                    <a:ext cx="1240967" cy="8323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1" name="Picture 5" descr="D:\SUL_Home_Office\SteamBio\ACHEMA\Wood-Chips-md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595387">
                    <a:off x="1953222" y="3817339"/>
                    <a:ext cx="678495" cy="4436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" name="Picture 5" descr="D:\SUL_Home_Office\SteamBio\ACHEMA\Wood-Chips-md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4485294">
                    <a:off x="1553253" y="3815675"/>
                    <a:ext cx="678495" cy="4436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3" name="Picture 5" descr="D:\SUL_Home_Office\SteamBio\ACHEMA\Wood-Chips-md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595387">
                    <a:off x="1721994" y="3814259"/>
                    <a:ext cx="678495" cy="4436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5" descr="D:\SUL_Home_Office\SteamBio\ACHEMA\Wood-Chips-md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1700" y="3963084"/>
                    <a:ext cx="678495" cy="4436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4" name="Picture 5" descr="D:\SUL_Home_Office\SteamBio\ACHEMA\Wood-Chips-md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114706" flipV="1">
                  <a:off x="1373233" y="3836480"/>
                  <a:ext cx="678495" cy="4436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5" descr="D:\SUL_Home_Office\SteamBio\ACHEMA\Wood-Chips-m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3975906"/>
                  <a:ext cx="678495" cy="4436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9421" y="3758163"/>
                <a:ext cx="228163" cy="55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1896">
                <a:off x="2296206" y="3755795"/>
                <a:ext cx="228163" cy="55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1896">
                <a:off x="2344522" y="3779905"/>
                <a:ext cx="228163" cy="55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1896">
                <a:off x="2397193" y="3777868"/>
                <a:ext cx="228163" cy="559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2250" y="3817536"/>
                <a:ext cx="188565" cy="462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262" y="3758163"/>
                <a:ext cx="228163" cy="55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1896">
                <a:off x="2234092" y="3821573"/>
                <a:ext cx="188565" cy="4627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1896">
                <a:off x="1954763" y="3800953"/>
                <a:ext cx="228163" cy="55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92760">
                <a:off x="2445391" y="3927314"/>
                <a:ext cx="188565" cy="4627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92760">
                <a:off x="2369964" y="3870676"/>
                <a:ext cx="207421" cy="509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1896">
                <a:off x="1918759" y="3763650"/>
                <a:ext cx="228163" cy="559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D:\SUL_Home_Office\SteamBio\ACHEMA\caonex-Reed-Canary-Grass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92760">
                <a:off x="2055380" y="3865159"/>
                <a:ext cx="207421" cy="5090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7" name="Picture 3" descr="Y:\000_Projekte\SteamBio\6_Relevant Notations\63_Drafts\ACHEMA\spice-hot-pepp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31" y="3366476"/>
            <a:ext cx="961164" cy="747547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satMod val="175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99" y="3451987"/>
            <a:ext cx="353070" cy="5713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Y:\000_Projekte\SteamBio\6_Relevant Notations\63_Drafts\ACHEMA\Cliparts\Gas-Cylinder-003-Grey-Dark-Green-Arg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4741" y="3276365"/>
            <a:ext cx="189314" cy="8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431896" y="1508787"/>
            <a:ext cx="3204000" cy="2784000"/>
            <a:chOff x="251520" y="951571"/>
            <a:chExt cx="3286965" cy="2232248"/>
          </a:xfrm>
        </p:grpSpPr>
        <p:pic>
          <p:nvPicPr>
            <p:cNvPr id="2052" name="Picture 4" descr="Y:\000_Projekte\SteamBio\6_Relevant Notations\63_Drafts\ACHEMA\grass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663" y="1766305"/>
              <a:ext cx="1831176" cy="13290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Y:\000_Projekte\SteamBio\6_Relevant Notations\63_Drafts\ACHEMA\rg1024-Grass-texture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01" y="2209151"/>
              <a:ext cx="2026584" cy="88621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382" y="2363081"/>
              <a:ext cx="144078" cy="70001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908" y="2088095"/>
              <a:ext cx="139902" cy="98465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365" y="2209150"/>
              <a:ext cx="144078" cy="82590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326" y="2285927"/>
              <a:ext cx="144078" cy="70001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421" y="2337078"/>
              <a:ext cx="144078" cy="70001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86" y="2034009"/>
              <a:ext cx="139902" cy="98465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02" y="2164725"/>
              <a:ext cx="144078" cy="82590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580" y="2293414"/>
              <a:ext cx="144078" cy="70001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558" y="2292653"/>
              <a:ext cx="144078" cy="70001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634" y="2109597"/>
              <a:ext cx="139902" cy="98465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sul\Downloads\Wheat.svg.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667" y="2391245"/>
              <a:ext cx="144078" cy="70001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Y:\000_Projekte\SteamBio\6_Relevant Notations\63_Drafts\ACHEMA\grass4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713" y="1580344"/>
              <a:ext cx="1996394" cy="151391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251520" y="951571"/>
              <a:ext cx="1660164" cy="2232248"/>
              <a:chOff x="9250" y="898703"/>
              <a:chExt cx="2089051" cy="260915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pic>
            <p:nvPicPr>
              <p:cNvPr id="5" name="Picture 5" descr="C:\Users\sul\Downloads\Pine-Branch-md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28599" y="968981"/>
                <a:ext cx="630038" cy="997531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 descr="C:\Users\sul\Downloads\Pine-Branch-md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693" y="898703"/>
                <a:ext cx="630038" cy="997531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C:\Users\sul\Downloads\Simple_Vector_Tree.svg.med.pn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59943" y="1689685"/>
                <a:ext cx="1138358" cy="1790826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:\Users\sul\Downloads\Pine-Tree-md.pn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312" y="922474"/>
                <a:ext cx="904651" cy="2045207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sul\Downloads\Simple_Vector_Tree.svg.med.pn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0" y="1717028"/>
                <a:ext cx="1138358" cy="1790826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C:\Users\sul\Downloads\Pine-Tree-md.pn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67" y="1109898"/>
                <a:ext cx="1060681" cy="2397956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3" descr="Y:\000_Projekte\SteamBio\6_Relevant Notations\63_Drafts\ACHEMA\Cliparts\grass4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96665" y="1923678"/>
              <a:ext cx="1800491" cy="116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Y:\000_Projekte\SteamBio\6_Relevant Notations\63_Drafts\ACHEMA\Cliparts\raffinerie_01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18" y="1088740"/>
            <a:ext cx="1260000" cy="1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Y:\000_Projekte\SteamBio\6_Relevant Notations\63_Drafts\ACHEMA\Cliparts\Fabrik_01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26" y="1181131"/>
            <a:ext cx="1260000" cy="8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feil nach rechts 36"/>
          <p:cNvSpPr/>
          <p:nvPr/>
        </p:nvSpPr>
        <p:spPr bwMode="auto">
          <a:xfrm rot="16200000" flipV="1">
            <a:off x="5280381" y="4290736"/>
            <a:ext cx="436364" cy="400248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sp>
        <p:nvSpPr>
          <p:cNvPr id="66" name="Pfeil nach rechts 65"/>
          <p:cNvSpPr/>
          <p:nvPr/>
        </p:nvSpPr>
        <p:spPr bwMode="auto">
          <a:xfrm rot="16200000" flipV="1">
            <a:off x="6612545" y="4290736"/>
            <a:ext cx="436364" cy="400248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sp>
        <p:nvSpPr>
          <p:cNvPr id="67" name="Pfeil nach rechts 66"/>
          <p:cNvSpPr/>
          <p:nvPr/>
        </p:nvSpPr>
        <p:spPr bwMode="auto">
          <a:xfrm rot="16200000" flipV="1">
            <a:off x="7944709" y="4290736"/>
            <a:ext cx="436364" cy="400248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sp>
        <p:nvSpPr>
          <p:cNvPr id="69" name="Pfeil nach rechts 68"/>
          <p:cNvSpPr/>
          <p:nvPr/>
        </p:nvSpPr>
        <p:spPr bwMode="auto">
          <a:xfrm rot="16200000" flipV="1">
            <a:off x="5280381" y="2510955"/>
            <a:ext cx="436364" cy="400248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sp>
        <p:nvSpPr>
          <p:cNvPr id="70" name="Pfeil nach rechts 69"/>
          <p:cNvSpPr/>
          <p:nvPr/>
        </p:nvSpPr>
        <p:spPr bwMode="auto">
          <a:xfrm rot="16200000" flipV="1">
            <a:off x="6612545" y="2510955"/>
            <a:ext cx="436364" cy="400248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sp>
        <p:nvSpPr>
          <p:cNvPr id="71" name="Pfeil nach rechts 70"/>
          <p:cNvSpPr/>
          <p:nvPr/>
        </p:nvSpPr>
        <p:spPr bwMode="auto">
          <a:xfrm rot="16200000" flipV="1">
            <a:off x="7944709" y="2510955"/>
            <a:ext cx="436364" cy="400248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sp>
        <p:nvSpPr>
          <p:cNvPr id="72" name="Pfeil nach rechts 71"/>
          <p:cNvSpPr/>
          <p:nvPr/>
        </p:nvSpPr>
        <p:spPr bwMode="auto">
          <a:xfrm rot="5400000">
            <a:off x="1829143" y="4322942"/>
            <a:ext cx="480000" cy="484300"/>
          </a:xfrm>
          <a:prstGeom prst="rightArrow">
            <a:avLst/>
          </a:prstGeom>
          <a:solidFill>
            <a:srgbClr val="179C7D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4893940" y="1943914"/>
            <a:ext cx="119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 “A“</a:t>
            </a:r>
            <a:endParaRPr lang="en-US" sz="1400" dirty="0"/>
          </a:p>
        </p:txBody>
      </p:sp>
      <p:sp>
        <p:nvSpPr>
          <p:cNvPr id="74" name="Textfeld 73"/>
          <p:cNvSpPr txBox="1"/>
          <p:nvPr/>
        </p:nvSpPr>
        <p:spPr>
          <a:xfrm>
            <a:off x="6244529" y="1943914"/>
            <a:ext cx="119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 “B“</a:t>
            </a:r>
            <a:endParaRPr lang="en-US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7582493" y="1943914"/>
            <a:ext cx="119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 “C“</a:t>
            </a:r>
            <a:endParaRPr lang="en-US" sz="1400" dirty="0"/>
          </a:p>
        </p:txBody>
      </p:sp>
      <p:pic>
        <p:nvPicPr>
          <p:cNvPr id="76" name="Picture 2" descr="Y:\000_Projekte\SteamBio\6_Relevant Notations\63_Drafts\ACHEMA\Cliparts\fabrik_02.png"/>
          <p:cNvPicPr>
            <a:picLocks noGrp="1" noChangeAspect="1" noChangeArrowheads="1"/>
          </p:cNvPicPr>
          <p:nvPr>
            <p:ph idx="1"/>
          </p:nvPr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539" b="89824" l="9878" r="89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22" y="1112505"/>
            <a:ext cx="1260000" cy="10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hteck 42"/>
          <p:cNvSpPr/>
          <p:nvPr/>
        </p:nvSpPr>
        <p:spPr bwMode="auto">
          <a:xfrm>
            <a:off x="4496040" y="3191438"/>
            <a:ext cx="665166" cy="324498"/>
          </a:xfrm>
          <a:prstGeom prst="rect">
            <a:avLst/>
          </a:prstGeom>
          <a:solidFill>
            <a:srgbClr val="A8AFAF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sz="1400" dirty="0" smtClean="0"/>
              <a:t>solids</a:t>
            </a:r>
            <a:endParaRPr lang="en-US" sz="1400" dirty="0"/>
          </a:p>
        </p:txBody>
      </p:sp>
      <p:sp>
        <p:nvSpPr>
          <p:cNvPr id="80" name="Rechteck 79"/>
          <p:cNvSpPr/>
          <p:nvPr/>
        </p:nvSpPr>
        <p:spPr bwMode="auto">
          <a:xfrm>
            <a:off x="5890252" y="3191770"/>
            <a:ext cx="731683" cy="324498"/>
          </a:xfrm>
          <a:prstGeom prst="rect">
            <a:avLst/>
          </a:prstGeom>
          <a:solidFill>
            <a:srgbClr val="A8AFAF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sz="1400" dirty="0" smtClean="0"/>
              <a:t>liquids</a:t>
            </a:r>
            <a:endParaRPr lang="en-US" sz="1400" dirty="0"/>
          </a:p>
        </p:txBody>
      </p:sp>
      <p:sp>
        <p:nvSpPr>
          <p:cNvPr id="81" name="Rechteck 80"/>
          <p:cNvSpPr/>
          <p:nvPr/>
        </p:nvSpPr>
        <p:spPr bwMode="auto">
          <a:xfrm>
            <a:off x="7288408" y="3191438"/>
            <a:ext cx="665166" cy="324498"/>
          </a:xfrm>
          <a:prstGeom prst="rect">
            <a:avLst/>
          </a:prstGeom>
          <a:solidFill>
            <a:srgbClr val="A8AFAF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sz="1400" dirty="0" smtClean="0"/>
              <a:t>gas</a:t>
            </a:r>
            <a:endParaRPr lang="en-US" sz="1400" dirty="0"/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US" dirty="0"/>
              <a:t>SteamBio – Superheated steam torrefaction of lignocellulosic biomass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1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 animBg="1"/>
      <p:bldP spid="37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36" grpId="0"/>
      <p:bldP spid="74" grpId="0"/>
      <p:bldP spid="75" grpId="0"/>
      <p:bldP spid="43" grpId="0" animBg="1"/>
      <p:bldP spid="80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Consortium</a:t>
            </a:r>
          </a:p>
          <a:p>
            <a:pPr marL="360000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Fossil </a:t>
            </a: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vs. renewable biomass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Status quo</a:t>
            </a:r>
            <a:endParaRPr lang="en-US" kern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Our vision</a:t>
            </a:r>
          </a:p>
          <a:p>
            <a:pPr marL="360000" indent="-360000" defTabSz="360000" eaLnBrk="1" hangingPunct="1">
              <a:spcAft>
                <a:spcPts val="900"/>
              </a:spcAft>
              <a:buFont typeface="Wingdings" pitchFamily="2" charset="2"/>
              <a:buChar char="n"/>
            </a:pPr>
            <a:r>
              <a:rPr lang="en-US" kern="1200" dirty="0" smtClean="0"/>
              <a:t>SteamBio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Objectives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On-site operation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Downstream processing</a:t>
            </a:r>
          </a:p>
          <a:p>
            <a:pPr marL="280625" lvl="1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kern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SteamBio</a:t>
            </a: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Business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Supply </a:t>
            </a: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chain</a:t>
            </a:r>
            <a:endParaRPr lang="en-US" kern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8368" y="1304767"/>
            <a:ext cx="8504113" cy="4356484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531813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800100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079500" indent="-2778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</a:pPr>
            <a:r>
              <a:rPr lang="en-US" altLang="en-US" kern="0" dirty="0" smtClean="0"/>
              <a:t>Definition of optimum SHS processing parameters for assorted agro-forestry residues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</a:pPr>
            <a:r>
              <a:rPr lang="en-US" altLang="en-US" kern="0" dirty="0" smtClean="0"/>
              <a:t>Facilitation of transportation and storage of the </a:t>
            </a:r>
            <a:r>
              <a:rPr lang="en-US" altLang="en-US" kern="0" dirty="0" err="1" smtClean="0"/>
              <a:t>torrefied</a:t>
            </a:r>
            <a:r>
              <a:rPr lang="en-US" altLang="en-US" kern="0" dirty="0" smtClean="0"/>
              <a:t> outputs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</a:pPr>
            <a:r>
              <a:rPr lang="en-US" altLang="en-US" kern="0" dirty="0" smtClean="0"/>
              <a:t>Develop and build </a:t>
            </a:r>
            <a:r>
              <a:rPr lang="en-US" altLang="en-US" kern="0" dirty="0" smtClean="0"/>
              <a:t>of mobile SteamBio system on a </a:t>
            </a:r>
            <a:r>
              <a:rPr lang="en-US" altLang="en-US" kern="0" dirty="0" smtClean="0"/>
              <a:t>trailer </a:t>
            </a:r>
            <a:r>
              <a:rPr lang="en-US" altLang="en-US" kern="0" dirty="0" smtClean="0"/>
              <a:t>as a scalable demonstrator unit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</a:pPr>
            <a:r>
              <a:rPr lang="en-US" altLang="en-US" kern="0" dirty="0" smtClean="0"/>
              <a:t>Process six different biomass materials with confirmation of stability of the output for over </a:t>
            </a:r>
            <a:r>
              <a:rPr lang="en-US" altLang="en-US" kern="0" dirty="0"/>
              <a:t>12 </a:t>
            </a:r>
            <a:r>
              <a:rPr lang="en-US" altLang="en-US" kern="0" dirty="0" smtClean="0"/>
              <a:t>month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</a:pPr>
            <a:r>
              <a:rPr lang="en-US" altLang="en-US" kern="0" dirty="0" smtClean="0"/>
              <a:t>Demonstration of the SteamBio process at over five different locations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</a:pPr>
            <a:r>
              <a:rPr lang="en-US" altLang="en-US" kern="0" dirty="0" smtClean="0"/>
              <a:t>Validate the </a:t>
            </a:r>
            <a:r>
              <a:rPr lang="en-GB" dirty="0" smtClean="0">
                <a:latin typeface="Frutiger LT Com 55 Roman" pitchFamily="34" charset="0"/>
                <a:ea typeface="Times New Roman" pitchFamily="18" charset="0"/>
                <a:cs typeface="Times New Roman" pitchFamily="18" charset="0"/>
              </a:rPr>
              <a:t>technical </a:t>
            </a:r>
            <a:r>
              <a:rPr lang="en-GB" dirty="0">
                <a:latin typeface="Frutiger LT Com 55 Roman" pitchFamily="34" charset="0"/>
                <a:ea typeface="Times New Roman" pitchFamily="18" charset="0"/>
                <a:cs typeface="Times New Roman" pitchFamily="18" charset="0"/>
              </a:rPr>
              <a:t>and economic viability of the integrated </a:t>
            </a:r>
            <a:r>
              <a:rPr lang="en-GB" dirty="0" smtClean="0">
                <a:latin typeface="Frutiger LT Com 55 Roman" pitchFamily="34" charset="0"/>
                <a:ea typeface="Times New Roman" pitchFamily="18" charset="0"/>
                <a:cs typeface="Times New Roman" pitchFamily="18" charset="0"/>
              </a:rPr>
              <a:t>process</a:t>
            </a:r>
          </a:p>
          <a:p>
            <a:pPr marL="285750" lvl="0" indent="-285750" algn="just" eaLnBrk="1" hangingPunct="1">
              <a:spcBef>
                <a:spcPts val="120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</a:pPr>
            <a:r>
              <a:rPr lang="en-GB" dirty="0">
                <a:latin typeface="Frutiger LT Com 55 Roman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GB" dirty="0" smtClean="0">
                <a:latin typeface="Frutiger LT Com 55 Roman" pitchFamily="34" charset="0"/>
                <a:ea typeface="Times New Roman" pitchFamily="18" charset="0"/>
                <a:cs typeface="Times New Roman" pitchFamily="18" charset="0"/>
              </a:rPr>
              <a:t>onfirm </a:t>
            </a:r>
            <a:r>
              <a:rPr lang="en-GB" dirty="0">
                <a:latin typeface="Frutiger LT Com 55 Roman" pitchFamily="34" charset="0"/>
                <a:ea typeface="Times New Roman" pitchFamily="18" charset="0"/>
                <a:cs typeface="Times New Roman" pitchFamily="18" charset="0"/>
              </a:rPr>
              <a:t>the full life economic, environmental and social sustainability of the entire </a:t>
            </a:r>
            <a:r>
              <a:rPr lang="en-GB" dirty="0" smtClean="0">
                <a:latin typeface="Frutiger LT Com 55 Roman" pitchFamily="34" charset="0"/>
                <a:ea typeface="Times New Roman" pitchFamily="18" charset="0"/>
                <a:cs typeface="Times New Roman" pitchFamily="18" charset="0"/>
              </a:rPr>
              <a:t>approach</a:t>
            </a:r>
            <a:endParaRPr lang="en-GB" dirty="0">
              <a:latin typeface="Frutiger LT Com 55 Roman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1200"/>
              </a:spcBef>
              <a:spcAft>
                <a:spcPts val="0"/>
              </a:spcAft>
              <a:buSzPct val="140000"/>
            </a:pPr>
            <a:endParaRPr lang="en-US" altLang="en-US" kern="0" dirty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0" y="-6656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GB" altLang="en-US" dirty="0" smtClean="0"/>
              <a:t>SteamBio – Objectives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5539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0" y="-6656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8368" y="1304767"/>
            <a:ext cx="8504113" cy="4356484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531813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800100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079500" indent="-2778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1200"/>
              </a:spcBef>
              <a:spcAft>
                <a:spcPts val="0"/>
              </a:spcAft>
              <a:buSzPct val="140000"/>
            </a:pPr>
            <a:r>
              <a:rPr lang="de-DE" altLang="en-US" b="1" kern="0" dirty="0" smtClean="0"/>
              <a:t>On-site </a:t>
            </a:r>
            <a:r>
              <a:rPr lang="en-US" altLang="en-US" b="1" kern="0" dirty="0" smtClean="0"/>
              <a:t>operation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en-GB" altLang="en-US" kern="0" dirty="0" smtClean="0"/>
              <a:t>Superheated </a:t>
            </a:r>
            <a:r>
              <a:rPr lang="en-GB" altLang="en-US" kern="0" dirty="0"/>
              <a:t>s</a:t>
            </a:r>
            <a:r>
              <a:rPr lang="en-GB" altLang="en-US" kern="0" dirty="0" smtClean="0"/>
              <a:t>team (SHS) processing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en-GB" altLang="en-US" kern="0" dirty="0" smtClean="0"/>
              <a:t>Combined</a:t>
            </a:r>
            <a:r>
              <a:rPr lang="de-DE" altLang="en-US" kern="0" dirty="0" smtClean="0"/>
              <a:t> </a:t>
            </a:r>
            <a:r>
              <a:rPr lang="en-GB" altLang="en-US" kern="0" dirty="0" smtClean="0"/>
              <a:t>milling in SHS atmosphere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de-DE" altLang="en-US" kern="0" dirty="0" err="1" smtClean="0"/>
              <a:t>Pre</a:t>
            </a:r>
            <a:r>
              <a:rPr lang="de-DE" altLang="en-US" kern="0" dirty="0" smtClean="0"/>
              <a:t>- </a:t>
            </a:r>
            <a:r>
              <a:rPr lang="de-DE" altLang="en-US" kern="0" dirty="0" err="1" smtClean="0"/>
              <a:t>and</a:t>
            </a:r>
            <a:r>
              <a:rPr lang="de-DE" altLang="en-US" kern="0" dirty="0" smtClean="0"/>
              <a:t> post-</a:t>
            </a:r>
            <a:r>
              <a:rPr lang="de-DE" altLang="en-US" kern="0" dirty="0"/>
              <a:t>h</a:t>
            </a:r>
            <a:r>
              <a:rPr lang="de-DE" altLang="en-US" kern="0" dirty="0" smtClean="0"/>
              <a:t>andling </a:t>
            </a:r>
            <a:r>
              <a:rPr lang="de-DE" altLang="en-US" kern="0" dirty="0" err="1" smtClean="0"/>
              <a:t>systems</a:t>
            </a:r>
            <a:r>
              <a:rPr lang="de-DE" altLang="en-US" kern="0" dirty="0" smtClean="0"/>
              <a:t> (</a:t>
            </a:r>
            <a:r>
              <a:rPr lang="de-DE" altLang="en-US" kern="0" dirty="0" err="1" smtClean="0"/>
              <a:t>coveying</a:t>
            </a:r>
            <a:r>
              <a:rPr lang="de-DE" altLang="en-US" kern="0" dirty="0" smtClean="0"/>
              <a:t>, </a:t>
            </a:r>
            <a:r>
              <a:rPr lang="de-DE" altLang="en-US" kern="0" dirty="0" err="1" smtClean="0"/>
              <a:t>filling</a:t>
            </a:r>
            <a:r>
              <a:rPr lang="de-DE" altLang="en-US" kern="0" dirty="0" smtClean="0"/>
              <a:t>, </a:t>
            </a:r>
            <a:r>
              <a:rPr lang="de-DE" altLang="en-US" kern="0" dirty="0" err="1" smtClean="0"/>
              <a:t>loading</a:t>
            </a:r>
            <a:r>
              <a:rPr lang="de-DE" altLang="en-US" kern="0" dirty="0" smtClean="0"/>
              <a:t>, </a:t>
            </a:r>
            <a:r>
              <a:rPr lang="de-DE" altLang="en-US" kern="0" dirty="0" err="1" smtClean="0"/>
              <a:t>packaging</a:t>
            </a:r>
            <a:r>
              <a:rPr lang="de-DE" altLang="en-US" kern="0" dirty="0" smtClean="0"/>
              <a:t>, etc.)</a:t>
            </a:r>
            <a:endParaRPr lang="en-GB" altLang="en-US" kern="0" dirty="0" smtClean="0"/>
          </a:p>
          <a:p>
            <a:pPr marL="285750" indent="-285750" algn="just" eaLnBrk="1" hangingPunct="1">
              <a:spcBef>
                <a:spcPts val="12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en-GB" altLang="en-US" kern="0" dirty="0"/>
              <a:t>Volatiles </a:t>
            </a:r>
            <a:r>
              <a:rPr lang="en-GB" altLang="en-US" kern="0" dirty="0" smtClean="0"/>
              <a:t>fractionation </a:t>
            </a:r>
            <a:r>
              <a:rPr lang="en-GB" altLang="en-US" kern="0" dirty="0"/>
              <a:t>(e.g. </a:t>
            </a:r>
            <a:r>
              <a:rPr lang="en-GB" altLang="en-US" kern="0" dirty="0" smtClean="0"/>
              <a:t>selective condensation)</a:t>
            </a:r>
          </a:p>
          <a:p>
            <a:pPr marL="0" indent="0" algn="just" eaLnBrk="1" hangingPunct="1">
              <a:spcBef>
                <a:spcPts val="1200"/>
              </a:spcBef>
              <a:spcAft>
                <a:spcPts val="0"/>
              </a:spcAft>
              <a:buSzPct val="140000"/>
            </a:pPr>
            <a:r>
              <a:rPr lang="de-DE" altLang="en-US" b="1" kern="0" dirty="0" smtClean="0"/>
              <a:t>Downstream </a:t>
            </a:r>
            <a:r>
              <a:rPr lang="en-US" altLang="en-US" b="1" kern="0" dirty="0" smtClean="0"/>
              <a:t>processing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de-DE" altLang="en-US" kern="0" dirty="0" err="1" smtClean="0"/>
              <a:t>Organosolv-process</a:t>
            </a:r>
            <a:r>
              <a:rPr lang="de-DE" altLang="en-US" kern="0" dirty="0" smtClean="0"/>
              <a:t> </a:t>
            </a:r>
            <a:endParaRPr lang="en-GB" altLang="en-US" kern="0" dirty="0" smtClean="0"/>
          </a:p>
          <a:p>
            <a:pPr marL="285750" indent="-285750" algn="just" eaLnBrk="1" hangingPunct="1">
              <a:spcBef>
                <a:spcPts val="12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en-GB" altLang="en-US" kern="0" dirty="0" smtClean="0"/>
              <a:t>High-vacuum and flash distillation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en-GB" altLang="en-US" kern="0" dirty="0" smtClean="0"/>
              <a:t>Liquid-liquid extraction</a:t>
            </a:r>
            <a:r>
              <a:rPr lang="de-DE" altLang="en-US" kern="0" dirty="0" smtClean="0"/>
              <a:t> </a:t>
            </a:r>
            <a:endParaRPr lang="en-GB" altLang="en-US" kern="0" dirty="0" smtClean="0"/>
          </a:p>
          <a:p>
            <a:pPr marL="285750" indent="-285750" algn="just" eaLnBrk="1" hangingPunct="1">
              <a:spcBef>
                <a:spcPct val="70000"/>
              </a:spcBef>
              <a:spcAft>
                <a:spcPct val="70000"/>
              </a:spcAft>
              <a:buSzPct val="140000"/>
              <a:buFont typeface="Wingdings" pitchFamily="2" charset="2"/>
              <a:buChar char="§"/>
            </a:pPr>
            <a:endParaRPr lang="en-GB" altLang="en-US" b="1" kern="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GB" altLang="en-US" dirty="0" smtClean="0"/>
              <a:t>SteamBio – Enabling </a:t>
            </a:r>
            <a:r>
              <a:rPr lang="en-GB" altLang="en-US" dirty="0"/>
              <a:t>t</a:t>
            </a:r>
            <a:r>
              <a:rPr lang="en-GB" altLang="en-US" dirty="0" smtClean="0"/>
              <a:t>echnologies</a:t>
            </a:r>
            <a:endParaRPr lang="de-DE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08" y="1241757"/>
            <a:ext cx="6022060" cy="319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90695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SHS processing</a:t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800" dirty="0" smtClean="0"/>
              <a:t>so far just used for drying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66726" y="4473116"/>
            <a:ext cx="8463618" cy="1584176"/>
          </a:xfrm>
        </p:spPr>
        <p:txBody>
          <a:bodyPr/>
          <a:lstStyle/>
          <a:p>
            <a:pPr marL="265113" indent="-265113" algn="just" defTabSz="360000">
              <a:buFont typeface="Wingdings" pitchFamily="2" charset="2"/>
              <a:buChar char="n"/>
            </a:pPr>
            <a:r>
              <a:rPr lang="en-US" kern="1200" dirty="0"/>
              <a:t>Superior heat transfer properties compared to hot air </a:t>
            </a:r>
          </a:p>
          <a:p>
            <a:pPr marL="265113" indent="-265113" algn="just">
              <a:buFont typeface="Wingdings" pitchFamily="2" charset="2"/>
              <a:buChar char="n"/>
            </a:pPr>
            <a:r>
              <a:rPr lang="en-US" kern="1200" dirty="0" smtClean="0"/>
              <a:t>Reduced </a:t>
            </a:r>
            <a:r>
              <a:rPr lang="en-US" kern="1200" dirty="0"/>
              <a:t>processing time and lower specific energy consumption </a:t>
            </a:r>
          </a:p>
          <a:p>
            <a:pPr marL="265113" indent="-265113" algn="just">
              <a:buFont typeface="Wingdings" pitchFamily="2" charset="2"/>
              <a:buChar char="n"/>
            </a:pPr>
            <a:r>
              <a:rPr lang="en-US" kern="1200" dirty="0"/>
              <a:t>No oxidative reactions and avoiding the risk of fire or explosions</a:t>
            </a:r>
          </a:p>
          <a:p>
            <a:pPr marL="265113" indent="-265113" algn="just">
              <a:buFont typeface="Wingdings" pitchFamily="2" charset="2"/>
              <a:buChar char="n"/>
            </a:pPr>
            <a:r>
              <a:rPr lang="en-US" kern="1200" dirty="0"/>
              <a:t>Allowing recovery of energy and volatile compounds </a:t>
            </a:r>
          </a:p>
        </p:txBody>
      </p:sp>
    </p:spTree>
    <p:extLst>
      <p:ext uri="{BB962C8B-B14F-4D97-AF65-F5344CB8AC3E}">
        <p14:creationId xmlns:p14="http://schemas.microsoft.com/office/powerpoint/2010/main" val="19396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93" y="1241757"/>
            <a:ext cx="5875803" cy="492443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8000"/>
                </a:solidFill>
              </a:rPr>
              <a:t>The </a:t>
            </a:r>
            <a:r>
              <a:rPr lang="en-US" sz="2000" dirty="0" err="1" smtClean="0">
                <a:solidFill>
                  <a:srgbClr val="008000"/>
                </a:solidFill>
              </a:rPr>
              <a:t>SteamBio</a:t>
            </a:r>
            <a:r>
              <a:rPr lang="en-US" sz="2000" dirty="0" smtClean="0">
                <a:solidFill>
                  <a:srgbClr val="008000"/>
                </a:solidFill>
              </a:rPr>
              <a:t> SHS </a:t>
            </a:r>
            <a:r>
              <a:rPr lang="en-US" sz="2000" dirty="0" smtClean="0">
                <a:solidFill>
                  <a:srgbClr val="008000"/>
                </a:solidFill>
              </a:rPr>
              <a:t>torrefaction process</a:t>
            </a:r>
            <a:endParaRPr lang="de-DE" sz="2000" dirty="0">
              <a:solidFill>
                <a:srgbClr val="008000"/>
              </a:solidFill>
            </a:endParaRPr>
          </a:p>
        </p:txBody>
      </p:sp>
      <p:pic>
        <p:nvPicPr>
          <p:cNvPr id="10" name="Picture 2" descr="Y:\000_Shared\930_PR-Austausch\PT\Prospekt-IGB-Heckmann\Bild 10\Temperatur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" y="2118620"/>
            <a:ext cx="6804000" cy="16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0374" y="4185084"/>
            <a:ext cx="6955942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just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GB" dirty="0">
                <a:latin typeface="+mn-lt"/>
              </a:rPr>
              <a:t>Increase in energy density of the solid biomass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dirty="0">
                <a:latin typeface="+mn-lt"/>
              </a:rPr>
              <a:t>Decrease in volumetric density of the solid biomass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GB" dirty="0">
                <a:latin typeface="+mn-lt"/>
              </a:rPr>
              <a:t>Reduction in power consumption required for grinding</a:t>
            </a:r>
          </a:p>
          <a:p>
            <a:pPr algn="just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GB" dirty="0">
                <a:latin typeface="+mn-lt"/>
              </a:rPr>
              <a:t>Improved transport and storage stability</a:t>
            </a:r>
            <a:endParaRPr lang="en-GB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90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kern="0" dirty="0" smtClean="0"/>
              <a:t>SHS processing</a:t>
            </a:r>
            <a:br>
              <a:rPr lang="en-US" kern="0" dirty="0" smtClean="0"/>
            </a:br>
            <a:r>
              <a:rPr lang="en-US" sz="800" kern="0" dirty="0" smtClean="0"/>
              <a:t/>
            </a:r>
            <a:br>
              <a:rPr lang="en-US" sz="800" kern="0" dirty="0" smtClean="0"/>
            </a:br>
            <a:r>
              <a:rPr lang="en-US" sz="1800" kern="0" dirty="0" smtClean="0"/>
              <a:t>extended operation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de-DE" kern="0" dirty="0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1583668" y="1853825"/>
            <a:ext cx="0" cy="215124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115616" y="3897052"/>
            <a:ext cx="39604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07804" y="1853825"/>
            <a:ext cx="0" cy="215124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871700" y="3897052"/>
            <a:ext cx="93610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8368" y="1304767"/>
            <a:ext cx="8504113" cy="4356484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531813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800100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079500" indent="-2778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1200"/>
              </a:spcBef>
              <a:spcAft>
                <a:spcPts val="0"/>
              </a:spcAft>
              <a:buSzPct val="140000"/>
            </a:pPr>
            <a:r>
              <a:rPr lang="de-DE" altLang="en-US" kern="0" dirty="0" smtClean="0"/>
              <a:t>E.g. </a:t>
            </a:r>
            <a:r>
              <a:rPr lang="de-DE" altLang="en-US" kern="0" dirty="0" err="1" smtClean="0"/>
              <a:t>organosolv-process</a:t>
            </a:r>
            <a:endParaRPr lang="en-GB" altLang="en-US" kern="0" dirty="0" smtClean="0"/>
          </a:p>
          <a:p>
            <a:pPr marL="285750" indent="-285750" algn="just" eaLnBrk="1" hangingPunct="1">
              <a:spcBef>
                <a:spcPct val="70000"/>
              </a:spcBef>
              <a:spcAft>
                <a:spcPct val="70000"/>
              </a:spcAft>
              <a:buSzPct val="140000"/>
              <a:buFont typeface="Wingdings" pitchFamily="2" charset="2"/>
              <a:buChar char="§"/>
            </a:pPr>
            <a:endParaRPr lang="en-GB" altLang="en-US" b="1" kern="0" dirty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0" y="-6656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GB" altLang="en-US" dirty="0" smtClean="0"/>
              <a:t>Downstream processing – Solid handling</a:t>
            </a:r>
            <a:endParaRPr lang="de-DE" kern="0" dirty="0"/>
          </a:p>
        </p:txBody>
      </p:sp>
      <p:pic>
        <p:nvPicPr>
          <p:cNvPr id="32770" name="Picture 2" descr="http://www.cbp.fraunhofer.de/content/dam/cbp/de/HomepageStart/diagram-Modul1-GR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" y="1736812"/>
            <a:ext cx="8496000" cy="35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 defTabSz="360000" eaLnBrk="1" hangingPunct="1">
              <a:spcAft>
                <a:spcPts val="900"/>
              </a:spcAft>
              <a:buFont typeface="Wingdings" pitchFamily="2" charset="2"/>
              <a:buChar char="n"/>
            </a:pPr>
            <a:r>
              <a:rPr lang="en-US" kern="1200" dirty="0" smtClean="0"/>
              <a:t>The Consortium</a:t>
            </a:r>
          </a:p>
          <a:p>
            <a:pPr marL="360000" indent="-360000" defTabSz="360000" eaLnBrk="1" hangingPunct="1">
              <a:spcAft>
                <a:spcPts val="900"/>
              </a:spcAft>
              <a:buFont typeface="Wingdings" pitchFamily="2" charset="2"/>
              <a:buChar char="n"/>
            </a:pPr>
            <a:r>
              <a:rPr lang="en-US" kern="1200" dirty="0" smtClean="0"/>
              <a:t>Fossil </a:t>
            </a:r>
            <a:r>
              <a:rPr lang="en-US" kern="1200" dirty="0" smtClean="0"/>
              <a:t>vs. renewable biomass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Status quo</a:t>
            </a:r>
            <a:endParaRPr lang="en-US" kern="1200" dirty="0"/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/>
              <a:t>Our vision</a:t>
            </a:r>
          </a:p>
          <a:p>
            <a:pPr marL="360000" indent="-360000" defTabSz="360000" eaLnBrk="1" hangingPunct="1">
              <a:spcAft>
                <a:spcPts val="900"/>
              </a:spcAft>
              <a:buFont typeface="Wingdings" pitchFamily="2" charset="2"/>
              <a:buChar char="n"/>
            </a:pPr>
            <a:r>
              <a:rPr lang="en-US" kern="1200" dirty="0" smtClean="0"/>
              <a:t>SteamBio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Objectives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On-site operation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Downstream processing</a:t>
            </a:r>
          </a:p>
          <a:p>
            <a:pPr marL="280625" lvl="1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The </a:t>
            </a:r>
            <a:r>
              <a:rPr lang="en-US" kern="1200" dirty="0" err="1" smtClean="0"/>
              <a:t>SteamBio</a:t>
            </a:r>
            <a:r>
              <a:rPr lang="en-US" kern="1200" dirty="0" smtClean="0"/>
              <a:t> Business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/>
              <a:t>S</a:t>
            </a:r>
            <a:r>
              <a:rPr lang="en-US" kern="1200" dirty="0" smtClean="0"/>
              <a:t>upply </a:t>
            </a:r>
            <a:r>
              <a:rPr lang="en-US" kern="1200" dirty="0" smtClean="0"/>
              <a:t>chain</a:t>
            </a:r>
            <a:endParaRPr lang="en-US" kern="1200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0" y="-6656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8368" y="1304767"/>
            <a:ext cx="8504113" cy="4356484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531813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800100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079500" indent="-2778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1200"/>
              </a:spcBef>
              <a:spcAft>
                <a:spcPts val="600"/>
              </a:spcAft>
              <a:buSzPct val="140000"/>
            </a:pPr>
            <a:r>
              <a:rPr lang="en-US" altLang="en-US" kern="0" dirty="0" smtClean="0"/>
              <a:t>E.g. extraction column with distillation recovery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GB" altLang="en-US" dirty="0" smtClean="0"/>
              <a:t>Downstream processing – </a:t>
            </a:r>
            <a:r>
              <a:rPr lang="en-GB" altLang="en-US" dirty="0"/>
              <a:t>L</a:t>
            </a:r>
            <a:r>
              <a:rPr lang="en-GB" altLang="en-US" dirty="0" smtClean="0"/>
              <a:t>iquid</a:t>
            </a:r>
            <a:r>
              <a:rPr lang="en-GB" altLang="en-US" dirty="0"/>
              <a:t> (condensable) </a:t>
            </a:r>
            <a:r>
              <a:rPr lang="en-GB" altLang="en-US" dirty="0" smtClean="0"/>
              <a:t>handling</a:t>
            </a:r>
            <a:endParaRPr lang="de-DE" kern="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1687732"/>
            <a:ext cx="7488000" cy="43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Consortium</a:t>
            </a:r>
          </a:p>
          <a:p>
            <a:pPr marL="360000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Fossil </a:t>
            </a: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vs. renewable biomass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Status quo</a:t>
            </a:r>
            <a:endParaRPr lang="en-US" kern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Our vision</a:t>
            </a:r>
          </a:p>
          <a:p>
            <a:pPr marL="360000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SteamBio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Objectives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On-site operation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Downstream processing</a:t>
            </a:r>
          </a:p>
          <a:p>
            <a:pPr marL="280625" lvl="1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The </a:t>
            </a:r>
            <a:r>
              <a:rPr lang="en-US" kern="1200" dirty="0" err="1" smtClean="0"/>
              <a:t>SteamBio</a:t>
            </a:r>
            <a:r>
              <a:rPr lang="en-US" kern="1200" dirty="0" smtClean="0"/>
              <a:t> Business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/>
              <a:t>S</a:t>
            </a:r>
            <a:r>
              <a:rPr lang="en-US" kern="1200" dirty="0" smtClean="0"/>
              <a:t>upply </a:t>
            </a:r>
            <a:r>
              <a:rPr lang="en-US" kern="1200" dirty="0" smtClean="0"/>
              <a:t>chain</a:t>
            </a:r>
            <a:endParaRPr lang="en-US" kern="1200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 descr="Y:\000_Projekte\SteamBio\6_Relevant Notations\63_Drafts\ACHEMA\Cliparts\euro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9233" r="3254" b="8439"/>
          <a:stretch/>
        </p:blipFill>
        <p:spPr bwMode="auto">
          <a:xfrm>
            <a:off x="468060" y="1340768"/>
            <a:ext cx="4644000" cy="46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468060" y="1330991"/>
            <a:ext cx="4644000" cy="4690297"/>
            <a:chOff x="1475656" y="753807"/>
            <a:chExt cx="3600000" cy="3635886"/>
          </a:xfrm>
        </p:grpSpPr>
        <p:pic>
          <p:nvPicPr>
            <p:cNvPr id="32" name="Picture 5" descr="Y:\000_Projekte\SteamBio\6_Relevant Notations\63_Drafts\ACHEMA\Cliparts\europ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8" t="9656" r="33993" b="75891"/>
            <a:stretch/>
          </p:blipFill>
          <p:spPr bwMode="auto">
            <a:xfrm>
              <a:off x="1475656" y="753807"/>
              <a:ext cx="3600000" cy="363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Ellipse 43"/>
            <p:cNvSpPr/>
            <p:nvPr/>
          </p:nvSpPr>
          <p:spPr bwMode="auto">
            <a:xfrm>
              <a:off x="2454209" y="2191183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S</a:t>
              </a:r>
              <a:endParaRPr lang="de-DE" sz="900" dirty="0"/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4573275" y="773201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N</a:t>
              </a:r>
              <a:endParaRPr lang="de-DE" sz="900" dirty="0"/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4607656" y="1840979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FIN</a:t>
              </a:r>
              <a:endParaRPr lang="de-DE" sz="900" dirty="0"/>
            </a:p>
          </p:txBody>
        </p:sp>
      </p:grp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pPr lvl="0"/>
            <a:r>
              <a:rPr lang="en-US" dirty="0" smtClean="0"/>
              <a:t>Supply chain level 1 – Local pretreatment</a:t>
            </a:r>
            <a:endParaRPr lang="en-US" dirty="0"/>
          </a:p>
        </p:txBody>
      </p:sp>
      <p:pic>
        <p:nvPicPr>
          <p:cNvPr id="28" name="Picture 4" descr="Y:\000_Projekte\SteamBio\6_Relevant Notations\63_Drafts\ACHEMA\Cliparts\spr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76" y="1700809"/>
            <a:ext cx="360000" cy="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Y:\000_Projekte\SteamBio\6_Relevant Notations\63_Drafts\ACHEMA\Cliparts\spr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75671"/>
            <a:ext cx="360000" cy="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Y:\000_Projekte\SteamBio\6_Relevant Notations\63_Drafts\ACHEMA\Cliparts\spr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59" y="1875670"/>
            <a:ext cx="360000" cy="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Y:\000_Projekte\SteamBio\6_Relevant Notations\63_Drafts\ACHEMA\Cliparts\spr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16" y="1892830"/>
            <a:ext cx="360000" cy="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lipse 35"/>
          <p:cNvSpPr/>
          <p:nvPr/>
        </p:nvSpPr>
        <p:spPr bwMode="auto">
          <a:xfrm>
            <a:off x="2915816" y="1530173"/>
            <a:ext cx="1860686" cy="1432086"/>
          </a:xfrm>
          <a:prstGeom prst="ellipse">
            <a:avLst/>
          </a:prstGeom>
          <a:noFill/>
          <a:ln w="57150" algn="ctr">
            <a:solidFill>
              <a:srgbClr val="B1C800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pic>
        <p:nvPicPr>
          <p:cNvPr id="34" name="Picture 4" descr="Y:\000_Projekte\SteamBio\6_Relevant Notations\63_Drafts\ACHEMA\Cliparts\spr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96" y="1346305"/>
            <a:ext cx="360000" cy="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12">
                        <a14:foregroundMark x1="11527" y1="27273" x2="11527" y2="27273"/>
                        <a14:foregroundMark x1="12680" y1="19318" x2="12680" y2="19318"/>
                        <a14:foregroundMark x1="14697" y1="17045" x2="14697" y2="17045"/>
                        <a14:foregroundMark x1="7781" y1="28409" x2="7781" y2="28409"/>
                        <a14:foregroundMark x1="10663" y1="19318" x2="10663" y2="19318"/>
                        <a14:foregroundMark x1="12680" y1="10227" x2="12680" y2="10227"/>
                        <a14:backgroundMark x1="5764" y1="7955" x2="5764" y2="7955"/>
                        <a14:backgroundMark x1="17579" y1="4545" x2="17579" y2="4545"/>
                        <a14:backgroundMark x1="18156" y1="29545" x2="18156" y2="29545"/>
                        <a14:backgroundMark x1="18156" y1="42045" x2="18156" y2="42045"/>
                        <a14:backgroundMark x1="18444" y1="53409" x2="18444" y2="53409"/>
                        <a14:backgroundMark x1="18444" y1="61364" x2="18444" y2="61364"/>
                        <a14:backgroundMark x1="18156" y1="72727" x2="18156" y2="72727"/>
                        <a14:backgroundMark x1="22478" y1="72727" x2="22478" y2="72727"/>
                        <a14:backgroundMark x1="24784" y1="71591" x2="24784" y2="71591"/>
                        <a14:backgroundMark x1="26513" y1="71591" x2="26513" y2="71591"/>
                        <a14:backgroundMark x1="27666" y1="70455" x2="27666" y2="70455"/>
                        <a14:backgroundMark x1="33429" y1="71591" x2="33429" y2="71591"/>
                        <a14:backgroundMark x1="35735" y1="70455" x2="35735" y2="70455"/>
                        <a14:backgroundMark x1="38905" y1="70455" x2="38905" y2="70455"/>
                        <a14:backgroundMark x1="37176" y1="70455" x2="37176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18" y="3888707"/>
            <a:ext cx="1764000" cy="5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Ellipse 38"/>
          <p:cNvSpPr/>
          <p:nvPr/>
        </p:nvSpPr>
        <p:spPr bwMode="auto">
          <a:xfrm>
            <a:off x="2195419" y="3683998"/>
            <a:ext cx="2493070" cy="1075947"/>
          </a:xfrm>
          <a:prstGeom prst="ellipse">
            <a:avLst/>
          </a:prstGeom>
          <a:noFill/>
          <a:ln w="57150" algn="ctr">
            <a:solidFill>
              <a:srgbClr val="006E9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cxnSp>
        <p:nvCxnSpPr>
          <p:cNvPr id="41" name="Gerade Verbindung mit Pfeil 40"/>
          <p:cNvCxnSpPr/>
          <p:nvPr/>
        </p:nvCxnSpPr>
        <p:spPr bwMode="auto">
          <a:xfrm flipH="1">
            <a:off x="3472060" y="2607408"/>
            <a:ext cx="343837" cy="1281299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hteck 36"/>
          <p:cNvSpPr>
            <a:spLocks/>
          </p:cNvSpPr>
          <p:nvPr/>
        </p:nvSpPr>
        <p:spPr bwMode="auto">
          <a:xfrm>
            <a:off x="5724128" y="1522915"/>
            <a:ext cx="2340000" cy="936000"/>
          </a:xfrm>
          <a:prstGeom prst="rect">
            <a:avLst/>
          </a:prstGeom>
          <a:solidFill>
            <a:srgbClr val="B1C800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Local forestry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districts</a:t>
            </a:r>
            <a:endParaRPr lang="en-US" dirty="0"/>
          </a:p>
        </p:txBody>
      </p:sp>
      <p:sp>
        <p:nvSpPr>
          <p:cNvPr id="40" name="Rechteck 39"/>
          <p:cNvSpPr>
            <a:spLocks/>
          </p:cNvSpPr>
          <p:nvPr/>
        </p:nvSpPr>
        <p:spPr bwMode="auto">
          <a:xfrm>
            <a:off x="5724128" y="4111016"/>
            <a:ext cx="2340000" cy="936000"/>
          </a:xfrm>
          <a:prstGeom prst="rect">
            <a:avLst/>
          </a:prstGeom>
          <a:solidFill>
            <a:srgbClr val="006E9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Mobile </a:t>
            </a:r>
            <a:r>
              <a:rPr lang="en-US" dirty="0" err="1" smtClean="0"/>
              <a:t>SteamBio</a:t>
            </a:r>
            <a:r>
              <a:rPr lang="en-US" dirty="0" smtClean="0"/>
              <a:t>-service of pretreatment 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516216" y="2897741"/>
            <a:ext cx="1308036" cy="769527"/>
            <a:chOff x="6516216" y="2082635"/>
            <a:chExt cx="1308036" cy="577145"/>
          </a:xfrm>
        </p:grpSpPr>
        <p:cxnSp>
          <p:nvCxnSpPr>
            <p:cNvPr id="42" name="Gerade Verbindung mit Pfeil 41"/>
            <p:cNvCxnSpPr/>
            <p:nvPr/>
          </p:nvCxnSpPr>
          <p:spPr bwMode="auto">
            <a:xfrm>
              <a:off x="6516216" y="2082635"/>
              <a:ext cx="0" cy="577145"/>
            </a:xfrm>
            <a:prstGeom prst="straightConnector1">
              <a:avLst/>
            </a:prstGeom>
            <a:noFill/>
            <a:ln w="57150" cap="flat" cmpd="sng" algn="ctr">
              <a:solidFill>
                <a:srgbClr val="179C7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feld 42"/>
            <p:cNvSpPr txBox="1"/>
            <p:nvPr/>
          </p:nvSpPr>
          <p:spPr>
            <a:xfrm>
              <a:off x="6732240" y="2186541"/>
              <a:ext cx="1092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10</a:t>
              </a:r>
              <a:r>
                <a:rPr lang="de-DE" b="1" baseline="30000" dirty="0" smtClean="0"/>
                <a:t>1</a:t>
              </a:r>
              <a:r>
                <a:rPr lang="de-DE" b="1" dirty="0" smtClean="0"/>
                <a:t> km</a:t>
              </a:r>
              <a:endParaRPr lang="de-DE" b="1" dirty="0"/>
            </a:p>
          </p:txBody>
        </p:sp>
      </p:grpSp>
      <p:pic>
        <p:nvPicPr>
          <p:cNvPr id="29" name="Picture 4" descr="Y:\000_Projekte\SteamBio\6_Relevant Notations\63_Drafts\ACHEMA\Cliparts\spr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98" y="2247333"/>
            <a:ext cx="360000" cy="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37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468060" y="1330991"/>
            <a:ext cx="4644000" cy="4690297"/>
            <a:chOff x="1475656" y="753807"/>
            <a:chExt cx="3600000" cy="3635886"/>
          </a:xfrm>
        </p:grpSpPr>
        <p:pic>
          <p:nvPicPr>
            <p:cNvPr id="57" name="Picture 5" descr="Y:\000_Projekte\SteamBio\6_Relevant Notations\63_Drafts\ACHEMA\Cliparts\europ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8" t="9656" r="33993" b="75891"/>
            <a:stretch/>
          </p:blipFill>
          <p:spPr bwMode="auto">
            <a:xfrm>
              <a:off x="1475656" y="753807"/>
              <a:ext cx="3600000" cy="363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Ellipse 57"/>
            <p:cNvSpPr/>
            <p:nvPr/>
          </p:nvSpPr>
          <p:spPr bwMode="auto">
            <a:xfrm>
              <a:off x="2454209" y="2191183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S</a:t>
              </a:r>
              <a:endParaRPr lang="de-DE" sz="900" dirty="0"/>
            </a:p>
          </p:txBody>
        </p:sp>
        <p:sp>
          <p:nvSpPr>
            <p:cNvPr id="59" name="Ellipse 58"/>
            <p:cNvSpPr/>
            <p:nvPr/>
          </p:nvSpPr>
          <p:spPr bwMode="auto">
            <a:xfrm>
              <a:off x="4573275" y="773201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N</a:t>
              </a:r>
              <a:endParaRPr lang="de-DE" sz="900" dirty="0"/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4607656" y="1840979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FIN</a:t>
              </a:r>
              <a:endParaRPr lang="de-DE" sz="900" dirty="0"/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US" dirty="0"/>
              <a:t>Supply chain level 2 – Short distance transportation</a:t>
            </a:r>
            <a:endParaRPr lang="en-US" kern="0" dirty="0"/>
          </a:p>
        </p:txBody>
      </p:sp>
      <p:grpSp>
        <p:nvGrpSpPr>
          <p:cNvPr id="35" name="Gruppieren 34"/>
          <p:cNvGrpSpPr>
            <a:grpSpLocks noChangeAspect="1"/>
          </p:cNvGrpSpPr>
          <p:nvPr/>
        </p:nvGrpSpPr>
        <p:grpSpPr>
          <a:xfrm>
            <a:off x="467544" y="1232756"/>
            <a:ext cx="4680000" cy="4719809"/>
            <a:chOff x="677611" y="747107"/>
            <a:chExt cx="3641028" cy="3672000"/>
          </a:xfrm>
        </p:grpSpPr>
        <p:pic>
          <p:nvPicPr>
            <p:cNvPr id="36" name="Picture 5" descr="Y:\000_Projekte\SteamBio\6_Relevant Notations\63_Drafts\ACHEMA\Cliparts\europ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14" t="9657" r="31716" b="68015"/>
            <a:stretch/>
          </p:blipFill>
          <p:spPr bwMode="auto">
            <a:xfrm>
              <a:off x="677611" y="747107"/>
              <a:ext cx="3641028" cy="36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Ellipse 36"/>
            <p:cNvSpPr/>
            <p:nvPr/>
          </p:nvSpPr>
          <p:spPr bwMode="auto">
            <a:xfrm>
              <a:off x="3733392" y="1481040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FIN</a:t>
              </a:r>
              <a:endParaRPr lang="de-DE" sz="900" dirty="0"/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1729190" y="3485242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S</a:t>
              </a:r>
              <a:endParaRPr lang="de-DE" sz="900" dirty="0"/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3547674" y="797845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N</a:t>
              </a:r>
              <a:endParaRPr lang="de-DE" sz="900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239852" y="1858771"/>
            <a:ext cx="722153" cy="456307"/>
            <a:chOff x="4785951" y="1394077"/>
            <a:chExt cx="722153" cy="342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91630"/>
              <a:ext cx="576000" cy="14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Ellipse 12"/>
            <p:cNvSpPr/>
            <p:nvPr/>
          </p:nvSpPr>
          <p:spPr bwMode="auto">
            <a:xfrm>
              <a:off x="4785951" y="1394077"/>
              <a:ext cx="722153" cy="342230"/>
            </a:xfrm>
            <a:prstGeom prst="ellipse">
              <a:avLst/>
            </a:prstGeom>
            <a:noFill/>
            <a:ln w="38100" algn="ctr">
              <a:solidFill>
                <a:srgbClr val="006E92"/>
              </a:solidFill>
              <a:miter lim="800000"/>
              <a:headEnd/>
              <a:tailEnd/>
            </a:ln>
            <a:effectLst/>
            <a:ex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de-DE" sz="14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267744" y="2624784"/>
            <a:ext cx="722153" cy="456307"/>
            <a:chOff x="4785951" y="1394077"/>
            <a:chExt cx="722153" cy="34223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91630"/>
              <a:ext cx="576000" cy="14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Ellipse 15"/>
            <p:cNvSpPr/>
            <p:nvPr/>
          </p:nvSpPr>
          <p:spPr bwMode="auto">
            <a:xfrm>
              <a:off x="4785951" y="1394077"/>
              <a:ext cx="722153" cy="342230"/>
            </a:xfrm>
            <a:prstGeom prst="ellipse">
              <a:avLst/>
            </a:prstGeom>
            <a:noFill/>
            <a:ln w="38100" algn="ctr">
              <a:solidFill>
                <a:srgbClr val="006E92"/>
              </a:solidFill>
              <a:miter lim="800000"/>
              <a:headEnd/>
              <a:tailEnd/>
            </a:ln>
            <a:effectLst/>
            <a:ex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de-DE" sz="14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411760" y="3789897"/>
            <a:ext cx="722153" cy="456307"/>
            <a:chOff x="4785951" y="1394077"/>
            <a:chExt cx="722153" cy="34223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91630"/>
              <a:ext cx="576000" cy="14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Ellipse 18"/>
            <p:cNvSpPr/>
            <p:nvPr/>
          </p:nvSpPr>
          <p:spPr bwMode="auto">
            <a:xfrm>
              <a:off x="4785951" y="1394077"/>
              <a:ext cx="722153" cy="342230"/>
            </a:xfrm>
            <a:prstGeom prst="ellipse">
              <a:avLst/>
            </a:prstGeom>
            <a:noFill/>
            <a:ln w="38100" algn="ctr">
              <a:solidFill>
                <a:srgbClr val="006E92"/>
              </a:solidFill>
              <a:miter lim="800000"/>
              <a:headEnd/>
              <a:tailEnd/>
            </a:ln>
            <a:effectLst/>
            <a:ex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de-DE" sz="1400" dirty="0"/>
            </a:p>
          </p:txBody>
        </p:sp>
      </p:grpSp>
      <p:sp>
        <p:nvSpPr>
          <p:cNvPr id="28" name="Ellipse 27"/>
          <p:cNvSpPr/>
          <p:nvPr/>
        </p:nvSpPr>
        <p:spPr bwMode="auto">
          <a:xfrm>
            <a:off x="3879790" y="3647648"/>
            <a:ext cx="542565" cy="456306"/>
          </a:xfrm>
          <a:prstGeom prst="ellipse">
            <a:avLst/>
          </a:prstGeom>
          <a:noFill/>
          <a:ln w="57150" algn="ctr">
            <a:solidFill>
              <a:srgbClr val="25BAE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cxnSp>
        <p:nvCxnSpPr>
          <p:cNvPr id="30" name="Gerade Verbindung mit Pfeil 29"/>
          <p:cNvCxnSpPr/>
          <p:nvPr/>
        </p:nvCxnSpPr>
        <p:spPr bwMode="auto">
          <a:xfrm>
            <a:off x="3707904" y="2256579"/>
            <a:ext cx="506066" cy="1492763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/>
          <p:nvPr/>
        </p:nvCxnSpPr>
        <p:spPr bwMode="auto">
          <a:xfrm>
            <a:off x="2807544" y="2949596"/>
            <a:ext cx="1286214" cy="826550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2"/>
          <p:cNvCxnSpPr/>
          <p:nvPr/>
        </p:nvCxnSpPr>
        <p:spPr bwMode="auto">
          <a:xfrm flipV="1">
            <a:off x="2989897" y="3875802"/>
            <a:ext cx="983649" cy="44166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hteck 39"/>
          <p:cNvSpPr>
            <a:spLocks/>
          </p:cNvSpPr>
          <p:nvPr/>
        </p:nvSpPr>
        <p:spPr bwMode="auto">
          <a:xfrm>
            <a:off x="5724128" y="1516841"/>
            <a:ext cx="2340000" cy="940051"/>
          </a:xfrm>
          <a:prstGeom prst="rect">
            <a:avLst/>
          </a:prstGeom>
          <a:solidFill>
            <a:srgbClr val="006E9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/>
              <a:t>Mobile </a:t>
            </a:r>
            <a:r>
              <a:rPr lang="en-US" dirty="0" err="1"/>
              <a:t>SteamBio</a:t>
            </a:r>
            <a:r>
              <a:rPr lang="en-US" dirty="0"/>
              <a:t>-service of pretreatment </a:t>
            </a:r>
          </a:p>
        </p:txBody>
      </p:sp>
      <p:sp>
        <p:nvSpPr>
          <p:cNvPr id="41" name="Rechteck 40"/>
          <p:cNvSpPr>
            <a:spLocks/>
          </p:cNvSpPr>
          <p:nvPr/>
        </p:nvSpPr>
        <p:spPr bwMode="auto">
          <a:xfrm>
            <a:off x="5724128" y="4113076"/>
            <a:ext cx="2340000" cy="936000"/>
          </a:xfrm>
          <a:prstGeom prst="rect">
            <a:avLst/>
          </a:prstGeom>
          <a:solidFill>
            <a:srgbClr val="25BAE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Shipping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terminals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6516216" y="2897741"/>
            <a:ext cx="1308036" cy="769527"/>
            <a:chOff x="6516216" y="2082635"/>
            <a:chExt cx="1308036" cy="577145"/>
          </a:xfrm>
        </p:grpSpPr>
        <p:cxnSp>
          <p:nvCxnSpPr>
            <p:cNvPr id="43" name="Gerade Verbindung mit Pfeil 42"/>
            <p:cNvCxnSpPr/>
            <p:nvPr/>
          </p:nvCxnSpPr>
          <p:spPr bwMode="auto">
            <a:xfrm>
              <a:off x="6516216" y="2082635"/>
              <a:ext cx="0" cy="577145"/>
            </a:xfrm>
            <a:prstGeom prst="straightConnector1">
              <a:avLst/>
            </a:prstGeom>
            <a:noFill/>
            <a:ln w="57150" cap="flat" cmpd="sng" algn="ctr">
              <a:solidFill>
                <a:srgbClr val="179C7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feld 43"/>
            <p:cNvSpPr txBox="1"/>
            <p:nvPr/>
          </p:nvSpPr>
          <p:spPr>
            <a:xfrm>
              <a:off x="6732240" y="2186541"/>
              <a:ext cx="1092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10</a:t>
              </a:r>
              <a:r>
                <a:rPr lang="de-DE" b="1" baseline="30000" dirty="0" smtClean="0"/>
                <a:t>2</a:t>
              </a:r>
              <a:r>
                <a:rPr lang="de-DE" b="1" dirty="0" smtClean="0"/>
                <a:t> km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5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467544" y="1232756"/>
            <a:ext cx="4680000" cy="4719809"/>
            <a:chOff x="677611" y="747107"/>
            <a:chExt cx="3641028" cy="3672000"/>
          </a:xfrm>
        </p:grpSpPr>
        <p:pic>
          <p:nvPicPr>
            <p:cNvPr id="37" name="Picture 5" descr="Y:\000_Projekte\SteamBio\6_Relevant Notations\63_Drafts\ACHEMA\Cliparts\europ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14" t="9657" r="31716" b="68015"/>
            <a:stretch/>
          </p:blipFill>
          <p:spPr bwMode="auto">
            <a:xfrm>
              <a:off x="677611" y="747107"/>
              <a:ext cx="3641028" cy="36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Ellipse 37"/>
            <p:cNvSpPr/>
            <p:nvPr/>
          </p:nvSpPr>
          <p:spPr bwMode="auto">
            <a:xfrm>
              <a:off x="3733392" y="1481040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FIN</a:t>
              </a:r>
              <a:endParaRPr lang="de-DE" sz="900" dirty="0"/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1729190" y="3485242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S</a:t>
              </a:r>
              <a:endParaRPr lang="de-DE" sz="900" dirty="0"/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3547674" y="797845"/>
              <a:ext cx="468000" cy="288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900" dirty="0" smtClean="0"/>
                <a:t>N</a:t>
              </a:r>
              <a:endParaRPr lang="de-DE" sz="900" dirty="0"/>
            </a:p>
          </p:txBody>
        </p:sp>
      </p:grpSp>
      <p:pic>
        <p:nvPicPr>
          <p:cNvPr id="27" name="Picture 5" descr="Y:\000_Projekte\SteamBio\6_Relevant Notations\63_Drafts\ACHEMA\Cliparts\euro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9233" r="3254" b="8439"/>
          <a:stretch/>
        </p:blipFill>
        <p:spPr bwMode="auto">
          <a:xfrm>
            <a:off x="468060" y="1232756"/>
            <a:ext cx="4752000" cy="478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 bwMode="auto">
          <a:xfrm>
            <a:off x="2843808" y="1556792"/>
            <a:ext cx="407637" cy="311664"/>
          </a:xfrm>
          <a:prstGeom prst="ellipse">
            <a:avLst/>
          </a:prstGeom>
          <a:noFill/>
          <a:ln w="38100" algn="ctr">
            <a:solidFill>
              <a:srgbClr val="25BAE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3" name="Ellipse 12"/>
          <p:cNvSpPr/>
          <p:nvPr/>
        </p:nvSpPr>
        <p:spPr bwMode="auto">
          <a:xfrm>
            <a:off x="3130486" y="5247070"/>
            <a:ext cx="336890" cy="234158"/>
          </a:xfrm>
          <a:prstGeom prst="ellipse">
            <a:avLst/>
          </a:prstGeom>
          <a:noFill/>
          <a:ln w="38100" algn="ctr">
            <a:solidFill>
              <a:srgbClr val="25BAE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871700" y="2965649"/>
            <a:ext cx="493241" cy="283331"/>
          </a:xfrm>
          <a:prstGeom prst="ellipse">
            <a:avLst/>
          </a:prstGeom>
          <a:noFill/>
          <a:ln w="38100" algn="ctr">
            <a:solidFill>
              <a:srgbClr val="25BAE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176031" y="5251705"/>
            <a:ext cx="407637" cy="193519"/>
          </a:xfrm>
          <a:prstGeom prst="ellipse">
            <a:avLst/>
          </a:prstGeom>
          <a:noFill/>
          <a:ln w="38100" algn="ctr">
            <a:solidFill>
              <a:srgbClr val="25BAE2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8" name="Ellipse 17"/>
          <p:cNvSpPr/>
          <p:nvPr/>
        </p:nvSpPr>
        <p:spPr bwMode="auto">
          <a:xfrm rot="18900000">
            <a:off x="1596211" y="4096802"/>
            <a:ext cx="278422" cy="377113"/>
          </a:xfrm>
          <a:prstGeom prst="ellipse">
            <a:avLst/>
          </a:prstGeom>
          <a:noFill/>
          <a:ln w="57150" algn="ctr">
            <a:solidFill>
              <a:srgbClr val="EB6A0A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1819192" y="1712624"/>
            <a:ext cx="1228434" cy="2498420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 flipH="1">
            <a:off x="1735422" y="3087101"/>
            <a:ext cx="352280" cy="1109984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 flipH="1" flipV="1">
            <a:off x="1819192" y="4307001"/>
            <a:ext cx="1432253" cy="1057148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2"/>
          <p:cNvCxnSpPr/>
          <p:nvPr/>
        </p:nvCxnSpPr>
        <p:spPr bwMode="auto">
          <a:xfrm flipV="1">
            <a:off x="1379849" y="4307100"/>
            <a:ext cx="336965" cy="1067731"/>
          </a:xfrm>
          <a:prstGeom prst="straightConnector1">
            <a:avLst/>
          </a:prstGeom>
          <a:noFill/>
          <a:ln w="57150" cap="flat" cmpd="sng" algn="ctr">
            <a:solidFill>
              <a:srgbClr val="179C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hteck 27"/>
          <p:cNvSpPr>
            <a:spLocks/>
          </p:cNvSpPr>
          <p:nvPr/>
        </p:nvSpPr>
        <p:spPr bwMode="auto">
          <a:xfrm>
            <a:off x="5724128" y="1522915"/>
            <a:ext cx="2340000" cy="936000"/>
          </a:xfrm>
          <a:prstGeom prst="rect">
            <a:avLst/>
          </a:prstGeom>
          <a:solidFill>
            <a:srgbClr val="25BAE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/>
              <a:t>Shipping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29" name="Rechteck 28"/>
          <p:cNvSpPr>
            <a:spLocks/>
          </p:cNvSpPr>
          <p:nvPr/>
        </p:nvSpPr>
        <p:spPr bwMode="auto">
          <a:xfrm>
            <a:off x="5724128" y="4113076"/>
            <a:ext cx="2340000" cy="936000"/>
          </a:xfrm>
          <a:prstGeom prst="rect">
            <a:avLst/>
          </a:prstGeom>
          <a:solidFill>
            <a:srgbClr val="EB6A0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Chemical process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/>
              <a:t>sites</a:t>
            </a:r>
            <a:endParaRPr lang="en-US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6516216" y="2897741"/>
            <a:ext cx="1308036" cy="769527"/>
            <a:chOff x="6516216" y="2082635"/>
            <a:chExt cx="1308036" cy="577145"/>
          </a:xfrm>
        </p:grpSpPr>
        <p:cxnSp>
          <p:nvCxnSpPr>
            <p:cNvPr id="32" name="Gerade Verbindung mit Pfeil 31"/>
            <p:cNvCxnSpPr/>
            <p:nvPr/>
          </p:nvCxnSpPr>
          <p:spPr bwMode="auto">
            <a:xfrm>
              <a:off x="6516216" y="2082635"/>
              <a:ext cx="0" cy="577145"/>
            </a:xfrm>
            <a:prstGeom prst="straightConnector1">
              <a:avLst/>
            </a:prstGeom>
            <a:noFill/>
            <a:ln w="57150" cap="flat" cmpd="sng" algn="ctr">
              <a:solidFill>
                <a:srgbClr val="179C7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feld 33"/>
            <p:cNvSpPr txBox="1"/>
            <p:nvPr/>
          </p:nvSpPr>
          <p:spPr>
            <a:xfrm>
              <a:off x="6732240" y="2186541"/>
              <a:ext cx="1092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10</a:t>
              </a:r>
              <a:r>
                <a:rPr lang="de-DE" b="1" baseline="30000" dirty="0" smtClean="0"/>
                <a:t>3</a:t>
              </a:r>
              <a:r>
                <a:rPr lang="de-DE" b="1" dirty="0" smtClean="0"/>
                <a:t> km</a:t>
              </a:r>
              <a:endParaRPr lang="de-DE" b="1" dirty="0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66725" y="334800"/>
            <a:ext cx="820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US" dirty="0"/>
              <a:t>Supply chain level 3 – Trans-European transportation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9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8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1757363" y="903288"/>
            <a:ext cx="5629275" cy="431800"/>
          </a:xfrm>
        </p:spPr>
        <p:txBody>
          <a:bodyPr/>
          <a:lstStyle/>
          <a:p>
            <a:pPr algn="ctr"/>
            <a:r>
              <a:rPr lang="en-US" altLang="en-US" sz="3200" smtClean="0"/>
              <a:t>Thanks for Your Attention!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460375" y="2200275"/>
            <a:ext cx="8223250" cy="2794000"/>
          </a:xfrm>
        </p:spPr>
        <p:txBody>
          <a:bodyPr/>
          <a:lstStyle/>
          <a:p>
            <a:r>
              <a:rPr lang="en-US" altLang="en-US" b="1" dirty="0" smtClean="0"/>
              <a:t>Coordination and Contact</a:t>
            </a:r>
            <a:r>
              <a:rPr lang="en-US" altLang="en-US" b="1" dirty="0" smtClean="0"/>
              <a:t>:</a:t>
            </a:r>
          </a:p>
          <a:p>
            <a:r>
              <a:rPr lang="en-US" altLang="en-US" dirty="0" smtClean="0"/>
              <a:t>Siegfried Egner , Dipl.-</a:t>
            </a:r>
            <a:r>
              <a:rPr lang="en-US" altLang="en-US" dirty="0" err="1" smtClean="0"/>
              <a:t>Ing</a:t>
            </a:r>
            <a:r>
              <a:rPr lang="en-US" altLang="en-US" dirty="0" smtClean="0"/>
              <a:t>.</a:t>
            </a:r>
            <a:endParaRPr lang="de-DE" altLang="en-US" dirty="0" smtClean="0"/>
          </a:p>
          <a:p>
            <a:r>
              <a:rPr lang="en-US" altLang="en-US" dirty="0" err="1" smtClean="0"/>
              <a:t>Fraunhofer</a:t>
            </a:r>
            <a:r>
              <a:rPr lang="en-US" altLang="en-US" dirty="0" smtClean="0"/>
              <a:t> Institute for Interfacial Engineering and Biotechnology IGB</a:t>
            </a:r>
            <a:endParaRPr lang="de-DE" altLang="en-US" dirty="0" smtClean="0"/>
          </a:p>
          <a:p>
            <a:r>
              <a:rPr lang="en-US" altLang="en-US" dirty="0" smtClean="0"/>
              <a:t>Department of Physical Process Technology</a:t>
            </a:r>
            <a:endParaRPr lang="de-DE" altLang="en-US" dirty="0" smtClean="0"/>
          </a:p>
          <a:p>
            <a:r>
              <a:rPr lang="de-DE" altLang="en-US" dirty="0" err="1" smtClean="0"/>
              <a:t>Nobelstrasse</a:t>
            </a:r>
            <a:r>
              <a:rPr lang="de-DE" altLang="en-US" dirty="0" smtClean="0"/>
              <a:t> 12, 70569 Stuttgart, Germany</a:t>
            </a:r>
          </a:p>
          <a:p>
            <a:r>
              <a:rPr lang="de-DE" altLang="en-US" dirty="0" smtClean="0"/>
              <a:t>Phone +49 711 970-3643 | Fax +49 711 970-3997</a:t>
            </a:r>
          </a:p>
          <a:p>
            <a:r>
              <a:rPr lang="de-DE" altLang="en-US" u="sng" dirty="0" smtClean="0">
                <a:hlinkClick r:id="rId2"/>
              </a:rPr>
              <a:t>siegfried.egner@igb.fraunhofer.de</a:t>
            </a:r>
            <a:endParaRPr lang="de-DE" altLang="en-US" dirty="0" smtClean="0"/>
          </a:p>
          <a:p>
            <a:r>
              <a:rPr lang="de-DE" altLang="en-US" u="sng" dirty="0" smtClean="0">
                <a:hlinkClick r:id="rId3"/>
              </a:rPr>
              <a:t>www.igb.fraunhofer.de</a:t>
            </a:r>
            <a:endParaRPr lang="de-DE" altLang="en-US" dirty="0" smtClean="0"/>
          </a:p>
          <a:p>
            <a:endParaRPr lang="de-DE" altLang="en-US" dirty="0" smtClean="0"/>
          </a:p>
        </p:txBody>
      </p:sp>
      <p:pic>
        <p:nvPicPr>
          <p:cNvPr id="32772" name="Picture 4" descr="C:\Dokumente und Einstellungen\jeb\Lokale Einstellungen\Temporary Internet Files\Content.IE5\V7QJAACL\MP90043308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397250"/>
            <a:ext cx="173513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The Consortium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0" y="5229200"/>
            <a:ext cx="9144508" cy="81136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The research leading to these results receives funding from the European Union’s Research</a:t>
            </a:r>
            <a:r>
              <a:rPr lang="en-US" sz="1600" b="1" i="0" kern="1200" baseline="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 and Innovation </a:t>
            </a:r>
            <a:r>
              <a:rPr lang="en-GB" sz="1600" b="1" i="0" kern="1200" noProof="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Programme</a:t>
            </a:r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 Horizon 2020 under Grant Agreement N</a:t>
            </a:r>
            <a:r>
              <a:rPr lang="en-US" sz="1600" b="1" i="0" kern="1200" baseline="300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o</a:t>
            </a:r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 636865.</a:t>
            </a:r>
            <a:endParaRPr lang="en-GB" sz="1600" b="1" i="0" kern="1200" dirty="0">
              <a:solidFill>
                <a:schemeClr val="tx1"/>
              </a:solidFill>
              <a:effectLst/>
              <a:latin typeface="Frutiger LT Com 55 Roman" pitchFamily="34" charset="0"/>
              <a:ea typeface="+mn-ea"/>
              <a:cs typeface="+mn-cs"/>
            </a:endParaRPr>
          </a:p>
        </p:txBody>
      </p:sp>
      <p:pic>
        <p:nvPicPr>
          <p:cNvPr id="9" name="Grafik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22" y="2450038"/>
            <a:ext cx="1584295" cy="87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8" descr="igb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28" y="4284153"/>
            <a:ext cx="2275085" cy="64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normag-glas.de/produkte/bilder/normag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70" y="4018112"/>
            <a:ext cx="922178" cy="8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6" t="15688" r="3069"/>
          <a:stretch/>
        </p:blipFill>
        <p:spPr>
          <a:xfrm>
            <a:off x="5519939" y="1370904"/>
            <a:ext cx="1519166" cy="904329"/>
          </a:xfrm>
          <a:prstGeom prst="rect">
            <a:avLst/>
          </a:prstGeom>
        </p:spPr>
      </p:pic>
      <p:pic>
        <p:nvPicPr>
          <p:cNvPr id="14" name="Picture 4" descr="Fabrica de ca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r="25759"/>
          <a:stretch/>
        </p:blipFill>
        <p:spPr bwMode="auto">
          <a:xfrm>
            <a:off x="6597092" y="3505025"/>
            <a:ext cx="2079634" cy="4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rothamsted.ac.uk/examine/graphics/slu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4" y="4115322"/>
            <a:ext cx="1020538" cy="10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sofiasproject.org/wp-content/uploads/2012/10/Logo-Circe-ES-RGB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32" y="1210041"/>
            <a:ext cx="1442424" cy="68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t="26846" r="11058" b="38537"/>
          <a:stretch/>
        </p:blipFill>
        <p:spPr bwMode="auto">
          <a:xfrm>
            <a:off x="1040756" y="3197696"/>
            <a:ext cx="681628" cy="51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20767" r="20552" b="22677"/>
          <a:stretch/>
        </p:blipFill>
        <p:spPr bwMode="auto">
          <a:xfrm>
            <a:off x="893224" y="2204864"/>
            <a:ext cx="1374520" cy="6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29452" r="2296" b="25578"/>
          <a:stretch/>
        </p:blipFill>
        <p:spPr bwMode="auto">
          <a:xfrm>
            <a:off x="1059258" y="1520788"/>
            <a:ext cx="2036578" cy="41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21111" r="13210" b="16111"/>
          <a:stretch/>
        </p:blipFill>
        <p:spPr bwMode="auto">
          <a:xfrm>
            <a:off x="2824247" y="4232543"/>
            <a:ext cx="1027673" cy="7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01" y="2569443"/>
            <a:ext cx="2628038" cy="9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Consortium</a:t>
            </a:r>
          </a:p>
          <a:p>
            <a:pPr marL="360000" indent="-360000" defTabSz="360000" eaLnBrk="1" hangingPunct="1">
              <a:spcAft>
                <a:spcPts val="900"/>
              </a:spcAft>
              <a:buFont typeface="Wingdings" pitchFamily="2" charset="2"/>
              <a:buChar char="n"/>
            </a:pPr>
            <a:r>
              <a:rPr lang="en-US" kern="1200" dirty="0" smtClean="0"/>
              <a:t>Fossil </a:t>
            </a:r>
            <a:r>
              <a:rPr lang="en-US" kern="1200" dirty="0" smtClean="0"/>
              <a:t>vs. renewable biomass</a:t>
            </a:r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 smtClean="0"/>
              <a:t>Status quo</a:t>
            </a:r>
            <a:endParaRPr lang="en-US" kern="1200" dirty="0"/>
          </a:p>
          <a:p>
            <a:pPr marL="548913" lvl="2" indent="-360000" defTabSz="360000" eaLnBrk="1" hangingPunct="1">
              <a:spcAft>
                <a:spcPts val="900"/>
              </a:spcAft>
            </a:pPr>
            <a:r>
              <a:rPr lang="en-US" kern="1200" dirty="0"/>
              <a:t>Our vision</a:t>
            </a:r>
          </a:p>
          <a:p>
            <a:pPr marL="360000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SteamBio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Objectives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On-site operation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Downstream processing</a:t>
            </a:r>
          </a:p>
          <a:p>
            <a:pPr marL="280625" lvl="1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kern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SteamBio</a:t>
            </a: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Business</a:t>
            </a:r>
          </a:p>
          <a:p>
            <a:pPr marL="548913" lvl="2" indent="-360000" defTabSz="360000" eaLnBrk="1" hangingPunct="1">
              <a:spcAft>
                <a:spcPts val="9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en-US" kern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upply </a:t>
            </a:r>
            <a:r>
              <a:rPr lang="en-US" kern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chain</a:t>
            </a:r>
            <a:endParaRPr lang="en-US" kern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Bioeconomy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 bwMode="auto">
          <a:xfrm>
            <a:off x="594531" y="1943759"/>
            <a:ext cx="7954939" cy="386054"/>
          </a:xfrm>
          <a:prstGeom prst="rect">
            <a:avLst/>
          </a:prstGeom>
          <a:solidFill>
            <a:srgbClr val="006E92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/>
              <a:t>Substitution of fossil carbon feedstock by renewable </a:t>
            </a:r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 bwMode="auto">
          <a:xfrm>
            <a:off x="1284835" y="2882593"/>
            <a:ext cx="6574330" cy="386054"/>
          </a:xfrm>
          <a:prstGeom prst="rect">
            <a:avLst/>
          </a:prstGeom>
          <a:solidFill>
            <a:srgbClr val="A8AFAF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179C7D"/>
                </a:solidFill>
                <a:latin typeface="+mj-lt"/>
              </a:rPr>
              <a:t>Lignocellulosic biomass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the biggest source of carbon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516527" y="4034721"/>
            <a:ext cx="4082142" cy="386054"/>
          </a:xfrm>
          <a:prstGeom prst="rect">
            <a:avLst/>
          </a:prstGeom>
          <a:solidFill>
            <a:srgbClr val="179C7D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kern="0" dirty="0"/>
              <a:t>Alternative fuel for power plants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516527" y="4802806"/>
            <a:ext cx="4082142" cy="386054"/>
          </a:xfrm>
          <a:prstGeom prst="rect">
            <a:avLst/>
          </a:prstGeom>
          <a:solidFill>
            <a:srgbClr val="179C7D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kern="0" dirty="0"/>
              <a:t>Green chemical building blocks</a:t>
            </a:r>
          </a:p>
        </p:txBody>
      </p:sp>
      <p:sp>
        <p:nvSpPr>
          <p:cNvPr id="3" name="Nach oben gebogener Pfeil 2"/>
          <p:cNvSpPr/>
          <p:nvPr/>
        </p:nvSpPr>
        <p:spPr bwMode="auto">
          <a:xfrm rot="16200000" flipH="1" flipV="1">
            <a:off x="1728445" y="3728504"/>
            <a:ext cx="766743" cy="554462"/>
          </a:xfrm>
          <a:prstGeom prst="bentUpArrow">
            <a:avLst/>
          </a:prstGeom>
          <a:solidFill>
            <a:srgbClr val="179C7D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3" name="Nach oben gebogener Pfeil 12"/>
          <p:cNvSpPr/>
          <p:nvPr/>
        </p:nvSpPr>
        <p:spPr bwMode="auto">
          <a:xfrm rot="16200000" flipH="1" flipV="1">
            <a:off x="1647937" y="4479745"/>
            <a:ext cx="927759" cy="554462"/>
          </a:xfrm>
          <a:prstGeom prst="bentUpArrow">
            <a:avLst/>
          </a:prstGeom>
          <a:solidFill>
            <a:srgbClr val="179C7D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465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 descr="web%20clipart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1284835" y="3005142"/>
            <a:ext cx="6574330" cy="847718"/>
          </a:xfrm>
          <a:prstGeom prst="rect">
            <a:avLst/>
          </a:prstGeom>
          <a:solidFill>
            <a:srgbClr val="A8AFAF"/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sz="2400" dirty="0" smtClean="0"/>
              <a:t>Supply </a:t>
            </a:r>
            <a:r>
              <a:rPr lang="en-US" sz="2400" dirty="0"/>
              <a:t>of </a:t>
            </a:r>
            <a:r>
              <a:rPr lang="en-US" sz="2400" dirty="0" smtClean="0"/>
              <a:t>fossil hydrocarbons via trans-European pipeline networks</a:t>
            </a:r>
            <a:endParaRPr lang="en-US" sz="24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3167844" y="1266031"/>
            <a:ext cx="2808315" cy="601497"/>
          </a:xfrm>
          <a:prstGeom prst="rect">
            <a:avLst/>
          </a:prstGeom>
          <a:solidFill>
            <a:srgbClr val="A8AFAF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sz="3200" dirty="0" smtClean="0"/>
              <a:t>Status quo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86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2"/>
          <a:stretch/>
        </p:blipFill>
        <p:spPr bwMode="auto">
          <a:xfrm>
            <a:off x="4211960" y="1448780"/>
            <a:ext cx="4542086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Major locations of petrochemical sites in Europe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1115617" y="4277648"/>
            <a:ext cx="2952327" cy="739997"/>
          </a:xfrm>
          <a:prstGeom prst="rect">
            <a:avLst/>
          </a:prstGeom>
          <a:solidFill>
            <a:srgbClr val="EB6A0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concentrated in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certain regions</a:t>
            </a: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Ellipse 2"/>
          <p:cNvSpPr/>
          <p:nvPr/>
        </p:nvSpPr>
        <p:spPr bwMode="auto">
          <a:xfrm rot="19714522">
            <a:off x="6065073" y="2562789"/>
            <a:ext cx="571777" cy="501937"/>
          </a:xfrm>
          <a:prstGeom prst="ellipse">
            <a:avLst/>
          </a:prstGeom>
          <a:noFill/>
          <a:ln w="38100" algn="ctr">
            <a:solidFill>
              <a:srgbClr val="EB6A0A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8" name="Ellipse 7"/>
          <p:cNvSpPr/>
          <p:nvPr/>
        </p:nvSpPr>
        <p:spPr bwMode="auto">
          <a:xfrm rot="19714522">
            <a:off x="5821310" y="3828865"/>
            <a:ext cx="296876" cy="456306"/>
          </a:xfrm>
          <a:prstGeom prst="ellipse">
            <a:avLst/>
          </a:prstGeom>
          <a:noFill/>
          <a:ln w="38100" algn="ctr">
            <a:solidFill>
              <a:srgbClr val="EB6A0A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9" name="Ellipse 8"/>
          <p:cNvSpPr/>
          <p:nvPr/>
        </p:nvSpPr>
        <p:spPr bwMode="auto">
          <a:xfrm rot="19714522">
            <a:off x="5720588" y="2929863"/>
            <a:ext cx="361418" cy="456306"/>
          </a:xfrm>
          <a:prstGeom prst="ellipse">
            <a:avLst/>
          </a:prstGeom>
          <a:noFill/>
          <a:ln w="38100" algn="ctr">
            <a:solidFill>
              <a:srgbClr val="EB6A0A"/>
            </a:solidFill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0" name="Rechteck 9"/>
          <p:cNvSpPr/>
          <p:nvPr/>
        </p:nvSpPr>
        <p:spPr bwMode="auto">
          <a:xfrm>
            <a:off x="1115617" y="2769316"/>
            <a:ext cx="2952327" cy="739997"/>
          </a:xfrm>
          <a:prstGeom prst="rect">
            <a:avLst/>
          </a:prstGeom>
          <a:solidFill>
            <a:srgbClr val="EB6A0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heavily dependent on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fossil hydrocarbons</a:t>
            </a: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67544" y="1593646"/>
            <a:ext cx="3600401" cy="386054"/>
          </a:xfrm>
          <a:prstGeom prst="rect">
            <a:avLst/>
          </a:prstGeom>
          <a:solidFill>
            <a:srgbClr val="EB6A0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Petrochemical industry is</a:t>
            </a: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Nach oben gebogener Pfeil 11"/>
          <p:cNvSpPr/>
          <p:nvPr/>
        </p:nvSpPr>
        <p:spPr bwMode="auto">
          <a:xfrm rot="16200000" flipH="1" flipV="1">
            <a:off x="374506" y="2591878"/>
            <a:ext cx="927759" cy="554462"/>
          </a:xfrm>
          <a:prstGeom prst="bentUpArrow">
            <a:avLst/>
          </a:prstGeom>
          <a:solidFill>
            <a:srgbClr val="EB6A0A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3" name="Nach oben gebogener Pfeil 12"/>
          <p:cNvSpPr/>
          <p:nvPr/>
        </p:nvSpPr>
        <p:spPr bwMode="auto">
          <a:xfrm rot="16200000" flipH="1" flipV="1">
            <a:off x="16594" y="3685528"/>
            <a:ext cx="1643581" cy="554462"/>
          </a:xfrm>
          <a:prstGeom prst="bentUpArrow">
            <a:avLst/>
          </a:prstGeom>
          <a:solidFill>
            <a:srgbClr val="EB6A0A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661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4800"/>
            <a:ext cx="8208000" cy="492443"/>
          </a:xfrm>
        </p:spPr>
        <p:txBody>
          <a:bodyPr/>
          <a:lstStyle/>
          <a:p>
            <a:r>
              <a:rPr lang="en-US" dirty="0" smtClean="0"/>
              <a:t>Status quo – Supply of oil </a:t>
            </a:r>
            <a:r>
              <a:rPr lang="en-US" dirty="0"/>
              <a:t>and gas </a:t>
            </a:r>
            <a:r>
              <a:rPr lang="en-US" dirty="0" smtClean="0"/>
              <a:t>in Europe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1050809" y="2683313"/>
            <a:ext cx="3089143" cy="1370939"/>
          </a:xfrm>
          <a:prstGeom prst="rect">
            <a:avLst/>
          </a:prstGeom>
          <a:solidFill>
            <a:srgbClr val="A8AFAF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lt1"/>
                </a:solidFill>
                <a:latin typeface="+mn-lt"/>
              </a:rPr>
              <a:t>Established supply of fossil hydrocarbons by trans-European oil and gas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pipelines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Y:\000_Projekte\SteamBio\6_Relevant Notations\63_Drafts\ACHEMA\Maps\europe_oil_and_gas_pipelines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92" y="1413220"/>
            <a:ext cx="4313864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 descr="web%20clipart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1284835" y="2820476"/>
            <a:ext cx="6574330" cy="1217050"/>
          </a:xfrm>
          <a:prstGeom prst="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sz="2400" dirty="0" smtClean="0"/>
              <a:t>Supply </a:t>
            </a:r>
            <a:r>
              <a:rPr lang="en-US" sz="2400" dirty="0"/>
              <a:t>of </a:t>
            </a:r>
            <a:r>
              <a:rPr lang="en-US" sz="2400" dirty="0" smtClean="0"/>
              <a:t>renewable hydrocarbons out of lignocellulose from forestry via trans-European transportation networks</a:t>
            </a:r>
            <a:endParaRPr lang="en-US" sz="24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3167844" y="1266031"/>
            <a:ext cx="2808315" cy="601497"/>
          </a:xfrm>
          <a:prstGeom prst="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54000" rIns="72000" bIns="54000" rtlCol="0" anchor="ctr">
            <a:spAutoFit/>
          </a:bodyPr>
          <a:lstStyle/>
          <a:p>
            <a:pPr algn="ctr"/>
            <a:r>
              <a:rPr lang="en-US" sz="3200" dirty="0" smtClean="0"/>
              <a:t>Our vision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58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10_120131_ppt_Master_Ins_de_4zu3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aesentations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rlage_IGB_Kongressvortrag_Seitenzahl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Bildschirmpräsentation (4:3)</PresentationFormat>
  <Paragraphs>178</Paragraphs>
  <Slides>25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Standarddesign</vt:lpstr>
      <vt:lpstr>P10_120131_ppt_Master_Ins_de_4zu3</vt:lpstr>
      <vt:lpstr>praesentationsvorlage</vt:lpstr>
      <vt:lpstr>Vorlage_IGB_Kongressvortrag_Seitenzahl</vt:lpstr>
      <vt:lpstr>SteamBio</vt:lpstr>
      <vt:lpstr>Outline</vt:lpstr>
      <vt:lpstr>The Consortium</vt:lpstr>
      <vt:lpstr>Outline</vt:lpstr>
      <vt:lpstr>Bioeconomy</vt:lpstr>
      <vt:lpstr>PowerPoint-Präsentation</vt:lpstr>
      <vt:lpstr>Major locations of petrochemical sites in Europe</vt:lpstr>
      <vt:lpstr>Status quo – Supply of oil and gas in Europe</vt:lpstr>
      <vt:lpstr>PowerPoint-Präsentation</vt:lpstr>
      <vt:lpstr>Sources of lignocellulosic biomass across Europe</vt:lpstr>
      <vt:lpstr>Mismatch between locations of source and demand</vt:lpstr>
      <vt:lpstr>Challenges in handling lignocellulosic biomass</vt:lpstr>
      <vt:lpstr>PowerPoint-Präsentation</vt:lpstr>
      <vt:lpstr>Outline</vt:lpstr>
      <vt:lpstr>PowerPoint-Präsentation</vt:lpstr>
      <vt:lpstr>PowerPoint-Präsentation</vt:lpstr>
      <vt:lpstr>SHS processing  so far just used for drying </vt:lpstr>
      <vt:lpstr>The SteamBio SHS torrefaction process</vt:lpstr>
      <vt:lpstr>PowerPoint-Präsentation</vt:lpstr>
      <vt:lpstr>PowerPoint-Präsentation</vt:lpstr>
      <vt:lpstr>Outline</vt:lpstr>
      <vt:lpstr>Supply chain level 1 – Local pretreatment</vt:lpstr>
      <vt:lpstr>PowerPoint-Präsentation</vt:lpstr>
      <vt:lpstr>PowerPoint-Präsentation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"KLIMALA programmierung"</dc:creator>
  <cp:lastModifiedBy>Egner, Siegfried</cp:lastModifiedBy>
  <cp:revision>473</cp:revision>
  <cp:lastPrinted>2013-04-17T16:58:52Z</cp:lastPrinted>
  <dcterms:created xsi:type="dcterms:W3CDTF">2009-05-22T06:46:16Z</dcterms:created>
  <dcterms:modified xsi:type="dcterms:W3CDTF">2015-06-29T08:36:46Z</dcterms:modified>
</cp:coreProperties>
</file>